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2" d="100"/>
          <a:sy n="62" d="100"/>
        </p:scale>
        <p:origin x="140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2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2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2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3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3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3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3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3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3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3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4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4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4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4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4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4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57"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5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6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6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4"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6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6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6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7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7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7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7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8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8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8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8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8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8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8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8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9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9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0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0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it-IT"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1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1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it-IT" sz="4400" b="0" strike="noStrike" spc="-1">
              <a:latin typeface="Arial"/>
            </a:endParaRPr>
          </a:p>
        </p:txBody>
      </p:sp>
      <p:sp>
        <p:nvSpPr>
          <p:cNvPr id="1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1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CustomShape 1"/>
          <p:cNvSpPr/>
          <p:nvPr/>
        </p:nvSpPr>
        <p:spPr>
          <a:xfrm>
            <a:off x="8222760" y="316800"/>
            <a:ext cx="788760" cy="527760"/>
          </a:xfrm>
          <a:prstGeom prst="rect">
            <a:avLst/>
          </a:prstGeom>
          <a:noFill/>
          <a:ln>
            <a:noFill/>
          </a:ln>
        </p:spPr>
        <p:style>
          <a:lnRef idx="0">
            <a:scrgbClr r="0" g="0" b="0"/>
          </a:lnRef>
          <a:fillRef idx="0">
            <a:scrgbClr r="0" g="0" b="0"/>
          </a:fillRef>
          <a:effectRef idx="0">
            <a:scrgbClr r="0" g="0" b="0"/>
          </a:effectRef>
          <a:fontRef idx="minor"/>
        </p:style>
      </p:sp>
      <p:pic>
        <p:nvPicPr>
          <p:cNvPr id="11" name="Immagine 2"/>
          <p:cNvPicPr/>
          <p:nvPr/>
        </p:nvPicPr>
        <p:blipFill>
          <a:blip r:embed="rId14"/>
          <a:stretch/>
        </p:blipFill>
        <p:spPr>
          <a:xfrm>
            <a:off x="179640" y="112320"/>
            <a:ext cx="654120" cy="761040"/>
          </a:xfrm>
          <a:prstGeom prst="rect">
            <a:avLst/>
          </a:prstGeom>
          <a:ln>
            <a:noFill/>
          </a:ln>
        </p:spPr>
      </p:pic>
      <p:sp>
        <p:nvSpPr>
          <p:cNvPr id="2" name="CustomShape 2"/>
          <p:cNvSpPr/>
          <p:nvPr/>
        </p:nvSpPr>
        <p:spPr>
          <a:xfrm>
            <a:off x="872280" y="15192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3" name="CustomShape 3"/>
          <p:cNvSpPr/>
          <p:nvPr/>
        </p:nvSpPr>
        <p:spPr>
          <a:xfrm>
            <a:off x="0" y="6463080"/>
            <a:ext cx="9141120" cy="40176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4" name="Line 4"/>
          <p:cNvSpPr/>
          <p:nvPr/>
        </p:nvSpPr>
        <p:spPr>
          <a:xfrm>
            <a:off x="0" y="980640"/>
            <a:ext cx="9144000" cy="0"/>
          </a:xfrm>
          <a:prstGeom prst="line">
            <a:avLst/>
          </a:prstGeom>
          <a:ln w="38160">
            <a:noFill/>
          </a:ln>
        </p:spPr>
        <p:style>
          <a:lnRef idx="0">
            <a:scrgbClr r="0" g="0" b="0"/>
          </a:lnRef>
          <a:fillRef idx="0">
            <a:scrgbClr r="0" g="0" b="0"/>
          </a:fillRef>
          <a:effectRef idx="0">
            <a:scrgbClr r="0" g="0" b="0"/>
          </a:effectRef>
          <a:fontRef idx="minor"/>
        </p:style>
      </p:sp>
      <p:sp>
        <p:nvSpPr>
          <p:cNvPr id="5" name="Line 5"/>
          <p:cNvSpPr/>
          <p:nvPr/>
        </p:nvSpPr>
        <p:spPr>
          <a:xfrm>
            <a:off x="0" y="6453000"/>
            <a:ext cx="9144000" cy="0"/>
          </a:xfrm>
          <a:prstGeom prst="line">
            <a:avLst/>
          </a:prstGeom>
          <a:ln w="38160">
            <a:noFill/>
          </a:ln>
        </p:spPr>
        <p:style>
          <a:lnRef idx="0">
            <a:scrgbClr r="0" g="0" b="0"/>
          </a:lnRef>
          <a:fillRef idx="0">
            <a:scrgbClr r="0" g="0" b="0"/>
          </a:fillRef>
          <a:effectRef idx="0">
            <a:scrgbClr r="0" g="0" b="0"/>
          </a:effectRef>
          <a:fontRef idx="minor"/>
        </p:style>
      </p:sp>
      <p:pic>
        <p:nvPicPr>
          <p:cNvPr id="6" name="Immagine 146"/>
          <p:cNvPicPr/>
          <p:nvPr/>
        </p:nvPicPr>
        <p:blipFill>
          <a:blip r:embed="rId15"/>
          <a:stretch/>
        </p:blipFill>
        <p:spPr>
          <a:xfrm>
            <a:off x="7488000" y="144000"/>
            <a:ext cx="568800" cy="721080"/>
          </a:xfrm>
          <a:prstGeom prst="rect">
            <a:avLst/>
          </a:prstGeom>
          <a:ln>
            <a:noFill/>
          </a:ln>
        </p:spPr>
      </p:pic>
      <p:sp>
        <p:nvSpPr>
          <p:cNvPr id="7" name="CustomShape 6"/>
          <p:cNvSpPr/>
          <p:nvPr/>
        </p:nvSpPr>
        <p:spPr>
          <a:xfrm>
            <a:off x="8072280" y="37944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8" name="PlaceHolder 7"/>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9"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CustomShape 1"/>
          <p:cNvSpPr/>
          <p:nvPr/>
        </p:nvSpPr>
        <p:spPr>
          <a:xfrm>
            <a:off x="8222760" y="316800"/>
            <a:ext cx="788760" cy="527760"/>
          </a:xfrm>
          <a:prstGeom prst="rect">
            <a:avLst/>
          </a:prstGeom>
          <a:noFill/>
          <a:ln>
            <a:noFill/>
          </a:ln>
        </p:spPr>
        <p:style>
          <a:lnRef idx="0">
            <a:scrgbClr r="0" g="0" b="0"/>
          </a:lnRef>
          <a:fillRef idx="0">
            <a:scrgbClr r="0" g="0" b="0"/>
          </a:fillRef>
          <a:effectRef idx="0">
            <a:scrgbClr r="0" g="0" b="0"/>
          </a:effectRef>
          <a:fontRef idx="minor"/>
        </p:style>
      </p:sp>
      <p:pic>
        <p:nvPicPr>
          <p:cNvPr id="47" name="Immagine 2"/>
          <p:cNvPicPr/>
          <p:nvPr/>
        </p:nvPicPr>
        <p:blipFill>
          <a:blip r:embed="rId14"/>
          <a:stretch/>
        </p:blipFill>
        <p:spPr>
          <a:xfrm>
            <a:off x="179640" y="112320"/>
            <a:ext cx="654120" cy="761040"/>
          </a:xfrm>
          <a:prstGeom prst="rect">
            <a:avLst/>
          </a:prstGeom>
          <a:ln>
            <a:noFill/>
          </a:ln>
        </p:spPr>
      </p:pic>
      <p:sp>
        <p:nvSpPr>
          <p:cNvPr id="48" name="CustomShape 2"/>
          <p:cNvSpPr/>
          <p:nvPr/>
        </p:nvSpPr>
        <p:spPr>
          <a:xfrm>
            <a:off x="872280" y="15192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49" name="CustomShape 3"/>
          <p:cNvSpPr/>
          <p:nvPr/>
        </p:nvSpPr>
        <p:spPr>
          <a:xfrm>
            <a:off x="0" y="6463080"/>
            <a:ext cx="9141120" cy="40176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50" name="Line 4"/>
          <p:cNvSpPr/>
          <p:nvPr/>
        </p:nvSpPr>
        <p:spPr>
          <a:xfrm>
            <a:off x="0" y="980640"/>
            <a:ext cx="9144000" cy="0"/>
          </a:xfrm>
          <a:prstGeom prst="line">
            <a:avLst/>
          </a:prstGeom>
          <a:ln w="38160">
            <a:noFill/>
          </a:ln>
        </p:spPr>
        <p:style>
          <a:lnRef idx="0">
            <a:scrgbClr r="0" g="0" b="0"/>
          </a:lnRef>
          <a:fillRef idx="0">
            <a:scrgbClr r="0" g="0" b="0"/>
          </a:fillRef>
          <a:effectRef idx="0">
            <a:scrgbClr r="0" g="0" b="0"/>
          </a:effectRef>
          <a:fontRef idx="minor"/>
        </p:style>
      </p:sp>
      <p:sp>
        <p:nvSpPr>
          <p:cNvPr id="51" name="Line 5"/>
          <p:cNvSpPr/>
          <p:nvPr/>
        </p:nvSpPr>
        <p:spPr>
          <a:xfrm>
            <a:off x="0" y="6453000"/>
            <a:ext cx="9144000" cy="0"/>
          </a:xfrm>
          <a:prstGeom prst="line">
            <a:avLst/>
          </a:prstGeom>
          <a:ln w="38160">
            <a:noFill/>
          </a:ln>
        </p:spPr>
        <p:style>
          <a:lnRef idx="0">
            <a:scrgbClr r="0" g="0" b="0"/>
          </a:lnRef>
          <a:fillRef idx="0">
            <a:scrgbClr r="0" g="0" b="0"/>
          </a:fillRef>
          <a:effectRef idx="0">
            <a:scrgbClr r="0" g="0" b="0"/>
          </a:effectRef>
          <a:fontRef idx="minor"/>
        </p:style>
      </p:sp>
      <p:pic>
        <p:nvPicPr>
          <p:cNvPr id="52" name="Immagine 146"/>
          <p:cNvPicPr/>
          <p:nvPr/>
        </p:nvPicPr>
        <p:blipFill>
          <a:blip r:embed="rId15"/>
          <a:stretch/>
        </p:blipFill>
        <p:spPr>
          <a:xfrm>
            <a:off x="7488000" y="144000"/>
            <a:ext cx="568800" cy="721080"/>
          </a:xfrm>
          <a:prstGeom prst="rect">
            <a:avLst/>
          </a:prstGeom>
          <a:ln>
            <a:noFill/>
          </a:ln>
        </p:spPr>
      </p:pic>
      <p:sp>
        <p:nvSpPr>
          <p:cNvPr id="53" name="CustomShape 6"/>
          <p:cNvSpPr/>
          <p:nvPr/>
        </p:nvSpPr>
        <p:spPr>
          <a:xfrm>
            <a:off x="8072280" y="37944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54" name="PlaceHolder 7"/>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55"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 name="CustomShape 1"/>
          <p:cNvSpPr/>
          <p:nvPr/>
        </p:nvSpPr>
        <p:spPr>
          <a:xfrm>
            <a:off x="8222760" y="316800"/>
            <a:ext cx="788760" cy="527760"/>
          </a:xfrm>
          <a:prstGeom prst="rect">
            <a:avLst/>
          </a:prstGeom>
          <a:noFill/>
          <a:ln>
            <a:noFill/>
          </a:ln>
        </p:spPr>
        <p:style>
          <a:lnRef idx="0">
            <a:scrgbClr r="0" g="0" b="0"/>
          </a:lnRef>
          <a:fillRef idx="0">
            <a:scrgbClr r="0" g="0" b="0"/>
          </a:fillRef>
          <a:effectRef idx="0">
            <a:scrgbClr r="0" g="0" b="0"/>
          </a:effectRef>
          <a:fontRef idx="minor"/>
        </p:style>
      </p:sp>
      <p:pic>
        <p:nvPicPr>
          <p:cNvPr id="93" name="Immagine 2"/>
          <p:cNvPicPr/>
          <p:nvPr/>
        </p:nvPicPr>
        <p:blipFill>
          <a:blip r:embed="rId14"/>
          <a:stretch/>
        </p:blipFill>
        <p:spPr>
          <a:xfrm>
            <a:off x="179640" y="112320"/>
            <a:ext cx="654120" cy="761040"/>
          </a:xfrm>
          <a:prstGeom prst="rect">
            <a:avLst/>
          </a:prstGeom>
          <a:ln>
            <a:noFill/>
          </a:ln>
        </p:spPr>
      </p:pic>
      <p:sp>
        <p:nvSpPr>
          <p:cNvPr id="94" name="CustomShape 2"/>
          <p:cNvSpPr/>
          <p:nvPr/>
        </p:nvSpPr>
        <p:spPr>
          <a:xfrm>
            <a:off x="872280" y="15192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ORDINE DEGLI INGEGNERI DELLA PROVINCIA DI MACERATA</a:t>
            </a:r>
            <a:endParaRPr lang="it-IT" sz="800" b="0" strike="noStrike" spc="-1">
              <a:latin typeface="Arial"/>
            </a:endParaRPr>
          </a:p>
        </p:txBody>
      </p:sp>
      <p:sp>
        <p:nvSpPr>
          <p:cNvPr id="95" name="CustomShape 3"/>
          <p:cNvSpPr/>
          <p:nvPr/>
        </p:nvSpPr>
        <p:spPr>
          <a:xfrm>
            <a:off x="0" y="6463080"/>
            <a:ext cx="9141120" cy="401760"/>
          </a:xfrm>
          <a:prstGeom prst="rect">
            <a:avLst/>
          </a:prstGeom>
          <a:noFill/>
          <a:ln w="9360">
            <a:noFill/>
          </a:ln>
        </p:spPr>
        <p:style>
          <a:lnRef idx="0">
            <a:scrgbClr r="0" g="0" b="0"/>
          </a:lnRef>
          <a:fillRef idx="0">
            <a:scrgbClr r="0" g="0" b="0"/>
          </a:fillRef>
          <a:effectRef idx="0">
            <a:scrgbClr r="0" g="0" b="0"/>
          </a:effectRef>
          <a:fontRef idx="minor"/>
        </p:style>
        <p:txBody>
          <a:bodyPr lIns="101880" tIns="51120" rIns="101880" bIns="51120" anchor="ctr">
            <a:noAutofit/>
          </a:bodyPr>
          <a:lstStyle/>
          <a:p>
            <a:pPr algn="ctr">
              <a:lnSpc>
                <a:spcPct val="140000"/>
              </a:lnSpc>
            </a:pPr>
            <a:r>
              <a:rPr lang="it-IT" sz="1100" b="0" i="1" strike="noStrike" spc="-1">
                <a:solidFill>
                  <a:srgbClr val="000000"/>
                </a:solidFill>
                <a:latin typeface="Arial"/>
                <a:ea typeface="DejaVu Sans"/>
              </a:rPr>
              <a:t>Ing. Silvia</a:t>
            </a:r>
            <a:r>
              <a:rPr lang="it-IT" sz="1100" b="1" i="1" strike="noStrike" spc="-1">
                <a:solidFill>
                  <a:srgbClr val="000000"/>
                </a:solidFill>
                <a:latin typeface="Arial"/>
                <a:ea typeface="DejaVu Sans"/>
              </a:rPr>
              <a:t> Baratella </a:t>
            </a:r>
            <a:r>
              <a:rPr lang="it-IT" sz="1100" b="0" i="1" strike="noStrike" spc="-1">
                <a:solidFill>
                  <a:srgbClr val="000000"/>
                </a:solidFill>
                <a:latin typeface="Arial"/>
                <a:ea typeface="DejaVu Sans"/>
              </a:rPr>
              <a:t>– Provincia di Macerata – Settore Territorio e Ambiente</a:t>
            </a:r>
            <a:endParaRPr lang="it-IT" sz="1100" b="0" strike="noStrike" spc="-1">
              <a:latin typeface="Arial"/>
            </a:endParaRPr>
          </a:p>
        </p:txBody>
      </p:sp>
      <p:sp>
        <p:nvSpPr>
          <p:cNvPr id="96" name="Line 4"/>
          <p:cNvSpPr/>
          <p:nvPr/>
        </p:nvSpPr>
        <p:spPr>
          <a:xfrm>
            <a:off x="0" y="980640"/>
            <a:ext cx="9144000" cy="0"/>
          </a:xfrm>
          <a:prstGeom prst="line">
            <a:avLst/>
          </a:prstGeom>
          <a:ln w="38160">
            <a:noFill/>
          </a:ln>
        </p:spPr>
        <p:style>
          <a:lnRef idx="0">
            <a:scrgbClr r="0" g="0" b="0"/>
          </a:lnRef>
          <a:fillRef idx="0">
            <a:scrgbClr r="0" g="0" b="0"/>
          </a:fillRef>
          <a:effectRef idx="0">
            <a:scrgbClr r="0" g="0" b="0"/>
          </a:effectRef>
          <a:fontRef idx="minor"/>
        </p:style>
      </p:sp>
      <p:sp>
        <p:nvSpPr>
          <p:cNvPr id="97" name="Line 5"/>
          <p:cNvSpPr/>
          <p:nvPr/>
        </p:nvSpPr>
        <p:spPr>
          <a:xfrm>
            <a:off x="0" y="6453000"/>
            <a:ext cx="9144000" cy="0"/>
          </a:xfrm>
          <a:prstGeom prst="line">
            <a:avLst/>
          </a:prstGeom>
          <a:ln w="38160">
            <a:noFill/>
          </a:ln>
        </p:spPr>
        <p:style>
          <a:lnRef idx="0">
            <a:scrgbClr r="0" g="0" b="0"/>
          </a:lnRef>
          <a:fillRef idx="0">
            <a:scrgbClr r="0" g="0" b="0"/>
          </a:fillRef>
          <a:effectRef idx="0">
            <a:scrgbClr r="0" g="0" b="0"/>
          </a:effectRef>
          <a:fontRef idx="minor"/>
        </p:style>
      </p:sp>
      <p:pic>
        <p:nvPicPr>
          <p:cNvPr id="98" name="Immagine 146"/>
          <p:cNvPicPr/>
          <p:nvPr/>
        </p:nvPicPr>
        <p:blipFill>
          <a:blip r:embed="rId15"/>
          <a:stretch/>
        </p:blipFill>
        <p:spPr>
          <a:xfrm>
            <a:off x="7488000" y="144000"/>
            <a:ext cx="568800" cy="721080"/>
          </a:xfrm>
          <a:prstGeom prst="rect">
            <a:avLst/>
          </a:prstGeom>
          <a:ln>
            <a:noFill/>
          </a:ln>
        </p:spPr>
      </p:pic>
      <p:sp>
        <p:nvSpPr>
          <p:cNvPr id="99" name="CustomShape 6"/>
          <p:cNvSpPr/>
          <p:nvPr/>
        </p:nvSpPr>
        <p:spPr>
          <a:xfrm>
            <a:off x="8072280" y="379440"/>
            <a:ext cx="885240" cy="722520"/>
          </a:xfrm>
          <a:prstGeom prst="rect">
            <a:avLst/>
          </a:prstGeom>
          <a:noFill/>
          <a:ln>
            <a:noFill/>
          </a:ln>
        </p:spPr>
        <p:style>
          <a:lnRef idx="0">
            <a:scrgbClr r="0" g="0" b="0"/>
          </a:lnRef>
          <a:fillRef idx="0">
            <a:scrgbClr r="0" g="0" b="0"/>
          </a:fillRef>
          <a:effectRef idx="0">
            <a:scrgbClr r="0" g="0" b="0"/>
          </a:effectRef>
          <a:fontRef idx="minor"/>
        </p:style>
        <p:txBody>
          <a:bodyPr lIns="36720" tIns="36720" rIns="36720" bIns="36720">
            <a:noAutofit/>
          </a:bodyPr>
          <a:lstStyle/>
          <a:p>
            <a:pPr algn="ctr">
              <a:lnSpc>
                <a:spcPct val="100000"/>
              </a:lnSpc>
            </a:pPr>
            <a:r>
              <a:rPr lang="it-IT" sz="800" b="1" strike="noStrike" spc="-1">
                <a:solidFill>
                  <a:srgbClr val="000000"/>
                </a:solidFill>
                <a:latin typeface="AvantGarde Bk BT"/>
                <a:ea typeface="DejaVu Sans"/>
              </a:rPr>
              <a:t> PROVINCIA DI MACERATA</a:t>
            </a:r>
            <a:endParaRPr lang="it-IT" sz="800" b="0" strike="noStrike" spc="-1">
              <a:latin typeface="Arial"/>
            </a:endParaRPr>
          </a:p>
        </p:txBody>
      </p:sp>
      <p:sp>
        <p:nvSpPr>
          <p:cNvPr id="100" name="PlaceHolder 7"/>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101" name="PlaceHolder 8"/>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CustomShape 1"/>
          <p:cNvSpPr/>
          <p:nvPr/>
        </p:nvSpPr>
        <p:spPr>
          <a:xfrm>
            <a:off x="785160" y="1652760"/>
            <a:ext cx="7769520" cy="1708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it-IT" sz="3200" b="1" strike="noStrike" spc="-1">
                <a:solidFill>
                  <a:srgbClr val="0070C0"/>
                </a:solidFill>
                <a:latin typeface="Bookman Old Style"/>
                <a:ea typeface="DejaVu Sans"/>
              </a:rPr>
              <a:t>LA GESTIONE DEI RIFIUTI E LE NOVITA’ NORMATIVE</a:t>
            </a:r>
            <a:endParaRPr lang="it-IT" sz="3200" b="0" strike="noStrike" spc="-1">
              <a:latin typeface="Arial"/>
            </a:endParaRPr>
          </a:p>
          <a:p>
            <a:pPr algn="ctr">
              <a:lnSpc>
                <a:spcPct val="100000"/>
              </a:lnSpc>
            </a:pPr>
            <a:r>
              <a:rPr lang="it-IT" sz="3200" b="1" strike="noStrike" spc="-1">
                <a:solidFill>
                  <a:srgbClr val="0070C0"/>
                </a:solidFill>
                <a:latin typeface="Bookman Old Style"/>
                <a:ea typeface="DejaVu Sans"/>
              </a:rPr>
              <a:t>IL CASO DEI RIFIUTI DI CANTIERE</a:t>
            </a:r>
            <a:endParaRPr lang="it-IT" sz="3200" b="0" strike="noStrike" spc="-1">
              <a:latin typeface="Arial"/>
            </a:endParaRPr>
          </a:p>
        </p:txBody>
      </p:sp>
      <p:sp>
        <p:nvSpPr>
          <p:cNvPr id="139" name="CustomShape 2"/>
          <p:cNvSpPr/>
          <p:nvPr/>
        </p:nvSpPr>
        <p:spPr>
          <a:xfrm>
            <a:off x="504000" y="3456000"/>
            <a:ext cx="8134200" cy="2273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endParaRPr lang="it-IT" sz="1800" b="0" strike="noStrike" spc="-1">
              <a:latin typeface="Arial"/>
            </a:endParaRPr>
          </a:p>
          <a:p>
            <a:pPr algn="ctr">
              <a:lnSpc>
                <a:spcPct val="100000"/>
              </a:lnSpc>
            </a:pPr>
            <a:r>
              <a:rPr lang="it-IT" sz="2000" b="1" i="1" strike="noStrike" spc="-1">
                <a:solidFill>
                  <a:srgbClr val="000000"/>
                </a:solidFill>
                <a:latin typeface="Arial"/>
                <a:ea typeface="DejaVu Sans"/>
              </a:rPr>
              <a:t>La verifica di VIA degli impianti mobili</a:t>
            </a:r>
            <a:endParaRPr lang="it-IT" sz="2000" b="0" strike="noStrike" spc="-1">
              <a:latin typeface="Arial"/>
            </a:endParaRPr>
          </a:p>
          <a:p>
            <a:pPr algn="ctr">
              <a:lnSpc>
                <a:spcPct val="100000"/>
              </a:lnSpc>
            </a:pPr>
            <a:r>
              <a:rPr lang="it-IT" sz="2000" b="1" i="1" strike="noStrike" spc="-1">
                <a:solidFill>
                  <a:srgbClr val="000000"/>
                </a:solidFill>
                <a:latin typeface="Arial"/>
                <a:ea typeface="DejaVu Sans"/>
              </a:rPr>
              <a:t>per il recupero in loco dei rifiuti non pericolosi </a:t>
            </a:r>
            <a:endParaRPr lang="it-IT" sz="2000" b="0" strike="noStrike" spc="-1">
              <a:latin typeface="Arial"/>
            </a:endParaRPr>
          </a:p>
          <a:p>
            <a:pPr algn="ctr">
              <a:lnSpc>
                <a:spcPct val="100000"/>
              </a:lnSpc>
            </a:pPr>
            <a:r>
              <a:rPr lang="it-IT" sz="2000" b="1" i="1" strike="noStrike" spc="-1">
                <a:solidFill>
                  <a:srgbClr val="000000"/>
                </a:solidFill>
                <a:latin typeface="Arial"/>
                <a:ea typeface="DejaVu Sans"/>
              </a:rPr>
              <a:t>provenienti dalle attività di costruzione e demolizione</a:t>
            </a:r>
            <a:endParaRPr lang="it-IT" sz="2000" b="0" strike="noStrike" spc="-1">
              <a:latin typeface="Arial"/>
            </a:endParaRPr>
          </a:p>
          <a:p>
            <a:pPr algn="ctr">
              <a:lnSpc>
                <a:spcPct val="100000"/>
              </a:lnSpc>
            </a:pPr>
            <a:endParaRPr lang="it-IT" sz="2000" b="0" strike="noStrike" spc="-1">
              <a:latin typeface="Arial"/>
            </a:endParaRPr>
          </a:p>
          <a:p>
            <a:pPr algn="ctr">
              <a:lnSpc>
                <a:spcPct val="100000"/>
              </a:lnSpc>
            </a:pPr>
            <a:r>
              <a:rPr lang="it-IT" sz="2000" b="1" strike="noStrike" spc="-1">
                <a:solidFill>
                  <a:srgbClr val="000000"/>
                </a:solidFill>
                <a:latin typeface="Arial"/>
                <a:ea typeface="DejaVu Sans"/>
              </a:rPr>
              <a:t>Macerata 20 novembre 2020</a:t>
            </a:r>
            <a:endParaRPr lang="it-IT" sz="2000" b="0" strike="noStrike" spc="-1">
              <a:latin typeface="Arial"/>
            </a:endParaRPr>
          </a:p>
          <a:p>
            <a:pPr algn="ctr">
              <a:lnSpc>
                <a:spcPct val="100000"/>
              </a:lnSpc>
            </a:pPr>
            <a:endParaRPr lang="it-IT" sz="20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41" name="CustomShape 2"/>
          <p:cNvSpPr/>
          <p:nvPr/>
        </p:nvSpPr>
        <p:spPr>
          <a:xfrm>
            <a:off x="504000" y="4032000"/>
            <a:ext cx="8205840" cy="926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
        <p:nvSpPr>
          <p:cNvPr id="142" name="CustomShape 3"/>
          <p:cNvSpPr/>
          <p:nvPr/>
        </p:nvSpPr>
        <p:spPr>
          <a:xfrm>
            <a:off x="432000" y="1152000"/>
            <a:ext cx="8206200" cy="489219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400" b="1" strike="noStrike" spc="-1" dirty="0">
                <a:solidFill>
                  <a:srgbClr val="C9211E"/>
                </a:solidFill>
                <a:latin typeface="Open Sans"/>
                <a:ea typeface="DejaVu Sans"/>
              </a:rPr>
              <a:t>Decreto legislativo 3 aprile 2006, n. 152</a:t>
            </a:r>
            <a:endParaRPr lang="it-IT" sz="2400" b="0" strike="noStrike" spc="-1" dirty="0">
              <a:latin typeface="Arial"/>
            </a:endParaRPr>
          </a:p>
          <a:p>
            <a:pPr>
              <a:lnSpc>
                <a:spcPct val="100000"/>
              </a:lnSpc>
            </a:pPr>
            <a:r>
              <a:rPr lang="it-IT" sz="2400" b="0" strike="noStrike" spc="-1" dirty="0">
                <a:solidFill>
                  <a:srgbClr val="000000"/>
                </a:solidFill>
                <a:latin typeface="Open Sans"/>
                <a:ea typeface="DejaVu Sans"/>
              </a:rPr>
              <a:t>Codice dell’Ambiente - Norme in materia ambientale</a:t>
            </a:r>
            <a:endParaRPr lang="it-IT" sz="2400" b="0" strike="noStrike" spc="-1" dirty="0">
              <a:latin typeface="Arial"/>
            </a:endParaRPr>
          </a:p>
          <a:p>
            <a:pPr>
              <a:lnSpc>
                <a:spcPct val="100000"/>
              </a:lnSpc>
            </a:pPr>
            <a:r>
              <a:rPr lang="it-IT" sz="2400" b="0" strike="noStrike" spc="-1" dirty="0">
                <a:solidFill>
                  <a:srgbClr val="000000"/>
                </a:solidFill>
                <a:latin typeface="Open Sans"/>
                <a:ea typeface="DejaVu Sans"/>
              </a:rPr>
              <a:t>(G.U. n. 88 del 14 aprile 2006)</a:t>
            </a:r>
            <a:endParaRPr lang="it-IT" sz="2400" b="0" strike="noStrike" spc="-1" dirty="0">
              <a:latin typeface="Arial"/>
            </a:endParaRPr>
          </a:p>
          <a:p>
            <a:pPr>
              <a:lnSpc>
                <a:spcPct val="100000"/>
              </a:lnSpc>
            </a:pPr>
            <a:r>
              <a:rPr lang="it-IT" sz="2400" b="1" strike="noStrike" spc="-1" dirty="0">
                <a:solidFill>
                  <a:srgbClr val="C9211E"/>
                </a:solidFill>
                <a:latin typeface="Open Sans"/>
                <a:ea typeface="DejaVu Sans"/>
              </a:rPr>
              <a:t>Parte Seconda – Titolo III</a:t>
            </a:r>
            <a:endParaRPr lang="it-IT" sz="2400" b="0" strike="noStrike" spc="-1" dirty="0">
              <a:latin typeface="Arial"/>
            </a:endParaRPr>
          </a:p>
          <a:p>
            <a:pPr>
              <a:lnSpc>
                <a:spcPct val="100000"/>
              </a:lnSpc>
            </a:pPr>
            <a:endParaRPr lang="it-IT" sz="2400" b="0" strike="noStrike" spc="-1" dirty="0">
              <a:latin typeface="Arial"/>
            </a:endParaRPr>
          </a:p>
          <a:p>
            <a:pPr>
              <a:lnSpc>
                <a:spcPct val="100000"/>
              </a:lnSpc>
            </a:pPr>
            <a:r>
              <a:rPr lang="it-IT" sz="2400" b="0" strike="noStrike" spc="-1" dirty="0">
                <a:solidFill>
                  <a:srgbClr val="000000"/>
                </a:solidFill>
                <a:latin typeface="Open Sans"/>
                <a:ea typeface="DejaVu Sans"/>
              </a:rPr>
              <a:t>Art. 4 “Finalità”</a:t>
            </a:r>
            <a:endParaRPr lang="it-IT" sz="2400" b="0" strike="noStrike" spc="-1" dirty="0">
              <a:latin typeface="Arial"/>
            </a:endParaRPr>
          </a:p>
          <a:p>
            <a:pPr>
              <a:lnSpc>
                <a:spcPct val="100000"/>
              </a:lnSpc>
            </a:pPr>
            <a:r>
              <a:rPr lang="it-IT" sz="2000" b="0" strike="noStrike" spc="-1" dirty="0">
                <a:solidFill>
                  <a:srgbClr val="000000"/>
                </a:solidFill>
                <a:latin typeface="Open Sans"/>
                <a:ea typeface="DejaVu Sans"/>
              </a:rPr>
              <a:t>Comma 4 - La valutazione ambientale dei progetti ha </a:t>
            </a:r>
            <a:r>
              <a:rPr lang="it-IT" sz="2000" b="0" i="1" strike="noStrike" spc="-1" dirty="0">
                <a:solidFill>
                  <a:srgbClr val="000000"/>
                </a:solidFill>
                <a:latin typeface="Open Sans"/>
                <a:ea typeface="DejaVu Sans"/>
              </a:rPr>
              <a:t>la finalità di proteggere la salute umana, contribuire con un miglior ambiente alla qualità della vita, provvedere al mantenimento delle specie e conservare la capacità di riproduzione degli ecosistemi</a:t>
            </a:r>
            <a:r>
              <a:rPr lang="it-IT" sz="2000" b="0" strike="noStrike" spc="-1" dirty="0">
                <a:solidFill>
                  <a:srgbClr val="000000"/>
                </a:solidFill>
                <a:latin typeface="Open Sans"/>
                <a:ea typeface="DejaVu Sans"/>
              </a:rPr>
              <a:t> in quanto risorse essenziali per la vita. A questo scopo </a:t>
            </a:r>
            <a:r>
              <a:rPr lang="it-IT" sz="2000" b="1" strike="noStrike" spc="-1" dirty="0">
                <a:solidFill>
                  <a:srgbClr val="000000"/>
                </a:solidFill>
                <a:latin typeface="Open Sans"/>
                <a:ea typeface="DejaVu Sans"/>
              </a:rPr>
              <a:t>essa individua, descrive e valuta</a:t>
            </a:r>
            <a:r>
              <a:rPr lang="it-IT" sz="2000" b="0" strike="noStrike" spc="-1" dirty="0">
                <a:solidFill>
                  <a:srgbClr val="000000"/>
                </a:solidFill>
                <a:latin typeface="Open Sans"/>
                <a:ea typeface="DejaVu Sans"/>
              </a:rPr>
              <a:t>, in modo appropriato, per ciascun caso particolare e secondo le disposizioni del presente decreto, </a:t>
            </a:r>
            <a:r>
              <a:rPr lang="it-IT" sz="2000" b="1" strike="noStrike" spc="-1" dirty="0">
                <a:solidFill>
                  <a:srgbClr val="000000"/>
                </a:solidFill>
                <a:latin typeface="Open Sans"/>
                <a:ea typeface="DejaVu Sans"/>
              </a:rPr>
              <a:t>gli impatti ambientali di un progetto….</a:t>
            </a:r>
            <a:r>
              <a:rPr lang="it-IT" sz="2400" b="1" strike="noStrike" spc="-1" dirty="0">
                <a:solidFill>
                  <a:srgbClr val="000000"/>
                </a:solidFill>
                <a:latin typeface="Open Sans"/>
                <a:ea typeface="DejaVu Sans"/>
              </a:rPr>
              <a:t> </a:t>
            </a:r>
            <a:endParaRPr lang="it-IT" sz="2400" b="1" strike="noStrike" spc="-1" dirty="0">
              <a:latin typeface="Arial"/>
            </a:endParaRPr>
          </a:p>
          <a:p>
            <a:pPr>
              <a:lnSpc>
                <a:spcPct val="100000"/>
              </a:lnSpc>
            </a:pPr>
            <a:endParaRPr lang="it-IT" sz="24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44" name="CustomShape 2"/>
          <p:cNvSpPr/>
          <p:nvPr/>
        </p:nvSpPr>
        <p:spPr>
          <a:xfrm>
            <a:off x="504000" y="4032000"/>
            <a:ext cx="8205840" cy="926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
        <p:nvSpPr>
          <p:cNvPr id="145" name="CustomShape 3"/>
          <p:cNvSpPr/>
          <p:nvPr/>
        </p:nvSpPr>
        <p:spPr>
          <a:xfrm>
            <a:off x="432000" y="1152000"/>
            <a:ext cx="8206200" cy="568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400" b="1" strike="noStrike" spc="-1" dirty="0">
                <a:solidFill>
                  <a:srgbClr val="C9211E"/>
                </a:solidFill>
                <a:latin typeface="Open Sans"/>
                <a:ea typeface="DejaVu Sans"/>
              </a:rPr>
              <a:t>Decreto legislativo 3 aprile 2006, n. 152</a:t>
            </a:r>
            <a:endParaRPr lang="it-IT" sz="2400" b="0" strike="noStrike" spc="-1" dirty="0">
              <a:latin typeface="Arial"/>
            </a:endParaRPr>
          </a:p>
          <a:p>
            <a:pPr>
              <a:lnSpc>
                <a:spcPct val="100000"/>
              </a:lnSpc>
            </a:pPr>
            <a:r>
              <a:rPr lang="it-IT" sz="2400" b="0" strike="noStrike" spc="-1" dirty="0">
                <a:solidFill>
                  <a:srgbClr val="000000"/>
                </a:solidFill>
                <a:latin typeface="Open Sans"/>
                <a:ea typeface="DejaVu Sans"/>
              </a:rPr>
              <a:t>Codice dell’Ambiente - Norme in materia ambientale</a:t>
            </a:r>
            <a:endParaRPr lang="it-IT" sz="2400" b="0" strike="noStrike" spc="-1" dirty="0">
              <a:latin typeface="Arial"/>
            </a:endParaRPr>
          </a:p>
          <a:p>
            <a:pPr>
              <a:lnSpc>
                <a:spcPct val="100000"/>
              </a:lnSpc>
            </a:pPr>
            <a:r>
              <a:rPr lang="it-IT" sz="2400" b="0" strike="noStrike" spc="-1" dirty="0">
                <a:solidFill>
                  <a:srgbClr val="000000"/>
                </a:solidFill>
                <a:latin typeface="Open Sans"/>
                <a:ea typeface="DejaVu Sans"/>
              </a:rPr>
              <a:t>(G.U. n. 88 del 14 aprile 2006)</a:t>
            </a:r>
            <a:endParaRPr lang="it-IT" sz="2400" b="0" strike="noStrike" spc="-1" dirty="0">
              <a:latin typeface="Arial"/>
            </a:endParaRPr>
          </a:p>
          <a:p>
            <a:pPr>
              <a:lnSpc>
                <a:spcPct val="100000"/>
              </a:lnSpc>
            </a:pPr>
            <a:r>
              <a:rPr lang="it-IT" sz="2400" b="1" strike="noStrike" spc="-1" dirty="0">
                <a:solidFill>
                  <a:srgbClr val="C9211E"/>
                </a:solidFill>
                <a:latin typeface="Open Sans"/>
                <a:ea typeface="DejaVu Sans"/>
              </a:rPr>
              <a:t>Parte Seconda – Titolo III</a:t>
            </a:r>
            <a:endParaRPr lang="it-IT" sz="2400" b="0" strike="noStrike" spc="-1" dirty="0">
              <a:latin typeface="Arial"/>
            </a:endParaRPr>
          </a:p>
          <a:p>
            <a:pPr>
              <a:lnSpc>
                <a:spcPct val="100000"/>
              </a:lnSpc>
            </a:pPr>
            <a:endParaRPr lang="it-IT" sz="2400" b="0" strike="noStrike" spc="-1" dirty="0">
              <a:latin typeface="Arial"/>
            </a:endParaRPr>
          </a:p>
          <a:p>
            <a:pPr>
              <a:lnSpc>
                <a:spcPct val="100000"/>
              </a:lnSpc>
            </a:pPr>
            <a:r>
              <a:rPr lang="it-IT" sz="2400" b="1" strike="noStrike" spc="-1" dirty="0">
                <a:solidFill>
                  <a:srgbClr val="C9211E"/>
                </a:solidFill>
                <a:latin typeface="Open Sans"/>
                <a:ea typeface="DejaVu Sans"/>
              </a:rPr>
              <a:t>Le diverse procedure di valutazione ambientale:</a:t>
            </a:r>
            <a:endParaRPr lang="it-IT" sz="2400" b="0" strike="noStrike" spc="-1" dirty="0">
              <a:latin typeface="Arial"/>
            </a:endParaRPr>
          </a:p>
          <a:p>
            <a:pPr marL="216000" indent="-215280">
              <a:lnSpc>
                <a:spcPct val="100000"/>
              </a:lnSpc>
              <a:spcBef>
                <a:spcPts val="1417"/>
              </a:spcBef>
              <a:buClr>
                <a:srgbClr val="000000"/>
              </a:buClr>
              <a:buFont typeface="Wingdings" charset="2"/>
              <a:buChar char=""/>
            </a:pPr>
            <a:r>
              <a:rPr lang="it-IT" sz="2400" b="0" strike="noStrike" spc="-1" dirty="0" err="1">
                <a:solidFill>
                  <a:srgbClr val="000000"/>
                </a:solidFill>
                <a:latin typeface="Open Sans"/>
                <a:ea typeface="DejaVu Sans"/>
              </a:rPr>
              <a:t>Pre</a:t>
            </a:r>
            <a:r>
              <a:rPr lang="it-IT" sz="2400" b="0" strike="noStrike" spc="-1" dirty="0">
                <a:solidFill>
                  <a:srgbClr val="000000"/>
                </a:solidFill>
                <a:latin typeface="Open Sans"/>
                <a:ea typeface="DejaVu Sans"/>
              </a:rPr>
              <a:t>-screening - art. 6 comma 9</a:t>
            </a:r>
            <a:endParaRPr lang="it-IT" sz="2400" b="0" strike="noStrike" spc="-1" dirty="0">
              <a:latin typeface="Arial"/>
            </a:endParaRPr>
          </a:p>
          <a:p>
            <a:pPr marL="216000" indent="-215280">
              <a:lnSpc>
                <a:spcPct val="100000"/>
              </a:lnSpc>
              <a:spcBef>
                <a:spcPts val="1417"/>
              </a:spcBef>
              <a:buClr>
                <a:srgbClr val="000000"/>
              </a:buClr>
              <a:buFont typeface="Wingdings" charset="2"/>
              <a:buChar char=""/>
            </a:pPr>
            <a:r>
              <a:rPr lang="it-IT" sz="2400" b="0" strike="noStrike" spc="-1" dirty="0">
                <a:solidFill>
                  <a:srgbClr val="000000"/>
                </a:solidFill>
                <a:latin typeface="Open Sans"/>
                <a:ea typeface="DejaVu Sans"/>
              </a:rPr>
              <a:t>Verifica di assoggettabilità alla VIA - art. 19</a:t>
            </a:r>
            <a:endParaRPr lang="it-IT" sz="2400" b="0" strike="noStrike" spc="-1" dirty="0">
              <a:latin typeface="Arial"/>
            </a:endParaRPr>
          </a:p>
          <a:p>
            <a:pPr marL="216000" indent="-215280">
              <a:lnSpc>
                <a:spcPct val="100000"/>
              </a:lnSpc>
              <a:spcBef>
                <a:spcPts val="1417"/>
              </a:spcBef>
              <a:buClr>
                <a:srgbClr val="000000"/>
              </a:buClr>
              <a:buFont typeface="Wingdings" charset="2"/>
              <a:buChar char=""/>
            </a:pPr>
            <a:r>
              <a:rPr lang="it-IT" sz="2400" b="0" strike="noStrike" spc="-1" dirty="0">
                <a:solidFill>
                  <a:srgbClr val="000000"/>
                </a:solidFill>
                <a:latin typeface="Open Sans"/>
                <a:ea typeface="DejaVu Sans"/>
              </a:rPr>
              <a:t>VIA Statale – art. 23</a:t>
            </a:r>
            <a:endParaRPr lang="it-IT" sz="2400" b="0" strike="noStrike" spc="-1" dirty="0">
              <a:latin typeface="Arial"/>
            </a:endParaRPr>
          </a:p>
          <a:p>
            <a:pPr marL="216000" indent="-215280">
              <a:lnSpc>
                <a:spcPct val="100000"/>
              </a:lnSpc>
              <a:spcBef>
                <a:spcPts val="1417"/>
              </a:spcBef>
              <a:buClr>
                <a:srgbClr val="000000"/>
              </a:buClr>
              <a:buFont typeface="Wingdings" charset="2"/>
              <a:buChar char=""/>
            </a:pPr>
            <a:r>
              <a:rPr lang="it-IT" sz="2600" b="0" strike="noStrike" spc="-1" dirty="0">
                <a:solidFill>
                  <a:srgbClr val="000000"/>
                </a:solidFill>
                <a:latin typeface="Arial"/>
                <a:ea typeface="DejaVu Sans"/>
              </a:rPr>
              <a:t>Provvedimento autorizzatorio unico regionale – PAUR Art. 27-bis del Dlgs. 152/2006</a:t>
            </a:r>
            <a:endParaRPr lang="it-IT" sz="2600" b="0" strike="noStrike" spc="-1" dirty="0">
              <a:latin typeface="Arial"/>
            </a:endParaRPr>
          </a:p>
          <a:p>
            <a:pPr>
              <a:lnSpc>
                <a:spcPct val="100000"/>
              </a:lnSpc>
            </a:pPr>
            <a:endParaRPr lang="it-IT" sz="2600" b="0" strike="noStrike" spc="-1" dirty="0">
              <a:latin typeface="Arial"/>
            </a:endParaRPr>
          </a:p>
          <a:p>
            <a:pPr>
              <a:lnSpc>
                <a:spcPct val="100000"/>
              </a:lnSpc>
            </a:pPr>
            <a:endParaRPr lang="it-IT" sz="26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47" name="CustomShape 2"/>
          <p:cNvSpPr/>
          <p:nvPr/>
        </p:nvSpPr>
        <p:spPr>
          <a:xfrm>
            <a:off x="504000" y="4032000"/>
            <a:ext cx="8205840" cy="926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
        <p:nvSpPr>
          <p:cNvPr id="148" name="CustomShape 3"/>
          <p:cNvSpPr/>
          <p:nvPr/>
        </p:nvSpPr>
        <p:spPr>
          <a:xfrm>
            <a:off x="432000" y="1152000"/>
            <a:ext cx="8423280" cy="621050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800" b="1" strike="noStrike" spc="-1" dirty="0">
                <a:solidFill>
                  <a:srgbClr val="C9211E"/>
                </a:solidFill>
                <a:latin typeface="Open Sans"/>
                <a:ea typeface="DejaVu Sans"/>
              </a:rPr>
              <a:t>Le diverse procedure di valutazione ambientale:</a:t>
            </a:r>
            <a:endParaRPr lang="it-IT" sz="2800" b="0" strike="noStrike" spc="-1" dirty="0">
              <a:latin typeface="Arial"/>
            </a:endParaRPr>
          </a:p>
          <a:p>
            <a:pPr>
              <a:lnSpc>
                <a:spcPct val="100000"/>
              </a:lnSpc>
            </a:pPr>
            <a:endParaRPr lang="it-IT" sz="2800" b="0" strike="noStrike" spc="-1" dirty="0">
              <a:latin typeface="Arial"/>
            </a:endParaRPr>
          </a:p>
          <a:p>
            <a:pPr>
              <a:lnSpc>
                <a:spcPct val="100000"/>
              </a:lnSpc>
            </a:pPr>
            <a:r>
              <a:rPr lang="it-IT" sz="2800" b="1" strike="noStrike" spc="-1" dirty="0" err="1">
                <a:solidFill>
                  <a:srgbClr val="000000"/>
                </a:solidFill>
                <a:latin typeface="Arial"/>
                <a:ea typeface="DejaVu Sans"/>
              </a:rPr>
              <a:t>Pre</a:t>
            </a:r>
            <a:r>
              <a:rPr lang="it-IT" sz="2800" b="1" strike="noStrike" spc="-1" dirty="0">
                <a:solidFill>
                  <a:srgbClr val="000000"/>
                </a:solidFill>
                <a:latin typeface="Arial"/>
                <a:ea typeface="DejaVu Sans"/>
              </a:rPr>
              <a:t>-screening - Art.6 Comma 9</a:t>
            </a:r>
            <a:endParaRPr lang="it-IT" sz="2800" b="0" strike="noStrike" spc="-1" dirty="0">
              <a:latin typeface="Arial"/>
            </a:endParaRPr>
          </a:p>
          <a:p>
            <a:pPr>
              <a:lnSpc>
                <a:spcPct val="100000"/>
              </a:lnSpc>
            </a:pPr>
            <a:r>
              <a:rPr lang="it-IT" sz="2400" b="0" strike="noStrike" spc="-1" dirty="0">
                <a:solidFill>
                  <a:srgbClr val="000000"/>
                </a:solidFill>
                <a:latin typeface="Arial"/>
                <a:ea typeface="DejaVu Sans"/>
              </a:rPr>
              <a:t>Per le modifiche, le estensioni o gli adeguamenti tecnici finalizzati a migliorare il rendimento e le prestazioni ambientali dei progetti …. il proponente, in ragione della presunta assenza di potenziali impatti ambientali significativi e negativi, ha la facoltà di richiedere all’autorità competente, trasmettendo adeguati elementi informativi tramite apposite </a:t>
            </a:r>
            <a:r>
              <a:rPr lang="it-IT" sz="2400" b="0" i="1" strike="noStrike" spc="-1" dirty="0">
                <a:solidFill>
                  <a:srgbClr val="000000"/>
                </a:solidFill>
                <a:latin typeface="Arial"/>
                <a:ea typeface="DejaVu Sans"/>
              </a:rPr>
              <a:t>liste di controllo</a:t>
            </a:r>
            <a:r>
              <a:rPr lang="it-IT" sz="2400" b="0" strike="noStrike" spc="-1" dirty="0">
                <a:solidFill>
                  <a:srgbClr val="000000"/>
                </a:solidFill>
                <a:latin typeface="Arial"/>
                <a:ea typeface="DejaVu Sans"/>
              </a:rPr>
              <a:t>, una valutazione preliminare al fine di individuare l’eventuale procedura da avviare.</a:t>
            </a:r>
          </a:p>
          <a:p>
            <a:pPr>
              <a:lnSpc>
                <a:spcPct val="100000"/>
              </a:lnSpc>
            </a:pPr>
            <a:endParaRPr lang="it-IT" sz="2400" spc="-1" dirty="0">
              <a:solidFill>
                <a:srgbClr val="000000"/>
              </a:solidFill>
              <a:latin typeface="Arial"/>
            </a:endParaRPr>
          </a:p>
          <a:p>
            <a:pPr>
              <a:lnSpc>
                <a:spcPct val="100000"/>
              </a:lnSpc>
            </a:pPr>
            <a:r>
              <a:rPr lang="it-IT" sz="1600" b="0" strike="noStrike" spc="-1" dirty="0">
                <a:latin typeface="Arial"/>
              </a:rPr>
              <a:t>https://istituzionale.provincia.mc.it/procedimenti-cms/richiesta-di-valutazione-preliminare-art-6-comma-9-del-d-lgs-152-2006/</a:t>
            </a:r>
          </a:p>
          <a:p>
            <a:pPr>
              <a:lnSpc>
                <a:spcPct val="100000"/>
              </a:lnSpc>
              <a:spcBef>
                <a:spcPts val="1417"/>
              </a:spcBef>
            </a:pPr>
            <a:endParaRPr lang="it-IT" sz="1800" b="0" strike="noStrike" spc="-1" dirty="0">
              <a:latin typeface="Arial"/>
            </a:endParaRPr>
          </a:p>
          <a:p>
            <a:pPr>
              <a:lnSpc>
                <a:spcPct val="100000"/>
              </a:lnSpc>
            </a:pPr>
            <a:endParaRPr lang="it-IT" sz="1800" b="0" strike="noStrike" spc="-1" dirty="0">
              <a:latin typeface="Arial"/>
            </a:endParaRPr>
          </a:p>
          <a:p>
            <a:pPr>
              <a:lnSpc>
                <a:spcPct val="100000"/>
              </a:lnSpc>
            </a:pPr>
            <a:endParaRPr lang="it-IT" sz="1800" b="0" strike="noStrike" spc="-1" dirty="0">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50" name="CustomShape 2"/>
          <p:cNvSpPr/>
          <p:nvPr/>
        </p:nvSpPr>
        <p:spPr>
          <a:xfrm>
            <a:off x="504000" y="4032000"/>
            <a:ext cx="8205840" cy="926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a:p>
            <a:pPr>
              <a:lnSpc>
                <a:spcPct val="90000"/>
              </a:lnSpc>
              <a:spcBef>
                <a:spcPts val="1001"/>
              </a:spcBef>
            </a:pPr>
            <a:endParaRPr lang="it-IT" sz="1800" b="0" strike="noStrike" spc="-1">
              <a:latin typeface="Arial"/>
            </a:endParaRPr>
          </a:p>
        </p:txBody>
      </p:sp>
      <p:sp>
        <p:nvSpPr>
          <p:cNvPr id="151" name="CustomShape 3"/>
          <p:cNvSpPr/>
          <p:nvPr/>
        </p:nvSpPr>
        <p:spPr>
          <a:xfrm>
            <a:off x="432000" y="1152000"/>
            <a:ext cx="8423280" cy="6910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2400" b="1" strike="noStrike" spc="-1">
                <a:solidFill>
                  <a:srgbClr val="C9211E"/>
                </a:solidFill>
                <a:latin typeface="Open Sans"/>
                <a:ea typeface="DejaVu Sans"/>
              </a:rPr>
              <a:t>Le diverse procedure di valutazione ambientale:</a:t>
            </a:r>
            <a:endParaRPr lang="it-IT" sz="2400" b="0" strike="noStrike" spc="-1">
              <a:latin typeface="Arial"/>
            </a:endParaRPr>
          </a:p>
          <a:p>
            <a:pPr>
              <a:lnSpc>
                <a:spcPct val="100000"/>
              </a:lnSpc>
            </a:pPr>
            <a:r>
              <a:rPr lang="it-IT" sz="1800" b="1" strike="noStrike" spc="-1">
                <a:solidFill>
                  <a:srgbClr val="000000"/>
                </a:solidFill>
                <a:latin typeface="Arial"/>
                <a:ea typeface="DejaVu Sans"/>
              </a:rPr>
              <a:t>Provvedimento autorizzatorio unico regionale - PAUR Art. 27-bis</a:t>
            </a:r>
            <a:endParaRPr lang="it-IT" sz="1800" b="0" strike="noStrike" spc="-1">
              <a:latin typeface="Arial"/>
            </a:endParaRPr>
          </a:p>
          <a:p>
            <a:pPr>
              <a:lnSpc>
                <a:spcPct val="100000"/>
              </a:lnSpc>
            </a:pPr>
            <a:r>
              <a:rPr lang="it-IT" sz="1800" b="0" strike="noStrike" spc="-1">
                <a:solidFill>
                  <a:srgbClr val="000000"/>
                </a:solidFill>
                <a:latin typeface="Arial"/>
                <a:ea typeface="DejaVu Sans"/>
              </a:rPr>
              <a:t>Nel caso di procedimenti di VIA di competenza regionale e provinciale il proponente presenta all’autorità competente un’istanza ai sensi dell’articolo 23, comma 1, allegando la documentazione e gli elaborati progettuali previsti dalle normative di settore per consentire la compiuta istruttoria tecnico-amministrativa finalizzata al rilascio di tutte le autorizzazioni, intese, concessioni, licenze, pareri, concerti, nulla osta e assensi comunque denominati, necessari alla realizzazione e all’esercizio del medesimo progetto…</a:t>
            </a:r>
            <a:endParaRPr lang="it-IT" sz="1800" b="0" strike="noStrike" spc="-1">
              <a:latin typeface="Arial"/>
            </a:endParaRPr>
          </a:p>
          <a:p>
            <a:pPr>
              <a:lnSpc>
                <a:spcPct val="100000"/>
              </a:lnSpc>
            </a:pPr>
            <a:endParaRPr lang="it-IT" sz="1800" b="0" strike="noStrike" spc="-1">
              <a:latin typeface="Arial"/>
            </a:endParaRPr>
          </a:p>
          <a:p>
            <a:pPr>
              <a:lnSpc>
                <a:spcPct val="100000"/>
              </a:lnSpc>
            </a:pPr>
            <a:r>
              <a:rPr lang="it-IT" sz="1800" b="1" strike="noStrike" spc="-1">
                <a:solidFill>
                  <a:srgbClr val="C9211E"/>
                </a:solidFill>
                <a:latin typeface="Arial"/>
                <a:ea typeface="DejaVu Sans"/>
              </a:rPr>
              <a:t>LEGGE REGIONALE 9 maggio 2019, n. 11  “Disposizioni in materia di Valutazione di impatto ambientale (VIA)”</a:t>
            </a:r>
            <a:endParaRPr lang="it-IT" sz="1800" b="0" strike="noStrike" spc="-1">
              <a:latin typeface="Arial"/>
            </a:endParaRPr>
          </a:p>
          <a:p>
            <a:pPr>
              <a:lnSpc>
                <a:spcPct val="100000"/>
              </a:lnSpc>
            </a:pPr>
            <a:r>
              <a:rPr lang="it-IT" sz="1600" b="0" strike="noStrike" spc="-1">
                <a:solidFill>
                  <a:srgbClr val="000000"/>
                </a:solidFill>
                <a:latin typeface="Arial"/>
                <a:ea typeface="DejaVu Sans"/>
              </a:rPr>
              <a:t>Sono sottoposti a VIA i progetti:</a:t>
            </a:r>
            <a:endParaRPr lang="it-IT" sz="1600" b="0" strike="noStrike" spc="-1">
              <a:latin typeface="Arial"/>
            </a:endParaRPr>
          </a:p>
          <a:p>
            <a:pPr>
              <a:lnSpc>
                <a:spcPct val="100000"/>
              </a:lnSpc>
            </a:pPr>
            <a:r>
              <a:rPr lang="it-IT" sz="1600" b="0" strike="noStrike" spc="-1">
                <a:solidFill>
                  <a:srgbClr val="000000"/>
                </a:solidFill>
                <a:latin typeface="Arial"/>
                <a:ea typeface="DejaVu Sans"/>
              </a:rPr>
              <a:t>a) </a:t>
            </a:r>
            <a:r>
              <a:rPr lang="it-IT" sz="1600" b="1" strike="noStrike" spc="-1">
                <a:solidFill>
                  <a:srgbClr val="000000"/>
                </a:solidFill>
                <a:latin typeface="Arial"/>
                <a:ea typeface="DejaVu Sans"/>
              </a:rPr>
              <a:t>elencati negli allegati A1 (regionale) e A2 (provinciale) a questa legge;</a:t>
            </a:r>
            <a:endParaRPr lang="it-IT" sz="1600" b="0" strike="noStrike" spc="-1">
              <a:latin typeface="Arial"/>
            </a:endParaRPr>
          </a:p>
          <a:p>
            <a:pPr>
              <a:lnSpc>
                <a:spcPct val="100000"/>
              </a:lnSpc>
            </a:pPr>
            <a:r>
              <a:rPr lang="it-IT" sz="1400" b="0" strike="noStrike" spc="-1">
                <a:solidFill>
                  <a:srgbClr val="000000"/>
                </a:solidFill>
                <a:latin typeface="Arial"/>
                <a:ea typeface="DejaVu Sans"/>
              </a:rPr>
              <a:t>b) elencati negli allegati B1 e B2 a questa legge relativi a opere e interventi di </a:t>
            </a:r>
            <a:r>
              <a:rPr lang="it-IT" sz="1400" b="1" strike="noStrike" spc="-1">
                <a:solidFill>
                  <a:srgbClr val="000000"/>
                </a:solidFill>
                <a:latin typeface="Arial"/>
                <a:ea typeface="DejaVu Sans"/>
              </a:rPr>
              <a:t>nuova</a:t>
            </a:r>
            <a:r>
              <a:rPr lang="it-IT" sz="1400" b="0" strike="noStrike" spc="-1">
                <a:solidFill>
                  <a:srgbClr val="000000"/>
                </a:solidFill>
                <a:latin typeface="Arial"/>
                <a:ea typeface="DejaVu Sans"/>
              </a:rPr>
              <a:t> realizzazione e ricadenti, anche solo parzialmente, </a:t>
            </a:r>
            <a:r>
              <a:rPr lang="it-IT" sz="1400" b="1" strike="noStrike" spc="-1">
                <a:solidFill>
                  <a:srgbClr val="000000"/>
                </a:solidFill>
                <a:latin typeface="Arial"/>
                <a:ea typeface="DejaVu Sans"/>
              </a:rPr>
              <a:t>all'interno di aree naturali protette</a:t>
            </a:r>
            <a:r>
              <a:rPr lang="it-IT" sz="1400" b="0" strike="noStrike" spc="-1">
                <a:solidFill>
                  <a:srgbClr val="000000"/>
                </a:solidFill>
                <a:latin typeface="Arial"/>
                <a:ea typeface="DejaVu Sans"/>
              </a:rPr>
              <a:t>, come definite dalla legge 6 dicembre 1991, n. 394 (Legge quadro sulle aree protette), ovvero all'interno di siti della </a:t>
            </a:r>
            <a:r>
              <a:rPr lang="it-IT" sz="1400" b="1" strike="noStrike" spc="-1">
                <a:solidFill>
                  <a:srgbClr val="000000"/>
                </a:solidFill>
                <a:latin typeface="Arial"/>
                <a:ea typeface="DejaVu Sans"/>
              </a:rPr>
              <a:t>rete Natura 2000</a:t>
            </a:r>
            <a:r>
              <a:rPr lang="it-IT" sz="1400" b="0" strike="noStrike" spc="-1">
                <a:solidFill>
                  <a:srgbClr val="000000"/>
                </a:solidFill>
                <a:latin typeface="Arial"/>
                <a:ea typeface="DejaVu Sans"/>
              </a:rPr>
              <a:t>;</a:t>
            </a:r>
            <a:endParaRPr lang="it-IT" sz="1400" b="0" strike="noStrike" spc="-1">
              <a:latin typeface="Arial"/>
            </a:endParaRPr>
          </a:p>
          <a:p>
            <a:pPr>
              <a:lnSpc>
                <a:spcPct val="100000"/>
              </a:lnSpc>
            </a:pPr>
            <a:r>
              <a:rPr lang="it-IT" sz="1400" b="0" strike="noStrike" spc="-1">
                <a:solidFill>
                  <a:srgbClr val="000000"/>
                </a:solidFill>
                <a:latin typeface="Arial"/>
                <a:ea typeface="DejaVu Sans"/>
              </a:rPr>
              <a:t>c) indicati al comma 1 qualora, all'esito dello svolgimento della verifica di assoggettabilità a VIA, l'autorità competente valuti che possono produrre impatti ambientali negativi significativi.</a:t>
            </a:r>
            <a:endParaRPr lang="it-IT" sz="1400" b="0" strike="noStrike" spc="-1">
              <a:latin typeface="Arial"/>
            </a:endParaRPr>
          </a:p>
          <a:p>
            <a:pPr>
              <a:lnSpc>
                <a:spcPct val="100000"/>
              </a:lnSpc>
            </a:pPr>
            <a:endParaRPr lang="it-IT" sz="1400" b="0" strike="noStrike" spc="-1">
              <a:latin typeface="Arial"/>
            </a:endParaRPr>
          </a:p>
          <a:p>
            <a:pPr>
              <a:lnSpc>
                <a:spcPct val="100000"/>
              </a:lnSpc>
            </a:pPr>
            <a:endParaRPr lang="it-IT" sz="1400" b="0" strike="noStrike" spc="-1">
              <a:latin typeface="Arial"/>
            </a:endParaRPr>
          </a:p>
          <a:p>
            <a:pPr>
              <a:lnSpc>
                <a:spcPct val="100000"/>
              </a:lnSpc>
            </a:pPr>
            <a:endParaRPr lang="it-IT" sz="1400" b="0" strike="noStrike" spc="-1">
              <a:latin typeface="Arial"/>
            </a:endParaRPr>
          </a:p>
          <a:p>
            <a:pPr>
              <a:lnSpc>
                <a:spcPct val="100000"/>
              </a:lnSpc>
            </a:pPr>
            <a:endParaRPr lang="it-IT" sz="1400" b="0" strike="noStrike" spc="-1">
              <a:latin typeface="Arial"/>
            </a:endParaRPr>
          </a:p>
          <a:p>
            <a:pPr>
              <a:lnSpc>
                <a:spcPct val="100000"/>
              </a:lnSpc>
              <a:spcBef>
                <a:spcPts val="1417"/>
              </a:spcBef>
            </a:pPr>
            <a:endParaRPr lang="it-IT" sz="1400" b="0" strike="noStrike" spc="-1">
              <a:latin typeface="Arial"/>
            </a:endParaRPr>
          </a:p>
          <a:p>
            <a:pPr>
              <a:lnSpc>
                <a:spcPct val="100000"/>
              </a:lnSpc>
            </a:pPr>
            <a:endParaRPr lang="it-IT" sz="1400" b="0" strike="noStrike" spc="-1">
              <a:latin typeface="Arial"/>
            </a:endParaRPr>
          </a:p>
          <a:p>
            <a:pPr>
              <a:lnSpc>
                <a:spcPct val="100000"/>
              </a:lnSpc>
            </a:pPr>
            <a:endParaRPr lang="it-IT" sz="14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53" name="CustomShape 2"/>
          <p:cNvSpPr/>
          <p:nvPr/>
        </p:nvSpPr>
        <p:spPr>
          <a:xfrm>
            <a:off x="360000" y="2562120"/>
            <a:ext cx="8067600" cy="18288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a:latin typeface="Arial"/>
            </a:endParaRPr>
          </a:p>
          <a:p>
            <a:pPr>
              <a:lnSpc>
                <a:spcPct val="100000"/>
              </a:lnSpc>
            </a:pPr>
            <a:r>
              <a:rPr lang="it-IT" sz="2400" b="1" strike="noStrike" spc="-1">
                <a:solidFill>
                  <a:srgbClr val="C9211E"/>
                </a:solidFill>
                <a:latin typeface="Open Sans"/>
                <a:ea typeface="DejaVu Sans"/>
              </a:rPr>
              <a:t>Le diverse procedure di valutazione ambientale:</a:t>
            </a:r>
            <a:endParaRPr lang="it-IT" sz="2400" b="0" strike="noStrike" spc="-1">
              <a:latin typeface="Arial"/>
            </a:endParaRPr>
          </a:p>
          <a:p>
            <a:pPr>
              <a:lnSpc>
                <a:spcPct val="90000"/>
              </a:lnSpc>
              <a:spcBef>
                <a:spcPts val="1001"/>
              </a:spcBef>
            </a:pPr>
            <a:r>
              <a:rPr lang="it-IT" sz="1800" b="1" strike="noStrike" spc="-1">
                <a:solidFill>
                  <a:srgbClr val="000000"/>
                </a:solidFill>
                <a:latin typeface="Arial"/>
                <a:ea typeface="DejaVu Sans"/>
              </a:rPr>
              <a:t>La Verifica di assoggettabilità a VIA</a:t>
            </a:r>
            <a:endParaRPr lang="it-IT" sz="1800" b="0" strike="noStrike" spc="-1">
              <a:latin typeface="Arial"/>
            </a:endParaRPr>
          </a:p>
          <a:p>
            <a:pPr algn="just">
              <a:lnSpc>
                <a:spcPct val="90000"/>
              </a:lnSpc>
              <a:spcBef>
                <a:spcPts val="1001"/>
              </a:spcBef>
            </a:pPr>
            <a:r>
              <a:rPr lang="it-IT" sz="1800" b="0" strike="noStrike" spc="-1">
                <a:solidFill>
                  <a:srgbClr val="000000"/>
                </a:solidFill>
                <a:latin typeface="Arial"/>
                <a:ea typeface="DejaVu Sans"/>
              </a:rPr>
              <a:t>E’ la verifica attivata allo scopo di valutare se un progetto determina potenziali impatti ambientali significativi e negativi e deve essere quindi sottoposto al procedimento di VIA ….</a:t>
            </a:r>
            <a:endParaRPr lang="it-IT" sz="1800" b="0" strike="noStrike" spc="-1">
              <a:latin typeface="Arial"/>
            </a:endParaRPr>
          </a:p>
          <a:p>
            <a:pPr algn="just">
              <a:lnSpc>
                <a:spcPct val="90000"/>
              </a:lnSpc>
              <a:spcBef>
                <a:spcPts val="1001"/>
              </a:spcBef>
            </a:pPr>
            <a:endParaRPr lang="it-IT" sz="1800" b="0" strike="noStrike" spc="-1">
              <a:latin typeface="Arial"/>
            </a:endParaRPr>
          </a:p>
          <a:p>
            <a:pPr>
              <a:lnSpc>
                <a:spcPct val="90000"/>
              </a:lnSpc>
              <a:spcBef>
                <a:spcPts val="1001"/>
              </a:spcBef>
            </a:pPr>
            <a:r>
              <a:rPr lang="it-IT" sz="1800" b="1" strike="noStrike" spc="-1">
                <a:solidFill>
                  <a:srgbClr val="C9211E"/>
                </a:solidFill>
                <a:latin typeface="Arial"/>
                <a:ea typeface="DejaVu Sans"/>
              </a:rPr>
              <a:t>LEGGE REGIONALE 9 maggio 2019, n. 11  “Disposizioni in materia di Valutazione di impatto ambientale (VIA)”</a:t>
            </a:r>
            <a:endParaRPr lang="it-IT" sz="1800" b="0" strike="noStrike" spc="-1">
              <a:latin typeface="Arial"/>
            </a:endParaRPr>
          </a:p>
          <a:p>
            <a:pPr>
              <a:lnSpc>
                <a:spcPct val="90000"/>
              </a:lnSpc>
              <a:spcBef>
                <a:spcPts val="1001"/>
              </a:spcBef>
            </a:pPr>
            <a:r>
              <a:rPr lang="it-IT" sz="1600" b="0" strike="noStrike" spc="-1">
                <a:solidFill>
                  <a:srgbClr val="000000"/>
                </a:solidFill>
                <a:latin typeface="Arial"/>
                <a:ea typeface="DejaVu Sans"/>
              </a:rPr>
              <a:t>Sono sottoposti a Verifica i progetti:</a:t>
            </a:r>
            <a:endParaRPr lang="it-IT" sz="1600" b="0" strike="noStrike" spc="-1">
              <a:latin typeface="Arial"/>
            </a:endParaRPr>
          </a:p>
          <a:p>
            <a:pPr>
              <a:lnSpc>
                <a:spcPct val="90000"/>
              </a:lnSpc>
              <a:spcBef>
                <a:spcPts val="1001"/>
              </a:spcBef>
            </a:pPr>
            <a:r>
              <a:rPr lang="it-IT" sz="1600" b="0" strike="noStrike" spc="-1">
                <a:solidFill>
                  <a:srgbClr val="000000"/>
                </a:solidFill>
                <a:latin typeface="Arial"/>
                <a:ea typeface="DejaVu Sans"/>
              </a:rPr>
              <a:t>- i progetti elencati negli allegati B1 (regionale) e B2 (provinciale) a questa legge;</a:t>
            </a:r>
            <a:endParaRPr lang="it-IT" sz="1600" b="0" strike="noStrike" spc="-1">
              <a:latin typeface="Arial"/>
            </a:endParaRPr>
          </a:p>
          <a:p>
            <a:pPr>
              <a:lnSpc>
                <a:spcPct val="90000"/>
              </a:lnSpc>
              <a:spcBef>
                <a:spcPts val="1001"/>
              </a:spcBef>
            </a:pPr>
            <a:endParaRPr lang="it-IT" sz="1600" b="0" strike="noStrike" spc="-1">
              <a:latin typeface="Arial"/>
            </a:endParaRPr>
          </a:p>
          <a:p>
            <a:pPr>
              <a:lnSpc>
                <a:spcPct val="90000"/>
              </a:lnSpc>
              <a:spcBef>
                <a:spcPts val="1001"/>
              </a:spcBef>
            </a:pPr>
            <a:endParaRPr lang="it-IT" sz="1600" b="0" strike="noStrike" spc="-1">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55" name="CustomShape 2"/>
          <p:cNvSpPr/>
          <p:nvPr/>
        </p:nvSpPr>
        <p:spPr>
          <a:xfrm>
            <a:off x="360000" y="2562120"/>
            <a:ext cx="8067600" cy="18288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90000"/>
              </a:lnSpc>
              <a:spcBef>
                <a:spcPts val="1001"/>
              </a:spcBef>
            </a:pPr>
            <a:endParaRPr lang="it-IT" sz="1800" b="0" strike="noStrike" spc="-1">
              <a:latin typeface="Arial"/>
            </a:endParaRPr>
          </a:p>
          <a:p>
            <a:pPr algn="just">
              <a:lnSpc>
                <a:spcPct val="90000"/>
              </a:lnSpc>
              <a:spcBef>
                <a:spcPts val="1001"/>
              </a:spcBef>
            </a:pPr>
            <a:endParaRPr lang="it-IT" sz="1800" b="0" strike="noStrike" spc="-1">
              <a:latin typeface="Arial"/>
            </a:endParaRPr>
          </a:p>
          <a:p>
            <a:pPr algn="just">
              <a:lnSpc>
                <a:spcPct val="90000"/>
              </a:lnSpc>
              <a:spcBef>
                <a:spcPts val="1001"/>
              </a:spcBef>
            </a:pPr>
            <a:endParaRPr lang="it-IT" sz="1800" b="0" strike="noStrike" spc="-1">
              <a:latin typeface="Arial"/>
            </a:endParaRPr>
          </a:p>
          <a:p>
            <a:pPr algn="just">
              <a:lnSpc>
                <a:spcPct val="90000"/>
              </a:lnSpc>
              <a:spcBef>
                <a:spcPts val="1001"/>
              </a:spcBef>
            </a:pPr>
            <a:r>
              <a:rPr lang="it-IT" sz="1800" b="1" strike="noStrike" spc="-1">
                <a:solidFill>
                  <a:srgbClr val="C9211E"/>
                </a:solidFill>
                <a:latin typeface="Arial"/>
                <a:ea typeface="DejaVu Sans"/>
              </a:rPr>
              <a:t> </a:t>
            </a:r>
            <a:endParaRPr lang="it-IT" sz="1800" b="0" strike="noStrike" spc="-1">
              <a:latin typeface="Arial"/>
            </a:endParaRPr>
          </a:p>
        </p:txBody>
      </p:sp>
      <p:graphicFrame>
        <p:nvGraphicFramePr>
          <p:cNvPr id="156" name="Table 3"/>
          <p:cNvGraphicFramePr/>
          <p:nvPr/>
        </p:nvGraphicFramePr>
        <p:xfrm>
          <a:off x="133560" y="1046880"/>
          <a:ext cx="8640000" cy="5549040"/>
        </p:xfrm>
        <a:graphic>
          <a:graphicData uri="http://schemas.openxmlformats.org/drawingml/2006/table">
            <a:tbl>
              <a:tblPr/>
              <a:tblGrid>
                <a:gridCol w="4319280">
                  <a:extLst>
                    <a:ext uri="{9D8B030D-6E8A-4147-A177-3AD203B41FA5}">
                      <a16:colId xmlns:a16="http://schemas.microsoft.com/office/drawing/2014/main" val="20000"/>
                    </a:ext>
                  </a:extLst>
                </a:gridCol>
                <a:gridCol w="4320720">
                  <a:extLst>
                    <a:ext uri="{9D8B030D-6E8A-4147-A177-3AD203B41FA5}">
                      <a16:colId xmlns:a16="http://schemas.microsoft.com/office/drawing/2014/main" val="20001"/>
                    </a:ext>
                  </a:extLst>
                </a:gridCol>
              </a:tblGrid>
              <a:tr h="1220040">
                <a:tc>
                  <a:txBody>
                    <a:bodyPr/>
                    <a:lstStyle/>
                    <a:p>
                      <a:pPr>
                        <a:lnSpc>
                          <a:spcPct val="100000"/>
                        </a:lnSpc>
                      </a:pPr>
                      <a:r>
                        <a:rPr lang="it-IT" sz="1800" b="1" strike="noStrike" spc="-1">
                          <a:latin typeface="Arial"/>
                          <a:ea typeface="DejaVu Sans"/>
                        </a:rPr>
                        <a:t>LEGGE REGIONALE 26 marzo 2012, n. 3  “Disposizioni in materia di Valutazione di impatto ambientale (VIA)”</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1800" b="1" strike="noStrike" spc="-1">
                          <a:latin typeface="Arial"/>
                          <a:ea typeface="DejaVu Sans"/>
                        </a:rPr>
                        <a:t>LEGGE REGIONALE 9 maggio 2019, n. 11  “Disposizioni in materia di Valutazione di impatto ambientale (VIA)”</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1220040">
                <a:tc>
                  <a:txBody>
                    <a:bodyPr/>
                    <a:lstStyle/>
                    <a:p>
                      <a:pPr>
                        <a:lnSpc>
                          <a:spcPct val="100000"/>
                        </a:lnSpc>
                      </a:pPr>
                      <a:r>
                        <a:rPr lang="it-IT" sz="1800" b="1" strike="noStrike" spc="-1">
                          <a:latin typeface="Arial"/>
                          <a:ea typeface="DejaVu Sans"/>
                        </a:rPr>
                        <a:t>Allegato B2 </a:t>
                      </a:r>
                      <a:endParaRPr lang="it-IT" sz="1800" b="0" strike="noStrike" spc="-1">
                        <a:latin typeface="Arial"/>
                      </a:endParaRPr>
                    </a:p>
                    <a:p>
                      <a:pPr>
                        <a:lnSpc>
                          <a:spcPct val="100000"/>
                        </a:lnSpc>
                      </a:pPr>
                      <a:r>
                        <a:rPr lang="it-IT" sz="1800" b="1" strike="noStrike" spc="-1">
                          <a:latin typeface="Arial"/>
                          <a:ea typeface="DejaVu Sans"/>
                        </a:rPr>
                        <a:t>Tipologie progettuali da sottoporre a verifica di assoggettabilità provinciale</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1800" b="1" strike="noStrike" spc="-1">
                          <a:latin typeface="Arial"/>
                          <a:ea typeface="DejaVu Sans"/>
                        </a:rPr>
                        <a:t>Allegato B2 </a:t>
                      </a:r>
                      <a:endParaRPr lang="it-IT" sz="1800" b="0" strike="noStrike" spc="-1">
                        <a:latin typeface="Arial"/>
                      </a:endParaRPr>
                    </a:p>
                    <a:p>
                      <a:pPr>
                        <a:lnSpc>
                          <a:spcPct val="100000"/>
                        </a:lnSpc>
                      </a:pPr>
                      <a:r>
                        <a:rPr lang="it-IT" sz="1800" b="1" strike="noStrike" spc="-1">
                          <a:latin typeface="Arial"/>
                          <a:ea typeface="DejaVu Sans"/>
                        </a:rPr>
                        <a:t>Tipologie progettuali da sottoporre a verifica di assoggettabilità provinciale</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2442600">
                <a:tc>
                  <a:txBody>
                    <a:bodyPr/>
                    <a:lstStyle/>
                    <a:p>
                      <a:pPr>
                        <a:lnSpc>
                          <a:spcPct val="100000"/>
                        </a:lnSpc>
                      </a:pPr>
                      <a:r>
                        <a:rPr lang="it-IT" sz="1800" b="1" strike="noStrike" spc="-1">
                          <a:latin typeface="Arial"/>
                          <a:ea typeface="DejaVu Sans"/>
                        </a:rPr>
                        <a:t>Punto 7 lettera q) Impianti di smaltimento e recupero di rifiuti non pericolosi, con capacità complessiva superiore a 10 t/giorno, mediante operazioni di cui all'allegato C, lettere da R1 a R9, della parte quarta del d.lgs. 152/2006,</a:t>
                      </a:r>
                      <a:r>
                        <a:rPr lang="it-IT" sz="1800" b="1" strike="noStrike" spc="-1">
                          <a:solidFill>
                            <a:srgbClr val="C9211E"/>
                          </a:solidFill>
                          <a:latin typeface="Arial"/>
                          <a:ea typeface="DejaVu Sans"/>
                        </a:rPr>
                        <a:t> ad esclusione degli impianti mobili per il recupero in loco dei rifiuti non pericolosi provenienti dalle attività di costruzione e demolizione.</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1800" b="1" strike="noStrike" spc="-1">
                          <a:latin typeface="Arial"/>
                          <a:ea typeface="DejaVu Sans"/>
                        </a:rPr>
                        <a:t>Punto 7 lettera o) Impianti di smaltimento e recupero di rifiuti non pericolosi, con capacità complessiva superiore a 10 t/giorno, mediante operazioni di cui all'allegato C, lettere da R1 a R9, della parte quarta del d.lgs. 152/2006</a:t>
                      </a:r>
                      <a:endParaRPr lang="it-IT" sz="1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CustomShape 1"/>
          <p:cNvSpPr/>
          <p:nvPr/>
        </p:nvSpPr>
        <p:spPr>
          <a:xfrm>
            <a:off x="1757520" y="-90000"/>
            <a:ext cx="5707440" cy="11430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58" name="CustomShape 2"/>
          <p:cNvSpPr/>
          <p:nvPr/>
        </p:nvSpPr>
        <p:spPr>
          <a:xfrm>
            <a:off x="1296000" y="2160000"/>
            <a:ext cx="6046920" cy="86292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1800" b="0" strike="noStrike" spc="-1">
                <a:solidFill>
                  <a:srgbClr val="000000"/>
                </a:solidFill>
                <a:latin typeface="Arial"/>
                <a:ea typeface="DejaVu Sans"/>
              </a:rPr>
              <a:t>Il proponen­te presenta lo stu­dio preliminare ambientale</a:t>
            </a:r>
            <a:endParaRPr lang="it-IT" sz="1800" b="0" strike="noStrike" spc="-1">
              <a:latin typeface="Arial"/>
            </a:endParaRPr>
          </a:p>
          <a:p>
            <a:pPr algn="ctr">
              <a:lnSpc>
                <a:spcPct val="100000"/>
              </a:lnSpc>
            </a:pPr>
            <a:r>
              <a:rPr lang="it-IT" sz="1800" b="0" strike="noStrike" spc="-1">
                <a:solidFill>
                  <a:srgbClr val="000000"/>
                </a:solidFill>
                <a:latin typeface="Arial"/>
                <a:ea typeface="DejaVu Sans"/>
              </a:rPr>
              <a:t> e co­pia di versamento degli oneri istrutto­ri</a:t>
            </a:r>
            <a:endParaRPr lang="it-IT" sz="1800" b="0" strike="noStrike" spc="-1">
              <a:latin typeface="Arial"/>
            </a:endParaRPr>
          </a:p>
        </p:txBody>
      </p:sp>
      <p:sp>
        <p:nvSpPr>
          <p:cNvPr id="159" name="CustomShape 3"/>
          <p:cNvSpPr/>
          <p:nvPr/>
        </p:nvSpPr>
        <p:spPr>
          <a:xfrm>
            <a:off x="0" y="1004040"/>
            <a:ext cx="916524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800" b="1" strike="noStrike" spc="-1">
                <a:solidFill>
                  <a:srgbClr val="000000"/>
                </a:solidFill>
                <a:latin typeface="Arial"/>
                <a:ea typeface="DejaVu Sans"/>
              </a:rPr>
              <a:t>Modalità di svolgimento del procedimento di verifica di assoggettabilità a VIA </a:t>
            </a:r>
            <a:r>
              <a:rPr lang="it-IT" sz="1800" b="1" strike="noStrike" spc="-1">
                <a:solidFill>
                  <a:srgbClr val="C9211E"/>
                </a:solidFill>
                <a:latin typeface="Arial"/>
                <a:ea typeface="DejaVu Sans"/>
              </a:rPr>
              <a:t>(articolo così sostituito dall'art. 50, comma 1, legge n. 120 del 2020 </a:t>
            </a:r>
            <a:r>
              <a:rPr lang="it-IT" sz="1800" b="1" strike="noStrike" spc="-1">
                <a:solidFill>
                  <a:srgbClr val="000000"/>
                </a:solidFill>
                <a:latin typeface="Calibri"/>
                <a:ea typeface="DejaVu Sans"/>
              </a:rPr>
              <a:t>«</a:t>
            </a:r>
            <a:r>
              <a:rPr lang="it-IT" sz="1800" b="1" strike="noStrike" spc="-1">
                <a:solidFill>
                  <a:srgbClr val="C9211E"/>
                </a:solidFill>
                <a:latin typeface="Arial"/>
                <a:ea typeface="DejaVu Sans"/>
              </a:rPr>
              <a:t>Misure urgenti per la semplificazione e l’innovazione digitali» - Decreto Semplificazioni)</a:t>
            </a:r>
            <a:endParaRPr lang="it-IT" sz="1800" b="0" strike="noStrike" spc="-1">
              <a:latin typeface="Arial"/>
            </a:endParaRPr>
          </a:p>
        </p:txBody>
      </p:sp>
      <p:sp>
        <p:nvSpPr>
          <p:cNvPr id="160" name="CustomShape 4"/>
          <p:cNvSpPr/>
          <p:nvPr/>
        </p:nvSpPr>
        <p:spPr>
          <a:xfrm>
            <a:off x="3960000" y="3024000"/>
            <a:ext cx="430920" cy="430920"/>
          </a:xfrm>
          <a:custGeom>
            <a:avLst/>
            <a:gdLst/>
            <a:ahLst/>
            <a:cxnLst/>
            <a:rect l="l" t="t" r="r" b="b"/>
            <a:pathLst>
              <a:path w="1202" h="1202">
                <a:moveTo>
                  <a:pt x="300" y="0"/>
                </a:moveTo>
                <a:lnTo>
                  <a:pt x="300" y="900"/>
                </a:lnTo>
                <a:lnTo>
                  <a:pt x="0" y="900"/>
                </a:lnTo>
                <a:lnTo>
                  <a:pt x="600" y="1201"/>
                </a:lnTo>
                <a:lnTo>
                  <a:pt x="1201" y="900"/>
                </a:lnTo>
                <a:lnTo>
                  <a:pt x="900" y="9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61" name="CustomShape 5"/>
          <p:cNvSpPr/>
          <p:nvPr/>
        </p:nvSpPr>
        <p:spPr>
          <a:xfrm>
            <a:off x="825840" y="3456000"/>
            <a:ext cx="6694920" cy="122292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1800" b="0" strike="noStrike" spc="-1">
                <a:solidFill>
                  <a:srgbClr val="000000"/>
                </a:solidFill>
                <a:latin typeface="Arial"/>
                <a:ea typeface="Weidemann Std Book;Weidemann Std Book"/>
              </a:rPr>
              <a:t>Entro il termine di 5 giorni, l’AC è chiamata: </a:t>
            </a:r>
            <a:endParaRPr lang="it-IT" sz="1800" b="0" strike="noStrike" spc="-1">
              <a:latin typeface="Arial"/>
            </a:endParaRPr>
          </a:p>
          <a:p>
            <a:pPr algn="ctr">
              <a:lnSpc>
                <a:spcPct val="100000"/>
              </a:lnSpc>
            </a:pPr>
            <a:r>
              <a:rPr lang="it-IT" sz="1800" b="0" strike="noStrike" spc="-1">
                <a:solidFill>
                  <a:srgbClr val="000000"/>
                </a:solidFill>
                <a:latin typeface="Arial"/>
                <a:ea typeface="Weidemann Std Book;Weidemann Std Book"/>
              </a:rPr>
              <a:t>– a controllare la completezza formale della documentazione</a:t>
            </a:r>
            <a:endParaRPr lang="it-IT" sz="1800" b="0" strike="noStrike" spc="-1">
              <a:latin typeface="Arial"/>
            </a:endParaRPr>
          </a:p>
          <a:p>
            <a:pPr algn="ctr">
              <a:lnSpc>
                <a:spcPct val="100000"/>
              </a:lnSpc>
            </a:pPr>
            <a:r>
              <a:rPr lang="it-IT" sz="1800" b="0" strike="noStrike" spc="-1">
                <a:solidFill>
                  <a:srgbClr val="000000"/>
                </a:solidFill>
                <a:latin typeface="Arial"/>
                <a:ea typeface="Weidemann Std Book;Weidemann Std Book"/>
              </a:rPr>
              <a:t>– a formulare un’eventuale richiesta di chiarimenti e integrazioni. </a:t>
            </a:r>
            <a:endParaRPr lang="it-IT" sz="1800" b="0" strike="noStrike" spc="-1">
              <a:latin typeface="Arial"/>
            </a:endParaRPr>
          </a:p>
        </p:txBody>
      </p:sp>
      <p:sp>
        <p:nvSpPr>
          <p:cNvPr id="162" name="CustomShape 6"/>
          <p:cNvSpPr/>
          <p:nvPr/>
        </p:nvSpPr>
        <p:spPr>
          <a:xfrm>
            <a:off x="3960000" y="4680000"/>
            <a:ext cx="430920" cy="430920"/>
          </a:xfrm>
          <a:custGeom>
            <a:avLst/>
            <a:gdLst/>
            <a:ahLst/>
            <a:cxnLst/>
            <a:rect l="l" t="t" r="r" b="b"/>
            <a:pathLst>
              <a:path w="1202" h="1202">
                <a:moveTo>
                  <a:pt x="300" y="0"/>
                </a:moveTo>
                <a:lnTo>
                  <a:pt x="300" y="900"/>
                </a:lnTo>
                <a:lnTo>
                  <a:pt x="0" y="900"/>
                </a:lnTo>
                <a:lnTo>
                  <a:pt x="600" y="1201"/>
                </a:lnTo>
                <a:lnTo>
                  <a:pt x="1201" y="900"/>
                </a:lnTo>
                <a:lnTo>
                  <a:pt x="900" y="9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63" name="CustomShape 7"/>
          <p:cNvSpPr/>
          <p:nvPr/>
        </p:nvSpPr>
        <p:spPr>
          <a:xfrm>
            <a:off x="792000" y="5112000"/>
            <a:ext cx="6694920" cy="71892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1800" b="0" strike="noStrike" spc="-1">
                <a:solidFill>
                  <a:srgbClr val="000000"/>
                </a:solidFill>
                <a:latin typeface="Arial"/>
                <a:ea typeface="Weidemann Std Book;Weidemann Std Book"/>
              </a:rPr>
              <a:t>Il proponente deve provvedere inderogabilmente</a:t>
            </a:r>
            <a:endParaRPr lang="it-IT" sz="1800" b="0" strike="noStrike" spc="-1">
              <a:latin typeface="Arial"/>
            </a:endParaRPr>
          </a:p>
          <a:p>
            <a:pPr algn="ctr">
              <a:lnSpc>
                <a:spcPct val="100000"/>
              </a:lnSpc>
            </a:pPr>
            <a:r>
              <a:rPr lang="it-IT" sz="1800" b="0" strike="noStrike" spc="-1">
                <a:solidFill>
                  <a:srgbClr val="000000"/>
                </a:solidFill>
                <a:latin typeface="Arial"/>
                <a:ea typeface="Weidemann Std Book;Weidemann Std Book"/>
              </a:rPr>
              <a:t>en­tro 15 giorni ad integrare </a:t>
            </a:r>
            <a:endParaRPr lang="it-IT" sz="18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ustomShape 1"/>
          <p:cNvSpPr/>
          <p:nvPr/>
        </p:nvSpPr>
        <p:spPr>
          <a:xfrm>
            <a:off x="1757520" y="-90000"/>
            <a:ext cx="5707440" cy="11430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65" name="CustomShape 2"/>
          <p:cNvSpPr/>
          <p:nvPr/>
        </p:nvSpPr>
        <p:spPr>
          <a:xfrm>
            <a:off x="1296000" y="1944000"/>
            <a:ext cx="6046920" cy="1078920"/>
          </a:xfrm>
          <a:prstGeom prst="rect">
            <a:avLst/>
          </a:prstGeom>
          <a:solidFill>
            <a:srgbClr val="729FCF"/>
          </a:solidFill>
          <a:ln>
            <a:solidFill>
              <a:srgbClr val="DEE6EF"/>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2000" b="0" strike="noStrike" spc="-1">
                <a:solidFill>
                  <a:srgbClr val="000000"/>
                </a:solidFill>
                <a:latin typeface="Arial"/>
                <a:ea typeface="Weidemann Std Book;Weidemann Std Book"/>
              </a:rPr>
              <a:t>AC deve pubblica lo studio prelimina­re </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e dà comunicazione a tutte le Amministrazioni </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e a tutti gli enti territoriali potenzialmente interessati. </a:t>
            </a:r>
            <a:endParaRPr lang="it-IT" sz="2000" b="0" strike="noStrike" spc="-1">
              <a:latin typeface="Arial"/>
            </a:endParaRPr>
          </a:p>
        </p:txBody>
      </p:sp>
      <p:sp>
        <p:nvSpPr>
          <p:cNvPr id="166" name="CustomShape 3"/>
          <p:cNvSpPr/>
          <p:nvPr/>
        </p:nvSpPr>
        <p:spPr>
          <a:xfrm>
            <a:off x="0" y="1004040"/>
            <a:ext cx="916524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800" b="1" strike="noStrike" spc="-1">
                <a:solidFill>
                  <a:srgbClr val="000000"/>
                </a:solidFill>
                <a:latin typeface="Arial"/>
                <a:ea typeface="DejaVu Sans"/>
              </a:rPr>
              <a:t>Modalità di svolgimento del procedimento di verifica di assoggettabilità a VIA </a:t>
            </a:r>
            <a:r>
              <a:rPr lang="it-IT" sz="1800" b="1" strike="noStrike" spc="-1">
                <a:solidFill>
                  <a:srgbClr val="C9211E"/>
                </a:solidFill>
                <a:latin typeface="Arial"/>
                <a:ea typeface="DejaVu Sans"/>
              </a:rPr>
              <a:t>(articolo così sostituito dall'art. 50, comma 1, legge n. 120 del 2020 </a:t>
            </a:r>
            <a:r>
              <a:rPr lang="it-IT" sz="1800" b="1" strike="noStrike" spc="-1">
                <a:solidFill>
                  <a:srgbClr val="000000"/>
                </a:solidFill>
                <a:latin typeface="Calibri"/>
                <a:ea typeface="DejaVu Sans"/>
              </a:rPr>
              <a:t>«</a:t>
            </a:r>
            <a:r>
              <a:rPr lang="it-IT" sz="1800" b="1" strike="noStrike" spc="-1">
                <a:solidFill>
                  <a:srgbClr val="C9211E"/>
                </a:solidFill>
                <a:latin typeface="Arial"/>
                <a:ea typeface="DejaVu Sans"/>
              </a:rPr>
              <a:t>Misure urgenti per la semplificazione e l’innovazione digitali» - Decreto Semplificazioni)</a:t>
            </a:r>
            <a:endParaRPr lang="it-IT" sz="1800" b="0" strike="noStrike" spc="-1">
              <a:latin typeface="Arial"/>
            </a:endParaRPr>
          </a:p>
        </p:txBody>
      </p:sp>
      <p:sp>
        <p:nvSpPr>
          <p:cNvPr id="167" name="CustomShape 4"/>
          <p:cNvSpPr/>
          <p:nvPr/>
        </p:nvSpPr>
        <p:spPr>
          <a:xfrm>
            <a:off x="3960000" y="3024000"/>
            <a:ext cx="430920" cy="430920"/>
          </a:xfrm>
          <a:custGeom>
            <a:avLst/>
            <a:gdLst/>
            <a:ahLst/>
            <a:cxnLst/>
            <a:rect l="l" t="t" r="r" b="b"/>
            <a:pathLst>
              <a:path w="1202" h="1202">
                <a:moveTo>
                  <a:pt x="300" y="0"/>
                </a:moveTo>
                <a:lnTo>
                  <a:pt x="300" y="900"/>
                </a:lnTo>
                <a:lnTo>
                  <a:pt x="0" y="900"/>
                </a:lnTo>
                <a:lnTo>
                  <a:pt x="600" y="1201"/>
                </a:lnTo>
                <a:lnTo>
                  <a:pt x="1201" y="900"/>
                </a:lnTo>
                <a:lnTo>
                  <a:pt x="900" y="9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68" name="CustomShape 5"/>
          <p:cNvSpPr/>
          <p:nvPr/>
        </p:nvSpPr>
        <p:spPr>
          <a:xfrm>
            <a:off x="936000" y="3456000"/>
            <a:ext cx="6694920" cy="1222920"/>
          </a:xfrm>
          <a:prstGeom prst="rect">
            <a:avLst/>
          </a:prstGeom>
          <a:solidFill>
            <a:srgbClr val="729FCF"/>
          </a:solidFill>
          <a:ln>
            <a:solidFill>
              <a:srgbClr val="DEE6EF"/>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2000" b="0" strike="noStrike" spc="-1">
                <a:solidFill>
                  <a:srgbClr val="000000"/>
                </a:solidFill>
                <a:latin typeface="Arial"/>
                <a:ea typeface="Weidemann Std Book;Weidemann Std Book"/>
              </a:rPr>
              <a:t>Da tali adempimenti decorre il termine di 45 giorni </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per la presentazione delle osservazioni </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da par­te dei soggetti interessati</a:t>
            </a:r>
            <a:endParaRPr lang="it-IT" sz="2000" b="0" strike="noStrike" spc="-1">
              <a:latin typeface="Arial"/>
            </a:endParaRPr>
          </a:p>
        </p:txBody>
      </p:sp>
      <p:sp>
        <p:nvSpPr>
          <p:cNvPr id="169" name="CustomShape 6"/>
          <p:cNvSpPr/>
          <p:nvPr/>
        </p:nvSpPr>
        <p:spPr>
          <a:xfrm>
            <a:off x="3960000" y="4680000"/>
            <a:ext cx="430920" cy="430920"/>
          </a:xfrm>
          <a:custGeom>
            <a:avLst/>
            <a:gdLst/>
            <a:ahLst/>
            <a:cxnLst/>
            <a:rect l="l" t="t" r="r" b="b"/>
            <a:pathLst>
              <a:path w="1202" h="1202">
                <a:moveTo>
                  <a:pt x="300" y="0"/>
                </a:moveTo>
                <a:lnTo>
                  <a:pt x="300" y="900"/>
                </a:lnTo>
                <a:lnTo>
                  <a:pt x="0" y="900"/>
                </a:lnTo>
                <a:lnTo>
                  <a:pt x="600" y="1201"/>
                </a:lnTo>
                <a:lnTo>
                  <a:pt x="1201" y="900"/>
                </a:lnTo>
                <a:lnTo>
                  <a:pt x="900" y="900"/>
                </a:lnTo>
                <a:lnTo>
                  <a:pt x="900" y="0"/>
                </a:lnTo>
                <a:lnTo>
                  <a:pt x="300"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70" name="CustomShape 7"/>
          <p:cNvSpPr/>
          <p:nvPr/>
        </p:nvSpPr>
        <p:spPr>
          <a:xfrm>
            <a:off x="864000" y="5112000"/>
            <a:ext cx="6694920" cy="1078920"/>
          </a:xfrm>
          <a:prstGeom prst="rect">
            <a:avLst/>
          </a:prstGeom>
          <a:solidFill>
            <a:srgbClr val="729FCF"/>
          </a:solidFill>
          <a:ln>
            <a:solidFill>
              <a:srgbClr val="DEE6EF"/>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it-IT" sz="2000" b="0" strike="noStrike" spc="-1">
                <a:solidFill>
                  <a:srgbClr val="000000"/>
                </a:solidFill>
                <a:latin typeface="Arial"/>
                <a:ea typeface="Weidemann Std Book;Weidemann Std Book"/>
              </a:rPr>
              <a:t>Successivamente entro ulteriori 45 giorni</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 (prorogabili di altri 20 gg)  </a:t>
            </a:r>
            <a:endParaRPr lang="it-IT" sz="2000" b="0" strike="noStrike" spc="-1">
              <a:latin typeface="Arial"/>
            </a:endParaRPr>
          </a:p>
          <a:p>
            <a:pPr algn="ctr">
              <a:lnSpc>
                <a:spcPct val="100000"/>
              </a:lnSpc>
            </a:pPr>
            <a:r>
              <a:rPr lang="it-IT" sz="2000" b="0" strike="noStrike" spc="-1">
                <a:solidFill>
                  <a:srgbClr val="000000"/>
                </a:solidFill>
                <a:latin typeface="Arial"/>
                <a:ea typeface="Weidemann Std Book;Weidemann Std Book"/>
              </a:rPr>
              <a:t>per il rilascio del provvedimento di verifica</a:t>
            </a:r>
            <a:endParaRPr lang="it-IT" sz="2000" b="0" strike="noStrike" spc="-1">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72"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endParaRPr lang="it-IT" sz="1800" b="0" strike="noStrike" spc="-1" dirty="0">
              <a:latin typeface="Arial"/>
            </a:endParaRPr>
          </a:p>
          <a:p>
            <a:pPr algn="just">
              <a:lnSpc>
                <a:spcPct val="100000"/>
              </a:lnSpc>
            </a:pPr>
            <a:r>
              <a:rPr lang="it-IT" sz="2400" b="0" strike="noStrike" spc="-1" dirty="0">
                <a:solidFill>
                  <a:srgbClr val="000000"/>
                </a:solidFill>
                <a:latin typeface="Arial"/>
                <a:ea typeface="Weidemann Std Book;Weidemann Std Book"/>
              </a:rPr>
              <a:t>Mentre in passato, a fronte di una richiesta di chiarimenti o integra­zioni da parte dell’autorità competente, il proponente godeva di un termine di 45 giorni (eventualmente prorogabile di ulteriori 90 giorni) per fornire le integrazioni, attualmente il proponente deve provvedere inderogabilmente en­tro 15 giorni e, qualora non rispetti ta­le scadenza, è fatto obbligo all’autorità competente di disporre l’archiviazione del procedimento. </a:t>
            </a:r>
            <a:endParaRPr lang="it-IT" sz="2400" b="0" strike="noStrike" spc="-1" dirty="0">
              <a:latin typeface="Arial"/>
            </a:endParaRPr>
          </a:p>
          <a:p>
            <a:pPr algn="just">
              <a:lnSpc>
                <a:spcPct val="100000"/>
              </a:lnSpc>
              <a:spcBef>
                <a:spcPts val="1100"/>
              </a:spcBef>
            </a:pPr>
            <a:r>
              <a:rPr lang="it-IT" sz="2400" b="0" strike="noStrike" spc="-1" dirty="0">
                <a:solidFill>
                  <a:srgbClr val="000000"/>
                </a:solidFill>
                <a:latin typeface="Arial"/>
                <a:ea typeface="Weidemann Std Book;Weidemann Std Book"/>
              </a:rPr>
              <a:t>Pertanto, prima di dare avvio alla pro­cedura di </a:t>
            </a:r>
            <a:r>
              <a:rPr lang="it-IT" sz="2400" b="0" i="1" strike="noStrike" spc="-1" dirty="0">
                <a:solidFill>
                  <a:srgbClr val="000000"/>
                </a:solidFill>
                <a:latin typeface="Arial"/>
                <a:ea typeface="Weidemann Std Book;Weidemann Std Book"/>
              </a:rPr>
              <a:t>screening</a:t>
            </a:r>
            <a:r>
              <a:rPr lang="it-IT" sz="2400" b="0" strike="noStrike" spc="-1" dirty="0">
                <a:solidFill>
                  <a:srgbClr val="000000"/>
                </a:solidFill>
                <a:latin typeface="Arial"/>
                <a:ea typeface="Weidemann Std Book;Weidemann Std Book"/>
              </a:rPr>
              <a:t>, il </a:t>
            </a:r>
            <a:r>
              <a:rPr lang="it-IT" sz="2400" b="1" strike="noStrike" spc="-1" dirty="0">
                <a:solidFill>
                  <a:srgbClr val="000000"/>
                </a:solidFill>
                <a:latin typeface="Arial"/>
                <a:ea typeface="Weidemann Std Book;Weidemann Std Book"/>
              </a:rPr>
              <a:t>proponente do­vrà avere cura di controllare che la do­cumentazione predisposta sia quanto più possibile completa ed accurata</a:t>
            </a:r>
            <a:r>
              <a:rPr lang="it-IT" sz="2400" b="0" strike="noStrike" spc="-1" dirty="0">
                <a:solidFill>
                  <a:srgbClr val="000000"/>
                </a:solidFill>
                <a:latin typeface="Arial"/>
                <a:ea typeface="Weidemann Std Book;Weidemann Std Book"/>
              </a:rPr>
              <a:t>, ri­schiando altrimenti di vedersi recapita­re corpose richieste di integrazioni al­le quali potrebbe essere difficile dare ri­scontro entro soli 15 giorni. </a:t>
            </a:r>
            <a:endParaRPr lang="it-IT" sz="2400" b="0" strike="noStrike" spc="-1" dirty="0">
              <a:latin typeface="Arial"/>
            </a:endParaRPr>
          </a:p>
          <a:p>
            <a:pPr algn="just">
              <a:lnSpc>
                <a:spcPct val="100000"/>
              </a:lnSpc>
              <a:spcBef>
                <a:spcPts val="1100"/>
              </a:spcBef>
            </a:pPr>
            <a:endParaRPr lang="it-IT" sz="2400" b="0" strike="noStrike" spc="-1" dirty="0">
              <a:latin typeface="Arial"/>
            </a:endParaRPr>
          </a:p>
          <a:p>
            <a:pPr>
              <a:lnSpc>
                <a:spcPct val="100000"/>
              </a:lnSpc>
            </a:pPr>
            <a:endParaRPr lang="it-IT" sz="2400" b="0" strike="noStrike" spc="-1" dirty="0">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74" name="CustomShape 2"/>
          <p:cNvSpPr/>
          <p:nvPr/>
        </p:nvSpPr>
        <p:spPr>
          <a:xfrm>
            <a:off x="349560" y="2458080"/>
            <a:ext cx="8067600" cy="2449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0000"/>
              </a:lnSpc>
              <a:spcBef>
                <a:spcPts val="1001"/>
              </a:spcBef>
            </a:pPr>
            <a:endParaRPr lang="it-IT" sz="1800" b="0" strike="noStrike" spc="-1" dirty="0">
              <a:latin typeface="Arial"/>
            </a:endParaRPr>
          </a:p>
          <a:p>
            <a:pPr>
              <a:lnSpc>
                <a:spcPct val="90000"/>
              </a:lnSpc>
            </a:pPr>
            <a:r>
              <a:rPr lang="it-IT" sz="1400" b="1" strike="noStrike" spc="-1" dirty="0">
                <a:solidFill>
                  <a:srgbClr val="000000"/>
                </a:solidFill>
                <a:latin typeface="Tahoma"/>
                <a:ea typeface="DejaVu Sans"/>
              </a:rPr>
              <a:t>ALLEGATO IV-bis - Parte II - </a:t>
            </a:r>
            <a:r>
              <a:rPr lang="it-IT" sz="1400" b="1" strike="noStrike" spc="-1" dirty="0">
                <a:solidFill>
                  <a:srgbClr val="000000"/>
                </a:solidFill>
                <a:latin typeface="Arial"/>
                <a:ea typeface="DejaVu Sans"/>
              </a:rPr>
              <a:t>Contenuti dello Studio Preliminare Ambientale</a:t>
            </a:r>
            <a:endParaRPr lang="it-IT" sz="1400" b="0" strike="noStrike" spc="-1" dirty="0">
              <a:latin typeface="Arial"/>
            </a:endParaRPr>
          </a:p>
          <a:p>
            <a:pPr>
              <a:lnSpc>
                <a:spcPct val="90000"/>
              </a:lnSpc>
            </a:pP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1. Descrizione del progetto, comprese in particolare:</a:t>
            </a: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 a) la descrizione delle caratteristiche fisiche dell’insieme del progetto e, ove pertinente, dei lavori di demolizione;</a:t>
            </a: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b) la descrizione della localizzazione del progetto, in particolare per quanto riguarda la sensibilità ambientale delle aree geografiche che potrebbero essere interessate.</a:t>
            </a:r>
            <a:endParaRPr lang="it-IT" sz="1400" b="0" strike="noStrike" spc="-1" dirty="0">
              <a:latin typeface="Arial"/>
            </a:endParaRPr>
          </a:p>
          <a:p>
            <a:pPr algn="just">
              <a:lnSpc>
                <a:spcPct val="90000"/>
              </a:lnSpc>
            </a:pPr>
            <a:endParaRPr lang="it-IT" sz="1400" b="0" strike="noStrike" spc="-1" dirty="0">
              <a:latin typeface="Arial"/>
            </a:endParaRPr>
          </a:p>
          <a:p>
            <a:pPr algn="just">
              <a:lnSpc>
                <a:spcPct val="90000"/>
              </a:lnSpc>
            </a:pPr>
            <a:r>
              <a:rPr lang="it-IT" sz="1400" b="1" strike="noStrike" spc="-1" dirty="0">
                <a:solidFill>
                  <a:srgbClr val="000000"/>
                </a:solidFill>
                <a:latin typeface="Arial"/>
                <a:ea typeface="DejaVu Sans"/>
              </a:rPr>
              <a:t>2. La descrizione delle componenti dell’ambiente sulle quali il progetto potrebbe avere un impatto rilevante.</a:t>
            </a:r>
            <a:endParaRPr lang="it-IT" sz="1400" b="0" strike="noStrike" spc="-1" dirty="0">
              <a:latin typeface="Arial"/>
            </a:endParaRPr>
          </a:p>
          <a:p>
            <a:pPr algn="just">
              <a:lnSpc>
                <a:spcPct val="90000"/>
              </a:lnSpc>
            </a:pP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3. </a:t>
            </a:r>
            <a:r>
              <a:rPr lang="it-IT" sz="1400" b="1" strike="noStrike" spc="-1" dirty="0">
                <a:solidFill>
                  <a:srgbClr val="000000"/>
                </a:solidFill>
                <a:latin typeface="Arial"/>
                <a:ea typeface="DejaVu Sans"/>
              </a:rPr>
              <a:t>La descrizione di tutti i probabili effetti rilevanti del progetto sull’ambie</a:t>
            </a:r>
            <a:r>
              <a:rPr lang="it-IT" sz="1400" strike="noStrike" spc="-1" dirty="0">
                <a:solidFill>
                  <a:srgbClr val="000000"/>
                </a:solidFill>
                <a:latin typeface="Arial"/>
                <a:ea typeface="DejaVu Sans"/>
              </a:rPr>
              <a:t>nte</a:t>
            </a:r>
            <a:r>
              <a:rPr lang="it-IT" sz="1400" b="0" strike="noStrike" spc="-1" dirty="0">
                <a:solidFill>
                  <a:srgbClr val="000000"/>
                </a:solidFill>
                <a:latin typeface="Arial"/>
                <a:ea typeface="DejaVu Sans"/>
              </a:rPr>
              <a:t>, nella misura in cui le informazioni su tali effetti siano disponibili, risultanti da:</a:t>
            </a:r>
            <a:endParaRPr lang="it-IT" sz="1400" b="0" strike="noStrike" spc="-1" dirty="0">
              <a:latin typeface="Arial"/>
            </a:endParaRPr>
          </a:p>
          <a:p>
            <a:pPr algn="just">
              <a:lnSpc>
                <a:spcPct val="90000"/>
              </a:lnSpc>
            </a:pP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    a) i residui e </a:t>
            </a:r>
            <a:r>
              <a:rPr lang="it-IT" sz="1400" b="1" strike="noStrike" spc="-1" dirty="0">
                <a:solidFill>
                  <a:srgbClr val="000000"/>
                </a:solidFill>
                <a:latin typeface="Arial"/>
                <a:ea typeface="DejaVu Sans"/>
              </a:rPr>
              <a:t>le emissioni previste </a:t>
            </a:r>
            <a:r>
              <a:rPr lang="it-IT" sz="1400" b="0" strike="noStrike" spc="-1" dirty="0">
                <a:solidFill>
                  <a:srgbClr val="000000"/>
                </a:solidFill>
                <a:latin typeface="Arial"/>
                <a:ea typeface="DejaVu Sans"/>
              </a:rPr>
              <a:t>e la produzione di rifiuti, ove pertinente;</a:t>
            </a: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    b) l’uso delle risorse naturali, in particolare suolo, territorio, acqua e biodiversità.</a:t>
            </a:r>
            <a:endParaRPr lang="it-IT" sz="1400" b="0" strike="noStrike" spc="-1" dirty="0">
              <a:latin typeface="Arial"/>
            </a:endParaRPr>
          </a:p>
          <a:p>
            <a:pPr algn="just">
              <a:lnSpc>
                <a:spcPct val="90000"/>
              </a:lnSpc>
            </a:pPr>
            <a:endParaRPr lang="it-IT" sz="1400" strike="noStrike" spc="-1" dirty="0">
              <a:latin typeface="Arial"/>
            </a:endParaRPr>
          </a:p>
          <a:p>
            <a:pPr algn="just">
              <a:lnSpc>
                <a:spcPct val="90000"/>
              </a:lnSpc>
            </a:pPr>
            <a:r>
              <a:rPr lang="it-IT" sz="1400" strike="noStrike" spc="-1" dirty="0">
                <a:solidFill>
                  <a:srgbClr val="000000"/>
                </a:solidFill>
                <a:latin typeface="Arial"/>
                <a:ea typeface="DejaVu Sans"/>
              </a:rPr>
              <a:t>4. Nella predisposizione delle informazioni e dei dati di cui ai punti da 1 a 3 si tiene conto, se del caso, dei criteri contenuti nell’allegato V.</a:t>
            </a:r>
            <a:endParaRPr lang="it-IT" sz="1400" strike="noStrike" spc="-1" dirty="0">
              <a:latin typeface="Arial"/>
            </a:endParaRPr>
          </a:p>
          <a:p>
            <a:pPr algn="just">
              <a:lnSpc>
                <a:spcPct val="90000"/>
              </a:lnSpc>
            </a:pPr>
            <a:endParaRPr lang="it-IT" sz="1400" b="0" strike="noStrike" spc="-1" dirty="0">
              <a:latin typeface="Arial"/>
            </a:endParaRPr>
          </a:p>
          <a:p>
            <a:pPr algn="just">
              <a:lnSpc>
                <a:spcPct val="90000"/>
              </a:lnSpc>
            </a:pPr>
            <a:r>
              <a:rPr lang="it-IT" sz="1400" b="0" strike="noStrike" spc="-1" dirty="0">
                <a:solidFill>
                  <a:srgbClr val="000000"/>
                </a:solidFill>
                <a:latin typeface="Arial"/>
                <a:ea typeface="DejaVu Sans"/>
              </a:rPr>
              <a:t>5. Lo Studio Preliminare Ambientale tiene conto, se del caso, dei risultati disponibili di altre pertinenti valutazioni degli effetti sull’ambiente effettuate in base alle normative europee, nazionali e regionali e può contenere una descrizione delle caratteristiche del progetto </a:t>
            </a:r>
            <a:r>
              <a:rPr lang="it-IT" sz="1400" b="1" strike="noStrike" spc="-1" dirty="0">
                <a:solidFill>
                  <a:srgbClr val="000000"/>
                </a:solidFill>
                <a:latin typeface="Arial"/>
                <a:ea typeface="DejaVu Sans"/>
              </a:rPr>
              <a:t>e/o delle misure previste per evitare o prevenire quelli che potrebbero altrimenti rappresentare impatti ambientali significativi e negativi.</a:t>
            </a:r>
            <a:endParaRPr lang="it-IT" sz="1400" b="0" strike="noStrike" spc="-1" dirty="0">
              <a:latin typeface="Arial"/>
            </a:endParaRPr>
          </a:p>
          <a:p>
            <a:pPr algn="just">
              <a:lnSpc>
                <a:spcPct val="90000"/>
              </a:lnSpc>
            </a:pPr>
            <a:endParaRPr lang="it-IT" sz="1400" b="0" strike="noStrike" spc="-1" dirty="0">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76"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77" name="CustomShape 3"/>
          <p:cNvSpPr/>
          <p:nvPr/>
        </p:nvSpPr>
        <p:spPr>
          <a:xfrm>
            <a:off x="504000" y="1249920"/>
            <a:ext cx="8278200" cy="35379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dirty="0">
                <a:solidFill>
                  <a:srgbClr val="000000"/>
                </a:solidFill>
                <a:latin typeface="Arial"/>
                <a:ea typeface="DejaVu Sans"/>
              </a:rPr>
              <a:t>ALLEGATO V - Criteri per la Verifica di assoggettabilità di cui all'articolo 19</a:t>
            </a: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(allegato così sostituito dall'art. 22 del d.lgs. n. 104 del 2017)</a:t>
            </a:r>
            <a:endParaRPr lang="it-IT" sz="1600" b="0" strike="noStrike" spc="-1" dirty="0">
              <a:latin typeface="Arial"/>
            </a:endParaRPr>
          </a:p>
          <a:p>
            <a:pPr>
              <a:lnSpc>
                <a:spcPct val="100000"/>
              </a:lnSpc>
            </a:pPr>
            <a:endParaRPr lang="it-IT" sz="1600" b="0" strike="noStrike" spc="-1" dirty="0">
              <a:latin typeface="Arial"/>
            </a:endParaRPr>
          </a:p>
          <a:p>
            <a:pPr>
              <a:lnSpc>
                <a:spcPct val="100000"/>
              </a:lnSpc>
            </a:pPr>
            <a:r>
              <a:rPr lang="it-IT" sz="1600" b="1" strike="noStrike" spc="-1" dirty="0">
                <a:solidFill>
                  <a:srgbClr val="000000"/>
                </a:solidFill>
                <a:latin typeface="Arial"/>
                <a:ea typeface="DejaVu Sans"/>
              </a:rPr>
              <a:t>Caratteristiche dei progetti.</a:t>
            </a:r>
            <a:endParaRPr lang="it-IT" sz="1600" b="1" strike="noStrike" spc="-1" dirty="0">
              <a:latin typeface="Arial"/>
            </a:endParaRPr>
          </a:p>
          <a:p>
            <a:pPr>
              <a:lnSpc>
                <a:spcPct val="100000"/>
              </a:lnSpc>
            </a:pPr>
            <a:r>
              <a:rPr lang="it-IT" sz="1600" b="0" strike="noStrike" spc="-1" dirty="0">
                <a:solidFill>
                  <a:srgbClr val="000000"/>
                </a:solidFill>
                <a:latin typeface="Arial"/>
                <a:ea typeface="DejaVu Sans"/>
              </a:rPr>
              <a:t>Le caratteristiche dei progetti debbono essere considerate tenendo conto, in particolare:</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a) delle </a:t>
            </a:r>
            <a:r>
              <a:rPr lang="it-IT" sz="1600" b="1" strike="noStrike" spc="-1" dirty="0">
                <a:solidFill>
                  <a:srgbClr val="000000"/>
                </a:solidFill>
                <a:latin typeface="Arial"/>
                <a:ea typeface="DejaVu Sans"/>
              </a:rPr>
              <a:t>dimensioni</a:t>
            </a:r>
            <a:r>
              <a:rPr lang="it-IT" sz="1600" b="0" strike="noStrike" spc="-1" dirty="0">
                <a:solidFill>
                  <a:srgbClr val="000000"/>
                </a:solidFill>
                <a:latin typeface="Arial"/>
                <a:ea typeface="DejaVu Sans"/>
              </a:rPr>
              <a:t> e della concezione dell'insieme del progetto;</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b) del </a:t>
            </a:r>
            <a:r>
              <a:rPr lang="it-IT" sz="1600" b="1" strike="noStrike" spc="-1" dirty="0">
                <a:solidFill>
                  <a:srgbClr val="000000"/>
                </a:solidFill>
                <a:latin typeface="Arial"/>
                <a:ea typeface="DejaVu Sans"/>
              </a:rPr>
              <a:t>cumulo</a:t>
            </a:r>
            <a:r>
              <a:rPr lang="it-IT" sz="1600" b="0" strike="noStrike" spc="-1" dirty="0">
                <a:solidFill>
                  <a:srgbClr val="000000"/>
                </a:solidFill>
                <a:latin typeface="Arial"/>
                <a:ea typeface="DejaVu Sans"/>
              </a:rPr>
              <a:t> con altri progetti esistenti e/o approvati;</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c) dell'utilizzazione di risorse naturali, in particolare suolo, territorio, acqua e biodiversità;</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d) della </a:t>
            </a:r>
            <a:r>
              <a:rPr lang="it-IT" sz="1600" b="1" strike="noStrike" spc="-1" dirty="0">
                <a:solidFill>
                  <a:srgbClr val="000000"/>
                </a:solidFill>
                <a:latin typeface="Arial"/>
                <a:ea typeface="DejaVu Sans"/>
              </a:rPr>
              <a:t>produzione di rifiuti</a:t>
            </a:r>
            <a:r>
              <a:rPr lang="it-IT" sz="1600" b="0" strike="noStrike" spc="-1" dirty="0">
                <a:solidFill>
                  <a:srgbClr val="000000"/>
                </a:solidFill>
                <a:latin typeface="Arial"/>
                <a:ea typeface="DejaVu Sans"/>
              </a:rPr>
              <a:t>;</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e) dell'</a:t>
            </a:r>
            <a:r>
              <a:rPr lang="it-IT" sz="1600" b="1" strike="noStrike" spc="-1" dirty="0">
                <a:solidFill>
                  <a:srgbClr val="000000"/>
                </a:solidFill>
                <a:latin typeface="Arial"/>
                <a:ea typeface="DejaVu Sans"/>
              </a:rPr>
              <a:t>inquinamento e disturbi ambientali</a:t>
            </a:r>
            <a:r>
              <a:rPr lang="it-IT" sz="1600" b="0" strike="noStrike" spc="-1" dirty="0">
                <a:solidFill>
                  <a:srgbClr val="000000"/>
                </a:solidFill>
                <a:latin typeface="Arial"/>
                <a:ea typeface="DejaVu Sans"/>
              </a:rPr>
              <a:t>;</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f) dei </a:t>
            </a:r>
            <a:r>
              <a:rPr lang="it-IT" sz="1600" b="1" strike="noStrike" spc="-1" dirty="0">
                <a:solidFill>
                  <a:srgbClr val="000000"/>
                </a:solidFill>
                <a:latin typeface="Arial"/>
                <a:ea typeface="DejaVu Sans"/>
              </a:rPr>
              <a:t>rischi di gravi incidenti e/o calamità</a:t>
            </a:r>
            <a:r>
              <a:rPr lang="it-IT" sz="1600" b="0" strike="noStrike" spc="-1" dirty="0">
                <a:solidFill>
                  <a:srgbClr val="000000"/>
                </a:solidFill>
                <a:latin typeface="Arial"/>
                <a:ea typeface="DejaVu Sans"/>
              </a:rPr>
              <a:t> attinenti al progetto in questione, inclusi quelli</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dovuti al cambiamento climatico, in base alle conoscenze scientifiche;</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g) dei </a:t>
            </a:r>
            <a:r>
              <a:rPr lang="it-IT" sz="1600" b="1" strike="noStrike" spc="-1" dirty="0">
                <a:solidFill>
                  <a:srgbClr val="000000"/>
                </a:solidFill>
                <a:latin typeface="Arial"/>
                <a:ea typeface="DejaVu Sans"/>
              </a:rPr>
              <a:t>rischi per la salute umana </a:t>
            </a:r>
            <a:r>
              <a:rPr lang="it-IT" sz="1600" b="0" strike="noStrike" spc="-1" dirty="0">
                <a:solidFill>
                  <a:srgbClr val="000000"/>
                </a:solidFill>
                <a:latin typeface="Arial"/>
                <a:ea typeface="DejaVu Sans"/>
              </a:rPr>
              <a:t>quali, a titolo esemplificativo e non esaustivo, quelli dovuti alla contaminazione </a:t>
            </a:r>
            <a:r>
              <a:rPr lang="it-IT" sz="1600" b="0" strike="noStrike" spc="-1" dirty="0" err="1">
                <a:solidFill>
                  <a:srgbClr val="000000"/>
                </a:solidFill>
                <a:latin typeface="Arial"/>
                <a:ea typeface="DejaVu Sans"/>
              </a:rPr>
              <a:t>deIl'acqua</a:t>
            </a:r>
            <a:r>
              <a:rPr lang="it-IT" sz="1600" b="0" strike="noStrike" spc="-1" dirty="0">
                <a:solidFill>
                  <a:srgbClr val="000000"/>
                </a:solidFill>
                <a:latin typeface="Arial"/>
                <a:ea typeface="DejaVu Sans"/>
              </a:rPr>
              <a:t> o all'inquinamento atmosferico.</a:t>
            </a:r>
            <a:endParaRPr lang="it-IT" sz="1600" b="0" strike="noStrike" spc="-1" dirty="0">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79"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80" name="CustomShape 3"/>
          <p:cNvSpPr/>
          <p:nvPr/>
        </p:nvSpPr>
        <p:spPr>
          <a:xfrm>
            <a:off x="288720" y="1042920"/>
            <a:ext cx="8278200" cy="5447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a:solidFill>
                  <a:srgbClr val="000000"/>
                </a:solidFill>
                <a:latin typeface="Arial"/>
                <a:ea typeface="DejaVu Sans"/>
              </a:rPr>
              <a:t>A</a:t>
            </a:r>
            <a:r>
              <a:rPr lang="it-IT" sz="1400" b="1" strike="noStrike" spc="-1">
                <a:solidFill>
                  <a:srgbClr val="000000"/>
                </a:solidFill>
                <a:latin typeface="Arial"/>
                <a:ea typeface="DejaVu Sans"/>
              </a:rPr>
              <a:t>LLEGATO V - Criteri per la Verifica di assoggettabilità di cui all'articolo 19</a:t>
            </a:r>
            <a:endParaRPr lang="it-IT" sz="1400" b="0" strike="noStrike" spc="-1">
              <a:latin typeface="Arial"/>
            </a:endParaRPr>
          </a:p>
          <a:p>
            <a:pPr>
              <a:lnSpc>
                <a:spcPct val="100000"/>
              </a:lnSpc>
            </a:pPr>
            <a:r>
              <a:rPr lang="it-IT" sz="1400" b="1" strike="noStrike" spc="-1">
                <a:solidFill>
                  <a:srgbClr val="000000"/>
                </a:solidFill>
                <a:latin typeface="Arial"/>
                <a:ea typeface="DejaVu Sans"/>
              </a:rPr>
              <a:t>(allegato così sostituito dall'art. 22 del d.lgs. n. 104 del 2017)</a:t>
            </a:r>
            <a:endParaRPr lang="it-IT" sz="1400" b="0" strike="noStrike" spc="-1">
              <a:latin typeface="Arial"/>
            </a:endParaRPr>
          </a:p>
          <a:p>
            <a:pPr>
              <a:lnSpc>
                <a:spcPct val="100000"/>
              </a:lnSpc>
            </a:pPr>
            <a:endParaRPr lang="it-IT" sz="1400" b="0" strike="noStrike" spc="-1">
              <a:latin typeface="Arial"/>
            </a:endParaRPr>
          </a:p>
          <a:p>
            <a:pPr>
              <a:lnSpc>
                <a:spcPct val="100000"/>
              </a:lnSpc>
            </a:pPr>
            <a:r>
              <a:rPr lang="it-IT" sz="1400" b="1" strike="noStrike" spc="-1">
                <a:solidFill>
                  <a:srgbClr val="000000"/>
                </a:solidFill>
                <a:latin typeface="Arial"/>
                <a:ea typeface="DejaVu Sans"/>
              </a:rPr>
              <a:t>Localizzazione dei progetti</a:t>
            </a:r>
            <a:endParaRPr lang="it-IT" sz="1400" b="0" strike="noStrike" spc="-1">
              <a:latin typeface="Arial"/>
            </a:endParaRPr>
          </a:p>
          <a:p>
            <a:pPr>
              <a:lnSpc>
                <a:spcPct val="100000"/>
              </a:lnSpc>
            </a:pPr>
            <a:r>
              <a:rPr lang="it-IT" sz="1400" b="0" strike="noStrike" spc="-1">
                <a:solidFill>
                  <a:srgbClr val="000000"/>
                </a:solidFill>
                <a:latin typeface="Arial"/>
                <a:ea typeface="DejaVu Sans"/>
              </a:rPr>
              <a:t>Deve essere considerata la sensibilità ambientale delle aree geografiche che possono</a:t>
            </a:r>
            <a:endParaRPr lang="it-IT" sz="1400" b="0" strike="noStrike" spc="-1">
              <a:latin typeface="Arial"/>
            </a:endParaRPr>
          </a:p>
          <a:p>
            <a:pPr>
              <a:lnSpc>
                <a:spcPct val="100000"/>
              </a:lnSpc>
            </a:pPr>
            <a:r>
              <a:rPr lang="it-IT" sz="1400" b="0" strike="noStrike" spc="-1">
                <a:solidFill>
                  <a:srgbClr val="000000"/>
                </a:solidFill>
                <a:latin typeface="Arial"/>
                <a:ea typeface="DejaVu Sans"/>
              </a:rPr>
              <a:t>risentire dell'impatto dei progetti, tenendo conto, in particolare:</a:t>
            </a:r>
            <a:endParaRPr lang="it-IT" sz="1400" b="0" strike="noStrike" spc="-1">
              <a:latin typeface="Arial"/>
            </a:endParaRPr>
          </a:p>
          <a:p>
            <a:pPr>
              <a:lnSpc>
                <a:spcPct val="100000"/>
              </a:lnSpc>
            </a:pPr>
            <a:r>
              <a:rPr lang="it-IT" sz="1400" b="0" strike="noStrike" spc="-1">
                <a:solidFill>
                  <a:srgbClr val="000000"/>
                </a:solidFill>
                <a:latin typeface="Arial"/>
                <a:ea typeface="DejaVu Sans"/>
              </a:rPr>
              <a:t>a) dell'utilizzazione del territorio esistente e approvato;</a:t>
            </a:r>
            <a:endParaRPr lang="it-IT" sz="1400" b="0" strike="noStrike" spc="-1">
              <a:latin typeface="Arial"/>
            </a:endParaRPr>
          </a:p>
          <a:p>
            <a:pPr>
              <a:lnSpc>
                <a:spcPct val="100000"/>
              </a:lnSpc>
            </a:pPr>
            <a:r>
              <a:rPr lang="it-IT" sz="1400" b="0" strike="noStrike" spc="-1">
                <a:solidFill>
                  <a:srgbClr val="000000"/>
                </a:solidFill>
                <a:latin typeface="Arial"/>
                <a:ea typeface="DejaVu Sans"/>
              </a:rPr>
              <a:t>b) della ricchezza relativa, della disponibilità, della qualità e della capacità di rigenerazione</a:t>
            </a:r>
            <a:endParaRPr lang="it-IT" sz="1400" b="0" strike="noStrike" spc="-1">
              <a:latin typeface="Arial"/>
            </a:endParaRPr>
          </a:p>
          <a:p>
            <a:pPr>
              <a:lnSpc>
                <a:spcPct val="100000"/>
              </a:lnSpc>
            </a:pPr>
            <a:r>
              <a:rPr lang="it-IT" sz="1400" b="0" strike="noStrike" spc="-1">
                <a:solidFill>
                  <a:srgbClr val="000000"/>
                </a:solidFill>
                <a:latin typeface="Arial"/>
                <a:ea typeface="DejaVu Sans"/>
              </a:rPr>
              <a:t>delle risorse naturali della zona (comprendenti suolo, territorio, acqua e biodiversità) e</a:t>
            </a:r>
            <a:endParaRPr lang="it-IT" sz="1400" b="0" strike="noStrike" spc="-1">
              <a:latin typeface="Arial"/>
            </a:endParaRPr>
          </a:p>
          <a:p>
            <a:pPr>
              <a:lnSpc>
                <a:spcPct val="100000"/>
              </a:lnSpc>
            </a:pPr>
            <a:r>
              <a:rPr lang="it-IT" sz="1400" b="0" strike="noStrike" spc="-1">
                <a:solidFill>
                  <a:srgbClr val="000000"/>
                </a:solidFill>
                <a:latin typeface="Arial"/>
                <a:ea typeface="DejaVu Sans"/>
              </a:rPr>
              <a:t>del relativo sottosuolo;</a:t>
            </a:r>
            <a:endParaRPr lang="it-IT" sz="1400" b="0" strike="noStrike" spc="-1">
              <a:latin typeface="Arial"/>
            </a:endParaRPr>
          </a:p>
          <a:p>
            <a:pPr>
              <a:lnSpc>
                <a:spcPct val="100000"/>
              </a:lnSpc>
            </a:pPr>
            <a:r>
              <a:rPr lang="it-IT" sz="1400" b="0" strike="noStrike" spc="-1">
                <a:solidFill>
                  <a:srgbClr val="000000"/>
                </a:solidFill>
                <a:latin typeface="Arial"/>
                <a:ea typeface="DejaVu Sans"/>
              </a:rPr>
              <a:t>c) della capacità di carico dell'ambiente naturale, con particolare attenzione alle seguenti</a:t>
            </a:r>
            <a:endParaRPr lang="it-IT" sz="1400" b="0" strike="noStrike" spc="-1">
              <a:latin typeface="Arial"/>
            </a:endParaRPr>
          </a:p>
          <a:p>
            <a:pPr>
              <a:lnSpc>
                <a:spcPct val="100000"/>
              </a:lnSpc>
            </a:pPr>
            <a:r>
              <a:rPr lang="it-IT" sz="1400" b="0" strike="noStrike" spc="-1">
                <a:solidFill>
                  <a:srgbClr val="000000"/>
                </a:solidFill>
                <a:latin typeface="Arial"/>
                <a:ea typeface="DejaVu Sans"/>
              </a:rPr>
              <a:t>zone:</a:t>
            </a:r>
            <a:endParaRPr lang="it-IT" sz="1400" b="0" strike="noStrike" spc="-1">
              <a:latin typeface="Arial"/>
            </a:endParaRPr>
          </a:p>
          <a:p>
            <a:pPr>
              <a:lnSpc>
                <a:spcPct val="100000"/>
              </a:lnSpc>
            </a:pPr>
            <a:r>
              <a:rPr lang="it-IT" sz="1400" b="0" strike="noStrike" spc="-1">
                <a:solidFill>
                  <a:srgbClr val="000000"/>
                </a:solidFill>
                <a:latin typeface="Arial"/>
                <a:ea typeface="DejaVu Sans"/>
              </a:rPr>
              <a:t>1) zone umide, zone riparie, foci dei fiumi;</a:t>
            </a:r>
            <a:endParaRPr lang="it-IT" sz="1400" b="0" strike="noStrike" spc="-1">
              <a:latin typeface="Arial"/>
            </a:endParaRPr>
          </a:p>
          <a:p>
            <a:pPr>
              <a:lnSpc>
                <a:spcPct val="100000"/>
              </a:lnSpc>
            </a:pPr>
            <a:r>
              <a:rPr lang="it-IT" sz="1400" b="0" strike="noStrike" spc="-1">
                <a:solidFill>
                  <a:srgbClr val="000000"/>
                </a:solidFill>
                <a:latin typeface="Arial"/>
                <a:ea typeface="DejaVu Sans"/>
              </a:rPr>
              <a:t>2) zone costiere e ambiente marino;</a:t>
            </a:r>
            <a:endParaRPr lang="it-IT" sz="1400" b="0" strike="noStrike" spc="-1">
              <a:latin typeface="Arial"/>
            </a:endParaRPr>
          </a:p>
          <a:p>
            <a:pPr>
              <a:lnSpc>
                <a:spcPct val="100000"/>
              </a:lnSpc>
            </a:pPr>
            <a:r>
              <a:rPr lang="it-IT" sz="1400" b="0" strike="noStrike" spc="-1">
                <a:solidFill>
                  <a:srgbClr val="000000"/>
                </a:solidFill>
                <a:latin typeface="Arial"/>
                <a:ea typeface="DejaVu Sans"/>
              </a:rPr>
              <a:t>3) zone montuose e forestali;</a:t>
            </a:r>
            <a:endParaRPr lang="it-IT" sz="1400" b="0" strike="noStrike" spc="-1">
              <a:latin typeface="Arial"/>
            </a:endParaRPr>
          </a:p>
          <a:p>
            <a:pPr>
              <a:lnSpc>
                <a:spcPct val="100000"/>
              </a:lnSpc>
            </a:pPr>
            <a:r>
              <a:rPr lang="it-IT" sz="1400" b="0" strike="noStrike" spc="-1">
                <a:solidFill>
                  <a:srgbClr val="000000"/>
                </a:solidFill>
                <a:latin typeface="Arial"/>
                <a:ea typeface="DejaVu Sans"/>
              </a:rPr>
              <a:t>4) riserve e parchi naturali;</a:t>
            </a:r>
            <a:endParaRPr lang="it-IT" sz="1400" b="0" strike="noStrike" spc="-1">
              <a:latin typeface="Arial"/>
            </a:endParaRPr>
          </a:p>
          <a:p>
            <a:pPr>
              <a:lnSpc>
                <a:spcPct val="100000"/>
              </a:lnSpc>
            </a:pPr>
            <a:r>
              <a:rPr lang="it-IT" sz="1400" b="0" strike="noStrike" spc="-1">
                <a:solidFill>
                  <a:srgbClr val="000000"/>
                </a:solidFill>
                <a:latin typeface="Arial"/>
                <a:ea typeface="DejaVu Sans"/>
              </a:rPr>
              <a:t>5) zone classificate o protette dalla normativa nazionale; i siti della rete Natura 2000;</a:t>
            </a:r>
            <a:endParaRPr lang="it-IT" sz="1400" b="0" strike="noStrike" spc="-1">
              <a:latin typeface="Arial"/>
            </a:endParaRPr>
          </a:p>
          <a:p>
            <a:pPr>
              <a:lnSpc>
                <a:spcPct val="100000"/>
              </a:lnSpc>
            </a:pPr>
            <a:r>
              <a:rPr lang="it-IT" sz="1400" b="0" strike="noStrike" spc="-1">
                <a:solidFill>
                  <a:srgbClr val="000000"/>
                </a:solidFill>
                <a:latin typeface="Arial"/>
                <a:ea typeface="DejaVu Sans"/>
              </a:rPr>
              <a:t>6) zone in cui si è già verificato, o nelle quali si ritiene che si possa verificare, il mancato rispetto degli standard di qualità ambientale pertinenti al progetto stabiliti dalla legislazione dell’Unione;</a:t>
            </a:r>
            <a:endParaRPr lang="it-IT" sz="1400" b="0" strike="noStrike" spc="-1">
              <a:latin typeface="Arial"/>
            </a:endParaRPr>
          </a:p>
          <a:p>
            <a:pPr>
              <a:lnSpc>
                <a:spcPct val="100000"/>
              </a:lnSpc>
            </a:pPr>
            <a:r>
              <a:rPr lang="it-IT" sz="1400" b="0" strike="noStrike" spc="-1">
                <a:solidFill>
                  <a:srgbClr val="000000"/>
                </a:solidFill>
                <a:latin typeface="Arial"/>
                <a:ea typeface="DejaVu Sans"/>
              </a:rPr>
              <a:t>7) zone a forte densità demografica;</a:t>
            </a:r>
            <a:endParaRPr lang="it-IT" sz="1400" b="0" strike="noStrike" spc="-1">
              <a:latin typeface="Arial"/>
            </a:endParaRPr>
          </a:p>
          <a:p>
            <a:pPr>
              <a:lnSpc>
                <a:spcPct val="100000"/>
              </a:lnSpc>
            </a:pPr>
            <a:r>
              <a:rPr lang="it-IT" sz="1400" b="0" strike="noStrike" spc="-1">
                <a:solidFill>
                  <a:srgbClr val="000000"/>
                </a:solidFill>
                <a:latin typeface="Arial"/>
                <a:ea typeface="DejaVu Sans"/>
              </a:rPr>
              <a:t>8) zone di importanza paesaggistica, storica, culturale o archeologica;</a:t>
            </a:r>
            <a:endParaRPr lang="it-IT" sz="1400" b="0" strike="noStrike" spc="-1">
              <a:latin typeface="Arial"/>
            </a:endParaRPr>
          </a:p>
          <a:p>
            <a:pPr>
              <a:lnSpc>
                <a:spcPct val="100000"/>
              </a:lnSpc>
            </a:pPr>
            <a:r>
              <a:rPr lang="it-IT" sz="1400" b="0" strike="noStrike" spc="-1">
                <a:solidFill>
                  <a:srgbClr val="000000"/>
                </a:solidFill>
                <a:latin typeface="Arial"/>
                <a:ea typeface="DejaVu Sans"/>
              </a:rPr>
              <a:t>9) territori con produzioni agricole di particolare qualità e tipicità di cui all’articolo 21 del decreto legislativo 18 maggio 2001, n. 228.</a:t>
            </a:r>
            <a:endParaRPr lang="it-IT" sz="1400" b="0" strike="noStrike" spc="-1">
              <a:latin typeface="Arial"/>
            </a:endParaRPr>
          </a:p>
          <a:p>
            <a:pPr>
              <a:lnSpc>
                <a:spcPct val="100000"/>
              </a:lnSpc>
            </a:pPr>
            <a:endParaRPr lang="it-IT" sz="1400" b="0" strike="noStrike" spc="-1">
              <a:latin typeface="Arial"/>
            </a:endParaRPr>
          </a:p>
          <a:p>
            <a:pPr>
              <a:lnSpc>
                <a:spcPct val="100000"/>
              </a:lnSpc>
            </a:pPr>
            <a:endParaRPr lang="it-IT" sz="1400" b="0" strike="noStrike" spc="-1">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82"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83" name="CustomShape 3"/>
          <p:cNvSpPr/>
          <p:nvPr/>
        </p:nvSpPr>
        <p:spPr>
          <a:xfrm>
            <a:off x="504000" y="1249920"/>
            <a:ext cx="8278200" cy="4226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1600" b="1" strike="noStrike" spc="-1">
                <a:solidFill>
                  <a:srgbClr val="000000"/>
                </a:solidFill>
                <a:latin typeface="Arial"/>
                <a:ea typeface="DejaVu Sans"/>
              </a:rPr>
              <a:t>ALLEGATO V - Criteri per la Verifica di assoggettabilità di cui all'articolo 19</a:t>
            </a:r>
            <a:endParaRPr lang="it-IT" sz="1600" b="0" strike="noStrike" spc="-1">
              <a:latin typeface="Arial"/>
            </a:endParaRPr>
          </a:p>
          <a:p>
            <a:pPr>
              <a:lnSpc>
                <a:spcPct val="100000"/>
              </a:lnSpc>
            </a:pPr>
            <a:r>
              <a:rPr lang="it-IT" sz="1600" b="1" strike="noStrike" spc="-1">
                <a:solidFill>
                  <a:srgbClr val="000000"/>
                </a:solidFill>
                <a:latin typeface="Arial"/>
                <a:ea typeface="DejaVu Sans"/>
              </a:rPr>
              <a:t>(allegato così sostituito dall'art. 22 del d.lgs. n. 104 del 2017)</a:t>
            </a:r>
            <a:endParaRPr lang="it-IT" sz="1600" b="0" strike="noStrike" spc="-1">
              <a:latin typeface="Arial"/>
            </a:endParaRPr>
          </a:p>
          <a:p>
            <a:pPr>
              <a:lnSpc>
                <a:spcPct val="100000"/>
              </a:lnSpc>
            </a:pPr>
            <a:endParaRPr lang="it-IT" sz="1600" b="0" strike="noStrike" spc="-1">
              <a:latin typeface="Arial"/>
            </a:endParaRPr>
          </a:p>
          <a:p>
            <a:pPr>
              <a:lnSpc>
                <a:spcPct val="100000"/>
              </a:lnSpc>
            </a:pPr>
            <a:r>
              <a:rPr lang="it-IT" sz="1600" b="1" strike="noStrike" spc="-1">
                <a:solidFill>
                  <a:srgbClr val="000000"/>
                </a:solidFill>
                <a:latin typeface="Arial"/>
                <a:ea typeface="DejaVu Sans"/>
              </a:rPr>
              <a:t>Tipologia e caratteristiche dell’impatto potenziale</a:t>
            </a:r>
            <a:r>
              <a:rPr lang="it-IT" sz="1600" b="0" strike="noStrike" spc="-1">
                <a:solidFill>
                  <a:srgbClr val="000000"/>
                </a:solidFill>
                <a:latin typeface="Arial"/>
                <a:ea typeface="DejaVu Sans"/>
              </a:rPr>
              <a:t>.</a:t>
            </a:r>
            <a:endParaRPr lang="it-IT" sz="1600" b="0" strike="noStrike" spc="-1">
              <a:latin typeface="Arial"/>
            </a:endParaRPr>
          </a:p>
          <a:p>
            <a:pPr>
              <a:lnSpc>
                <a:spcPct val="100000"/>
              </a:lnSpc>
            </a:pPr>
            <a:r>
              <a:rPr lang="it-IT" sz="1600" b="0" strike="noStrike" spc="-1">
                <a:solidFill>
                  <a:srgbClr val="000000"/>
                </a:solidFill>
                <a:latin typeface="Arial"/>
                <a:ea typeface="DejaVu Sans"/>
              </a:rPr>
              <a:t>I potenziali impatti ambientali dei progetti debbono essere considerati in relazione ai criteri stabiliti ai punti 1 e 2 del presente allegato con riferimento ai fattori di cui all’articolo 5, comma 1, lettera c), del presente decreto, e tenendo conto, in particolare:</a:t>
            </a:r>
            <a:endParaRPr lang="it-IT" sz="1600" b="0" strike="noStrike" spc="-1">
              <a:latin typeface="Arial"/>
            </a:endParaRPr>
          </a:p>
          <a:p>
            <a:pPr>
              <a:lnSpc>
                <a:spcPct val="100000"/>
              </a:lnSpc>
            </a:pPr>
            <a:r>
              <a:rPr lang="it-IT" sz="1600" b="0" strike="noStrike" spc="-1">
                <a:solidFill>
                  <a:srgbClr val="000000"/>
                </a:solidFill>
                <a:latin typeface="Arial"/>
                <a:ea typeface="DejaVu Sans"/>
              </a:rPr>
              <a:t>a) </a:t>
            </a:r>
            <a:r>
              <a:rPr lang="it-IT" sz="1600" b="1" strike="noStrike" spc="-1">
                <a:solidFill>
                  <a:srgbClr val="000000"/>
                </a:solidFill>
                <a:latin typeface="Arial"/>
                <a:ea typeface="DejaVu Sans"/>
              </a:rPr>
              <a:t>dell’entità ed estensione dell’impatto</a:t>
            </a:r>
            <a:r>
              <a:rPr lang="it-IT" sz="1600" b="0" strike="noStrike" spc="-1">
                <a:solidFill>
                  <a:srgbClr val="000000"/>
                </a:solidFill>
                <a:latin typeface="Arial"/>
                <a:ea typeface="DejaVu Sans"/>
              </a:rPr>
              <a:t> quali, a titolo esemplificativo e non esaustivo, area geografica e densità della popolazione potenzialmente interessata;</a:t>
            </a:r>
            <a:endParaRPr lang="it-IT" sz="1600" b="0" strike="noStrike" spc="-1">
              <a:latin typeface="Arial"/>
            </a:endParaRPr>
          </a:p>
          <a:p>
            <a:pPr>
              <a:lnSpc>
                <a:spcPct val="100000"/>
              </a:lnSpc>
            </a:pPr>
            <a:r>
              <a:rPr lang="it-IT" sz="1600" b="0" strike="noStrike" spc="-1">
                <a:solidFill>
                  <a:srgbClr val="000000"/>
                </a:solidFill>
                <a:latin typeface="Arial"/>
                <a:ea typeface="DejaVu Sans"/>
              </a:rPr>
              <a:t>b) della natura dell’impatto;</a:t>
            </a:r>
            <a:endParaRPr lang="it-IT" sz="1600" b="0" strike="noStrike" spc="-1">
              <a:latin typeface="Arial"/>
            </a:endParaRPr>
          </a:p>
          <a:p>
            <a:pPr>
              <a:lnSpc>
                <a:spcPct val="100000"/>
              </a:lnSpc>
            </a:pPr>
            <a:r>
              <a:rPr lang="it-IT" sz="1600" b="0" strike="noStrike" spc="-1">
                <a:solidFill>
                  <a:srgbClr val="000000"/>
                </a:solidFill>
                <a:latin typeface="Arial"/>
                <a:ea typeface="DejaVu Sans"/>
              </a:rPr>
              <a:t>c) della natura transfrontaliera dell’impatto;</a:t>
            </a:r>
            <a:endParaRPr lang="it-IT" sz="1600" b="0" strike="noStrike" spc="-1">
              <a:latin typeface="Arial"/>
            </a:endParaRPr>
          </a:p>
          <a:p>
            <a:pPr>
              <a:lnSpc>
                <a:spcPct val="100000"/>
              </a:lnSpc>
            </a:pPr>
            <a:r>
              <a:rPr lang="it-IT" sz="1600" b="0" strike="noStrike" spc="-1">
                <a:solidFill>
                  <a:srgbClr val="000000"/>
                </a:solidFill>
                <a:latin typeface="Arial"/>
                <a:ea typeface="DejaVu Sans"/>
              </a:rPr>
              <a:t>d) </a:t>
            </a:r>
            <a:r>
              <a:rPr lang="it-IT" sz="1600" b="1" strike="noStrike" spc="-1">
                <a:solidFill>
                  <a:srgbClr val="000000"/>
                </a:solidFill>
                <a:latin typeface="Arial"/>
                <a:ea typeface="DejaVu Sans"/>
              </a:rPr>
              <a:t>dell’intensità e della complessità dell’impatto</a:t>
            </a:r>
            <a:r>
              <a:rPr lang="it-IT" sz="1600" b="0" strike="noStrike" spc="-1">
                <a:solidFill>
                  <a:srgbClr val="000000"/>
                </a:solidFill>
                <a:latin typeface="Arial"/>
                <a:ea typeface="DejaVu Sans"/>
              </a:rPr>
              <a:t>;</a:t>
            </a:r>
            <a:endParaRPr lang="it-IT" sz="1600" b="0" strike="noStrike" spc="-1">
              <a:latin typeface="Arial"/>
            </a:endParaRPr>
          </a:p>
          <a:p>
            <a:pPr>
              <a:lnSpc>
                <a:spcPct val="100000"/>
              </a:lnSpc>
            </a:pPr>
            <a:r>
              <a:rPr lang="it-IT" sz="1600" b="0" strike="noStrike" spc="-1">
                <a:solidFill>
                  <a:srgbClr val="000000"/>
                </a:solidFill>
                <a:latin typeface="Arial"/>
                <a:ea typeface="DejaVu Sans"/>
              </a:rPr>
              <a:t>e) della </a:t>
            </a:r>
            <a:r>
              <a:rPr lang="it-IT" sz="1600" b="1" strike="noStrike" spc="-1">
                <a:solidFill>
                  <a:srgbClr val="000000"/>
                </a:solidFill>
                <a:latin typeface="Arial"/>
                <a:ea typeface="DejaVu Sans"/>
              </a:rPr>
              <a:t>probabilità dell’impatto</a:t>
            </a:r>
            <a:r>
              <a:rPr lang="it-IT" sz="1600" b="0" strike="noStrike" spc="-1">
                <a:solidFill>
                  <a:srgbClr val="000000"/>
                </a:solidFill>
                <a:latin typeface="Arial"/>
                <a:ea typeface="DejaVu Sans"/>
              </a:rPr>
              <a:t>;</a:t>
            </a:r>
            <a:endParaRPr lang="it-IT" sz="1600" b="0" strike="noStrike" spc="-1">
              <a:latin typeface="Arial"/>
            </a:endParaRPr>
          </a:p>
          <a:p>
            <a:pPr>
              <a:lnSpc>
                <a:spcPct val="100000"/>
              </a:lnSpc>
            </a:pPr>
            <a:r>
              <a:rPr lang="it-IT" sz="1600" b="0" strike="noStrike" spc="-1">
                <a:solidFill>
                  <a:srgbClr val="000000"/>
                </a:solidFill>
                <a:latin typeface="Arial"/>
                <a:ea typeface="DejaVu Sans"/>
              </a:rPr>
              <a:t>f) della prevista insorgenza, durata, frequenza e reversibilità dell’impatto;</a:t>
            </a:r>
            <a:endParaRPr lang="it-IT" sz="1600" b="0" strike="noStrike" spc="-1">
              <a:latin typeface="Arial"/>
            </a:endParaRPr>
          </a:p>
          <a:p>
            <a:pPr>
              <a:lnSpc>
                <a:spcPct val="100000"/>
              </a:lnSpc>
            </a:pPr>
            <a:r>
              <a:rPr lang="it-IT" sz="1600" b="0" strike="noStrike" spc="-1">
                <a:solidFill>
                  <a:srgbClr val="000000"/>
                </a:solidFill>
                <a:latin typeface="Arial"/>
                <a:ea typeface="DejaVu Sans"/>
              </a:rPr>
              <a:t>g) del</a:t>
            </a:r>
            <a:r>
              <a:rPr lang="it-IT" sz="1600" b="1" strike="noStrike" spc="-1">
                <a:solidFill>
                  <a:srgbClr val="000000"/>
                </a:solidFill>
                <a:latin typeface="Arial"/>
                <a:ea typeface="DejaVu Sans"/>
              </a:rPr>
              <a:t> cumulo</a:t>
            </a:r>
            <a:r>
              <a:rPr lang="it-IT" sz="1600" b="0" strike="noStrike" spc="-1">
                <a:solidFill>
                  <a:srgbClr val="000000"/>
                </a:solidFill>
                <a:latin typeface="Arial"/>
                <a:ea typeface="DejaVu Sans"/>
              </a:rPr>
              <a:t> tra l’impatto del progetto in questione e l’impatto di altri progetti esistenti e/o approvati;</a:t>
            </a:r>
            <a:endParaRPr lang="it-IT" sz="1600" b="0" strike="noStrike" spc="-1">
              <a:latin typeface="Arial"/>
            </a:endParaRPr>
          </a:p>
          <a:p>
            <a:pPr>
              <a:lnSpc>
                <a:spcPct val="100000"/>
              </a:lnSpc>
            </a:pPr>
            <a:r>
              <a:rPr lang="it-IT" sz="1600" b="0" strike="noStrike" spc="-1">
                <a:solidFill>
                  <a:srgbClr val="000000"/>
                </a:solidFill>
                <a:latin typeface="Arial"/>
                <a:ea typeface="DejaVu Sans"/>
              </a:rPr>
              <a:t>h) </a:t>
            </a:r>
            <a:r>
              <a:rPr lang="it-IT" sz="1600" b="1" strike="noStrike" spc="-1">
                <a:solidFill>
                  <a:srgbClr val="000000"/>
                </a:solidFill>
                <a:latin typeface="Arial"/>
                <a:ea typeface="DejaVu Sans"/>
              </a:rPr>
              <a:t>della possibilità di ridurre l’impatto in modo efficace</a:t>
            </a:r>
            <a:r>
              <a:rPr lang="it-IT" sz="1600" b="0" strike="noStrike" spc="-1">
                <a:solidFill>
                  <a:srgbClr val="000000"/>
                </a:solidFill>
                <a:latin typeface="Arial"/>
                <a:ea typeface="DejaVu Sans"/>
              </a:rPr>
              <a:t>.</a:t>
            </a:r>
            <a:endParaRPr lang="it-IT" sz="1600" b="0" strike="noStrike" spc="-1">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85"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86" name="CustomShape 3"/>
          <p:cNvSpPr/>
          <p:nvPr/>
        </p:nvSpPr>
        <p:spPr>
          <a:xfrm>
            <a:off x="216000" y="1249920"/>
            <a:ext cx="8566200" cy="7249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2000" b="1" i="1" strike="noStrike" spc="-1">
                <a:solidFill>
                  <a:srgbClr val="000000"/>
                </a:solidFill>
                <a:latin typeface="Arial"/>
                <a:ea typeface="DejaVu Sans"/>
              </a:rPr>
              <a:t>Studio Preliminare ambientale di un impianto mobile</a:t>
            </a:r>
            <a:endParaRPr lang="it-IT" sz="2000" b="0" strike="noStrike" spc="-1">
              <a:latin typeface="Arial"/>
            </a:endParaRPr>
          </a:p>
          <a:p>
            <a:pPr>
              <a:lnSpc>
                <a:spcPct val="100000"/>
              </a:lnSpc>
            </a:pPr>
            <a:endParaRPr lang="it-IT" sz="2000" b="0" strike="noStrike" spc="-1">
              <a:latin typeface="Arial"/>
            </a:endParaRPr>
          </a:p>
          <a:p>
            <a:pPr>
              <a:lnSpc>
                <a:spcPct val="100000"/>
              </a:lnSpc>
            </a:pPr>
            <a:r>
              <a:rPr lang="it-IT" sz="1800" b="0" strike="noStrike" spc="-1">
                <a:solidFill>
                  <a:srgbClr val="000000"/>
                </a:solidFill>
                <a:latin typeface="Arial"/>
                <a:ea typeface="DejaVu Sans"/>
              </a:rPr>
              <a:t>Descrizione del progetto, comprese in particolare:</a:t>
            </a:r>
            <a:endParaRPr lang="it-IT" sz="1800" b="0" strike="noStrike" spc="-1">
              <a:latin typeface="Arial"/>
            </a:endParaRPr>
          </a:p>
          <a:p>
            <a:pPr algn="just">
              <a:lnSpc>
                <a:spcPct val="90000"/>
              </a:lnSpc>
            </a:pPr>
            <a:r>
              <a:rPr lang="it-IT" sz="1800" b="0" strike="noStrike" spc="-1">
                <a:solidFill>
                  <a:srgbClr val="000000"/>
                </a:solidFill>
                <a:latin typeface="Arial"/>
                <a:ea typeface="DejaVu Sans"/>
              </a:rPr>
              <a:t>a) la descrizione delle caratteristiche fisiche dell’insieme del progetto e, ove pertinente, dei lavori di demolizione;</a:t>
            </a: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r>
              <a:rPr lang="it-IT" sz="1800" b="0" strike="noStrike" spc="-1">
                <a:solidFill>
                  <a:srgbClr val="000000"/>
                </a:solidFill>
                <a:latin typeface="Arial"/>
                <a:ea typeface="DejaVu Sans"/>
              </a:rPr>
              <a:t>b) la descrizione della localizzazione del progetto, in particolare per quanto riguarda la sensibilità ambientale delle aree geografiche che potrebbero essere interessate.</a:t>
            </a: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nSpc>
                <a:spcPct val="100000"/>
              </a:lnSpc>
            </a:pPr>
            <a:endParaRPr lang="it-IT" sz="1800" b="0" strike="noStrike" spc="-1">
              <a:latin typeface="Arial"/>
            </a:endParaRPr>
          </a:p>
          <a:p>
            <a:pPr algn="just">
              <a:lnSpc>
                <a:spcPct val="90000"/>
              </a:lnSpc>
            </a:pPr>
            <a:endParaRPr lang="it-IT" sz="1800" b="0" strike="noStrike" spc="-1">
              <a:latin typeface="Arial"/>
            </a:endParaRPr>
          </a:p>
          <a:p>
            <a:pPr algn="just">
              <a:lnSpc>
                <a:spcPct val="90000"/>
              </a:lnSpc>
            </a:pPr>
            <a:endParaRPr lang="it-IT" sz="1800" b="0" strike="noStrike" spc="-1">
              <a:latin typeface="Arial"/>
            </a:endParaRPr>
          </a:p>
          <a:p>
            <a:pPr algn="ctr">
              <a:lnSpc>
                <a:spcPct val="100000"/>
              </a:lnSpc>
            </a:pPr>
            <a:endParaRPr lang="it-IT" sz="1800" b="0" strike="noStrike" spc="-1">
              <a:latin typeface="Arial"/>
            </a:endParaRPr>
          </a:p>
          <a:p>
            <a:pPr algn="ctr">
              <a:lnSpc>
                <a:spcPct val="100000"/>
              </a:lnSpc>
            </a:pPr>
            <a:endParaRPr lang="it-IT" sz="1800" b="0" strike="noStrike" spc="-1">
              <a:latin typeface="Arial"/>
            </a:endParaRPr>
          </a:p>
          <a:p>
            <a:pPr algn="ctr">
              <a:lnSpc>
                <a:spcPct val="100000"/>
              </a:lnSpc>
            </a:pPr>
            <a:endParaRPr lang="it-IT" sz="1800" b="0" strike="noStrike" spc="-1">
              <a:latin typeface="Arial"/>
            </a:endParaRPr>
          </a:p>
        </p:txBody>
      </p:sp>
      <p:sp>
        <p:nvSpPr>
          <p:cNvPr id="187" name="CustomShape 4"/>
          <p:cNvSpPr/>
          <p:nvPr/>
        </p:nvSpPr>
        <p:spPr>
          <a:xfrm>
            <a:off x="288000" y="2664000"/>
            <a:ext cx="8567280" cy="151128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marL="216000" indent="-215280">
              <a:lnSpc>
                <a:spcPct val="90000"/>
              </a:lnSpc>
              <a:buClr>
                <a:srgbClr val="000000"/>
              </a:buClr>
              <a:buFont typeface="StarSymbol"/>
              <a:buAutoNum type="arabicParenR"/>
            </a:pPr>
            <a:r>
              <a:rPr lang="it-IT" sz="1600" b="1" strike="noStrike" spc="-1">
                <a:solidFill>
                  <a:srgbClr val="000000"/>
                </a:solidFill>
                <a:latin typeface="Arial"/>
                <a:ea typeface="DejaVu Sans"/>
              </a:rPr>
              <a:t>Descrizione Impianto di frantumazione e vagliatura</a:t>
            </a:r>
            <a:endParaRPr lang="it-IT" sz="1600" b="0" strike="noStrike" spc="-1">
              <a:latin typeface="Arial"/>
            </a:endParaRPr>
          </a:p>
          <a:p>
            <a:pPr marL="216000" indent="-215280">
              <a:lnSpc>
                <a:spcPct val="100000"/>
              </a:lnSpc>
              <a:buClr>
                <a:srgbClr val="000000"/>
              </a:buClr>
              <a:buFont typeface="StarSymbol"/>
              <a:buAutoNum type="arabicParenR"/>
            </a:pPr>
            <a:r>
              <a:rPr lang="it-IT" sz="1600" b="1" strike="noStrike" spc="-1">
                <a:solidFill>
                  <a:srgbClr val="000000"/>
                </a:solidFill>
                <a:latin typeface="Arial"/>
                <a:ea typeface="DejaVu Sans"/>
              </a:rPr>
              <a:t>Operazioni autorizzate</a:t>
            </a:r>
            <a:endParaRPr lang="it-IT" sz="1600" b="0" strike="noStrike" spc="-1">
              <a:latin typeface="Arial"/>
            </a:endParaRPr>
          </a:p>
          <a:p>
            <a:pPr marL="216000" indent="-215280">
              <a:lnSpc>
                <a:spcPct val="100000"/>
              </a:lnSpc>
              <a:buClr>
                <a:srgbClr val="000000"/>
              </a:buClr>
              <a:buFont typeface="StarSymbol"/>
              <a:buAutoNum type="arabicParenR"/>
            </a:pPr>
            <a:r>
              <a:rPr lang="it-IT" sz="1600" b="1" strike="noStrike" spc="-1">
                <a:solidFill>
                  <a:srgbClr val="000000"/>
                </a:solidFill>
                <a:latin typeface="Arial"/>
                <a:ea typeface="Vrinda,Bold"/>
              </a:rPr>
              <a:t>Tipologia e quantità di rifiuti che si intende trattare e che sono prodotti</a:t>
            </a:r>
            <a:endParaRPr lang="it-IT" sz="1600" b="0" strike="noStrike" spc="-1">
              <a:latin typeface="Arial"/>
            </a:endParaRPr>
          </a:p>
          <a:p>
            <a:pPr marL="216000" indent="-215280">
              <a:lnSpc>
                <a:spcPct val="100000"/>
              </a:lnSpc>
              <a:buClr>
                <a:srgbClr val="000000"/>
              </a:buClr>
              <a:buFont typeface="StarSymbol"/>
              <a:buAutoNum type="arabicParenR"/>
            </a:pPr>
            <a:r>
              <a:rPr lang="it-IT" sz="1600" b="1" strike="noStrike" spc="-1">
                <a:solidFill>
                  <a:srgbClr val="000000"/>
                </a:solidFill>
                <a:latin typeface="Arial"/>
                <a:ea typeface="Vrinda,Bold"/>
              </a:rPr>
              <a:t>Tempistiche dei lavori</a:t>
            </a:r>
            <a:endParaRPr lang="it-IT" sz="1600" b="0" strike="noStrike" spc="-1">
              <a:latin typeface="Arial"/>
            </a:endParaRPr>
          </a:p>
          <a:p>
            <a:pPr marL="216000" indent="-215280">
              <a:lnSpc>
                <a:spcPct val="100000"/>
              </a:lnSpc>
              <a:buClr>
                <a:srgbClr val="000000"/>
              </a:buClr>
              <a:buFont typeface="StarSymbol"/>
              <a:buAutoNum type="arabicParenR"/>
            </a:pPr>
            <a:r>
              <a:rPr lang="it-IT" sz="1600" b="1" strike="noStrike" spc="-1">
                <a:solidFill>
                  <a:srgbClr val="000000"/>
                </a:solidFill>
                <a:latin typeface="Arial"/>
                <a:ea typeface="DejaVu Sans"/>
              </a:rPr>
              <a:t>Planimetria dell’area di cantiere (localizzazione impianti, stoccaggi)</a:t>
            </a:r>
            <a:endParaRPr lang="it-IT" sz="1600" b="0" strike="noStrike" spc="-1">
              <a:latin typeface="Arial"/>
            </a:endParaRPr>
          </a:p>
          <a:p>
            <a:pPr marL="216000" indent="-215280">
              <a:lnSpc>
                <a:spcPct val="100000"/>
              </a:lnSpc>
              <a:buClr>
                <a:srgbClr val="000000"/>
              </a:buClr>
              <a:buFont typeface="StarSymbol"/>
              <a:buAutoNum type="arabicParenR"/>
            </a:pPr>
            <a:r>
              <a:rPr lang="it-IT" sz="1600" b="1" strike="noStrike" spc="-1">
                <a:solidFill>
                  <a:srgbClr val="000000"/>
                </a:solidFill>
                <a:latin typeface="Arial"/>
                <a:ea typeface="DejaVu Sans"/>
              </a:rPr>
              <a:t>Ripristino aree</a:t>
            </a:r>
            <a:endParaRPr lang="it-IT" sz="1600" b="0" strike="noStrike" spc="-1">
              <a:latin typeface="Arial"/>
            </a:endParaRPr>
          </a:p>
        </p:txBody>
      </p:sp>
      <p:sp>
        <p:nvSpPr>
          <p:cNvPr id="188" name="CustomShape 5"/>
          <p:cNvSpPr/>
          <p:nvPr/>
        </p:nvSpPr>
        <p:spPr>
          <a:xfrm>
            <a:off x="288000" y="5130000"/>
            <a:ext cx="8567280" cy="106128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marL="216000" indent="-215280" algn="just">
              <a:lnSpc>
                <a:spcPct val="90000"/>
              </a:lnSpc>
              <a:buClr>
                <a:srgbClr val="000000"/>
              </a:buClr>
              <a:buFont typeface="StarSymbol"/>
              <a:buAutoNum type="arabicParenR"/>
            </a:pPr>
            <a:r>
              <a:rPr lang="it-IT" sz="1800" b="1" strike="noStrike" spc="-1">
                <a:solidFill>
                  <a:srgbClr val="000000"/>
                </a:solidFill>
                <a:latin typeface="Arial"/>
                <a:ea typeface="DejaVu Sans"/>
              </a:rPr>
              <a:t>Inquadramento territoriale (corografia, ripresa da google maps)</a:t>
            </a:r>
            <a:endParaRPr lang="it-IT" sz="1800" b="0" strike="noStrike" spc="-1">
              <a:latin typeface="Arial"/>
            </a:endParaRPr>
          </a:p>
          <a:p>
            <a:pPr marL="216000" indent="-215280">
              <a:lnSpc>
                <a:spcPct val="100000"/>
              </a:lnSpc>
              <a:buClr>
                <a:srgbClr val="000000"/>
              </a:buClr>
              <a:buFont typeface="StarSymbol"/>
              <a:buAutoNum type="arabicParenR"/>
            </a:pPr>
            <a:r>
              <a:rPr lang="it-IT" sz="1800" b="1" strike="noStrike" spc="-1">
                <a:solidFill>
                  <a:srgbClr val="000000"/>
                </a:solidFill>
                <a:latin typeface="Arial"/>
                <a:ea typeface="DejaVu Sans"/>
              </a:rPr>
              <a:t>Inquadramento urbanistico </a:t>
            </a:r>
            <a:endParaRPr lang="it-IT" sz="1800" b="0" strike="noStrike" spc="-1">
              <a:latin typeface="Arial"/>
            </a:endParaRPr>
          </a:p>
          <a:p>
            <a:pPr marL="216000" indent="-215280">
              <a:lnSpc>
                <a:spcPct val="90000"/>
              </a:lnSpc>
              <a:buClr>
                <a:srgbClr val="000000"/>
              </a:buClr>
              <a:buFont typeface="StarSymbol"/>
              <a:buAutoNum type="arabicParenR"/>
            </a:pPr>
            <a:r>
              <a:rPr lang="it-IT" sz="1800" b="1" strike="noStrike" spc="-1">
                <a:solidFill>
                  <a:srgbClr val="000000"/>
                </a:solidFill>
                <a:latin typeface="Arial"/>
                <a:ea typeface="DejaVu Sans"/>
              </a:rPr>
              <a:t>Individuazione delle aree geografiche sensibili</a:t>
            </a:r>
            <a:endParaRPr lang="it-IT" sz="1800" b="0" strike="noStrike" spc="-1">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90"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91" name="CustomShape 3"/>
          <p:cNvSpPr/>
          <p:nvPr/>
        </p:nvSpPr>
        <p:spPr>
          <a:xfrm>
            <a:off x="406440" y="1125000"/>
            <a:ext cx="8278200" cy="2418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2000" b="1" i="1" strike="noStrike" spc="-1">
                <a:solidFill>
                  <a:srgbClr val="000000"/>
                </a:solidFill>
                <a:latin typeface="Arial"/>
                <a:ea typeface="DejaVu Sans"/>
              </a:rPr>
              <a:t>Studio Preliminare ambientale di un impianto mobile</a:t>
            </a:r>
            <a:endParaRPr lang="it-IT" sz="2000" b="0" strike="noStrike" spc="-1">
              <a:latin typeface="Arial"/>
            </a:endParaRPr>
          </a:p>
          <a:p>
            <a:pPr>
              <a:lnSpc>
                <a:spcPct val="100000"/>
              </a:lnSpc>
            </a:pPr>
            <a:r>
              <a:rPr lang="it-IT" sz="1400" b="1" strike="noStrike" spc="-1">
                <a:solidFill>
                  <a:srgbClr val="000000"/>
                </a:solidFill>
                <a:latin typeface="Arial"/>
                <a:ea typeface="DejaVu Sans"/>
              </a:rPr>
              <a:t>2. La descrizione delle componenti dell’ambiente sulle quali il progetto potrebbe avere un impatto rilevante.</a:t>
            </a:r>
            <a:endParaRPr lang="it-IT" sz="1400" b="0" strike="noStrike" spc="-1">
              <a:latin typeface="Arial"/>
            </a:endParaRPr>
          </a:p>
          <a:p>
            <a:pPr algn="just">
              <a:lnSpc>
                <a:spcPct val="90000"/>
              </a:lnSpc>
            </a:pPr>
            <a:r>
              <a:rPr lang="it-IT" sz="1400" b="0" strike="noStrike" spc="-1">
                <a:solidFill>
                  <a:srgbClr val="000000"/>
                </a:solidFill>
                <a:latin typeface="Arial"/>
                <a:ea typeface="DejaVu Sans"/>
              </a:rPr>
              <a:t>3. La descrizione di tutti i probabili effetti rilevanti del progetto sull’ambiente, nella misura in cui le informazioni su tali effetti siano disponibili, risultanti da:</a:t>
            </a:r>
            <a:endParaRPr lang="it-IT" sz="1400" b="0" strike="noStrike" spc="-1">
              <a:latin typeface="Arial"/>
            </a:endParaRPr>
          </a:p>
          <a:p>
            <a:pPr algn="just">
              <a:lnSpc>
                <a:spcPct val="90000"/>
              </a:lnSpc>
            </a:pPr>
            <a:r>
              <a:rPr lang="it-IT" sz="1400" b="0" strike="noStrike" spc="-1">
                <a:solidFill>
                  <a:srgbClr val="000000"/>
                </a:solidFill>
                <a:latin typeface="Arial"/>
                <a:ea typeface="DejaVu Sans"/>
              </a:rPr>
              <a:t> a) i residui e </a:t>
            </a:r>
            <a:r>
              <a:rPr lang="it-IT" sz="1400" b="1" strike="noStrike" spc="-1">
                <a:solidFill>
                  <a:srgbClr val="000000"/>
                </a:solidFill>
                <a:latin typeface="Arial"/>
                <a:ea typeface="DejaVu Sans"/>
              </a:rPr>
              <a:t>le emissioni previste </a:t>
            </a:r>
            <a:r>
              <a:rPr lang="it-IT" sz="1400" b="0" strike="noStrike" spc="-1">
                <a:solidFill>
                  <a:srgbClr val="000000"/>
                </a:solidFill>
                <a:latin typeface="Arial"/>
                <a:ea typeface="DejaVu Sans"/>
              </a:rPr>
              <a:t>e la produzione di rifiuti, ove pertinente;</a:t>
            </a:r>
            <a:endParaRPr lang="it-IT" sz="1400" b="0" strike="noStrike" spc="-1">
              <a:latin typeface="Arial"/>
            </a:endParaRPr>
          </a:p>
          <a:p>
            <a:pPr algn="just">
              <a:lnSpc>
                <a:spcPct val="90000"/>
              </a:lnSpc>
            </a:pPr>
            <a:r>
              <a:rPr lang="it-IT" sz="1400" b="0" strike="noStrike" spc="-1">
                <a:solidFill>
                  <a:srgbClr val="000000"/>
                </a:solidFill>
                <a:latin typeface="Arial"/>
                <a:ea typeface="DejaVu Sans"/>
              </a:rPr>
              <a:t> b) l’uso delle risorse naturali, in particolare suolo, territorio, acqua e biodiversità.</a:t>
            </a:r>
            <a:endParaRPr lang="it-IT" sz="1400" b="0" strike="noStrike" spc="-1">
              <a:latin typeface="Arial"/>
            </a:endParaRPr>
          </a:p>
          <a:p>
            <a:pPr algn="just">
              <a:lnSpc>
                <a:spcPct val="90000"/>
              </a:lnSpc>
            </a:pPr>
            <a:endParaRPr lang="it-IT" sz="1400" b="0" strike="noStrike" spc="-1">
              <a:latin typeface="Arial"/>
            </a:endParaRPr>
          </a:p>
          <a:p>
            <a:pPr algn="ctr">
              <a:lnSpc>
                <a:spcPct val="100000"/>
              </a:lnSpc>
            </a:pPr>
            <a:endParaRPr lang="it-IT" sz="1400" b="0" strike="noStrike" spc="-1">
              <a:latin typeface="Arial"/>
            </a:endParaRPr>
          </a:p>
          <a:p>
            <a:pPr algn="ctr">
              <a:lnSpc>
                <a:spcPct val="100000"/>
              </a:lnSpc>
            </a:pPr>
            <a:endParaRPr lang="it-IT" sz="1400" b="0" strike="noStrike" spc="-1">
              <a:latin typeface="Arial"/>
            </a:endParaRPr>
          </a:p>
          <a:p>
            <a:pPr algn="ctr">
              <a:lnSpc>
                <a:spcPct val="100000"/>
              </a:lnSpc>
            </a:pPr>
            <a:endParaRPr lang="it-IT" sz="1400" b="0" strike="noStrike" spc="-1">
              <a:latin typeface="Arial"/>
            </a:endParaRPr>
          </a:p>
        </p:txBody>
      </p:sp>
      <p:sp>
        <p:nvSpPr>
          <p:cNvPr id="192" name="CustomShape 4"/>
          <p:cNvSpPr/>
          <p:nvPr/>
        </p:nvSpPr>
        <p:spPr>
          <a:xfrm>
            <a:off x="595800" y="2952000"/>
            <a:ext cx="8106963" cy="3323987"/>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0" tIns="0" rIns="0" bIns="0">
            <a:spAutoFit/>
          </a:bodyPr>
          <a:lstStyle/>
          <a:p>
            <a:pPr marL="216000" indent="-215280">
              <a:lnSpc>
                <a:spcPct val="100000"/>
              </a:lnSpc>
              <a:buClr>
                <a:srgbClr val="000000"/>
              </a:buClr>
              <a:buSzPct val="45000"/>
              <a:buFont typeface="Wingdings" charset="2"/>
              <a:buChar char=""/>
            </a:pPr>
            <a:r>
              <a:rPr lang="it-IT" sz="1800" b="1" strike="noStrike" spc="-1" dirty="0">
                <a:solidFill>
                  <a:srgbClr val="000000"/>
                </a:solidFill>
                <a:latin typeface="Arial"/>
                <a:ea typeface="DejaVu Sans"/>
              </a:rPr>
              <a:t>Matrice aria – Emissioni in atmosfera</a:t>
            </a: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 “Linee guida per la valutazione delle emissioni di polveri provenienti da</a:t>
            </a: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attività di produzione, manipolazione, trasporto, carico o stoccaggio di materiali </a:t>
            </a: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Polverulenti” predisposte da ARPAT</a:t>
            </a:r>
            <a:r>
              <a:rPr lang="it-IT" sz="1800" b="1" strike="noStrike" spc="-1" dirty="0">
                <a:solidFill>
                  <a:srgbClr val="000000"/>
                </a:solidFill>
                <a:latin typeface="Arial"/>
                <a:ea typeface="DejaVu Sans"/>
              </a:rPr>
              <a:t> </a:t>
            </a:r>
            <a:endParaRPr lang="it-IT" sz="1800" b="0" strike="noStrike" spc="-1" dirty="0">
              <a:latin typeface="Arial"/>
            </a:endParaRPr>
          </a:p>
          <a:p>
            <a:pPr marL="216000" indent="-215280">
              <a:lnSpc>
                <a:spcPct val="100000"/>
              </a:lnSpc>
              <a:buClr>
                <a:srgbClr val="000000"/>
              </a:buClr>
              <a:buSzPct val="45000"/>
              <a:buFont typeface="Wingdings" charset="2"/>
              <a:buChar char=""/>
            </a:pPr>
            <a:r>
              <a:rPr lang="it-IT" b="1" spc="-1" dirty="0">
                <a:solidFill>
                  <a:srgbClr val="000000"/>
                </a:solidFill>
              </a:rPr>
              <a:t>Rumore</a:t>
            </a:r>
            <a:endParaRPr lang="it-IT" spc="-1" dirty="0"/>
          </a:p>
          <a:p>
            <a:pPr marL="720">
              <a:lnSpc>
                <a:spcPct val="100000"/>
              </a:lnSpc>
              <a:buClr>
                <a:srgbClr val="000000"/>
              </a:buClr>
              <a:buSzPct val="45000"/>
            </a:pPr>
            <a:r>
              <a:rPr lang="it-IT" spc="-1" dirty="0">
                <a:solidFill>
                  <a:srgbClr val="000000"/>
                </a:solidFill>
              </a:rPr>
              <a:t>   Valutazione dell’impatto acustico</a:t>
            </a:r>
            <a:endParaRPr lang="it-IT" spc="-1" dirty="0"/>
          </a:p>
          <a:p>
            <a:pPr marL="216000" indent="-215280">
              <a:lnSpc>
                <a:spcPct val="100000"/>
              </a:lnSpc>
              <a:buClr>
                <a:srgbClr val="000000"/>
              </a:buClr>
              <a:buSzPct val="45000"/>
              <a:buFont typeface="Wingdings" charset="2"/>
              <a:buChar char=""/>
            </a:pPr>
            <a:r>
              <a:rPr lang="it-IT" b="1" spc="-1" dirty="0">
                <a:solidFill>
                  <a:srgbClr val="000000"/>
                </a:solidFill>
              </a:rPr>
              <a:t>Rifiuti</a:t>
            </a:r>
            <a:endParaRPr lang="it-IT" b="1" spc="-1" dirty="0"/>
          </a:p>
          <a:p>
            <a:pPr marL="720">
              <a:lnSpc>
                <a:spcPct val="100000"/>
              </a:lnSpc>
              <a:buClr>
                <a:srgbClr val="000000"/>
              </a:buClr>
              <a:buSzPct val="45000"/>
            </a:pPr>
            <a:r>
              <a:rPr lang="it-IT" b="1" spc="-1" dirty="0">
                <a:solidFill>
                  <a:srgbClr val="000000"/>
                </a:solidFill>
              </a:rPr>
              <a:t>   </a:t>
            </a:r>
            <a:r>
              <a:rPr lang="it-IT" spc="-1" dirty="0">
                <a:solidFill>
                  <a:srgbClr val="000000"/>
                </a:solidFill>
              </a:rPr>
              <a:t>Stoccaggi, End of Waste - test di cessione, rifiuti prodotti</a:t>
            </a:r>
            <a:endParaRPr lang="it-IT" spc="-1" dirty="0"/>
          </a:p>
          <a:p>
            <a:pPr marL="216000" indent="-215280">
              <a:lnSpc>
                <a:spcPct val="100000"/>
              </a:lnSpc>
              <a:buClr>
                <a:srgbClr val="000000"/>
              </a:buClr>
              <a:buSzPct val="45000"/>
              <a:buFont typeface="Wingdings" charset="2"/>
              <a:buChar char=""/>
            </a:pPr>
            <a:r>
              <a:rPr lang="it-IT" sz="1800" b="1" strike="noStrike" spc="-1" dirty="0">
                <a:solidFill>
                  <a:srgbClr val="000000"/>
                </a:solidFill>
                <a:latin typeface="Arial"/>
                <a:ea typeface="DejaVu Sans"/>
              </a:rPr>
              <a:t>Matrice acque superficiali e </a:t>
            </a:r>
            <a:r>
              <a:rPr lang="it-IT" sz="1800" b="1" strike="noStrike" spc="-1" dirty="0" err="1">
                <a:solidFill>
                  <a:srgbClr val="000000"/>
                </a:solidFill>
                <a:latin typeface="Arial"/>
                <a:ea typeface="DejaVu Sans"/>
              </a:rPr>
              <a:t>sorrettanee</a:t>
            </a:r>
            <a:endParaRPr lang="it-IT" sz="1800" b="0" strike="noStrike" spc="-1" dirty="0">
              <a:latin typeface="Arial"/>
            </a:endParaRPr>
          </a:p>
          <a:p>
            <a:pPr>
              <a:lnSpc>
                <a:spcPct val="100000"/>
              </a:lnSpc>
            </a:pPr>
            <a:r>
              <a:rPr lang="it-IT" sz="1800" b="0" strike="noStrike" spc="-1" dirty="0">
                <a:solidFill>
                  <a:srgbClr val="000000"/>
                </a:solidFill>
                <a:latin typeface="Arial"/>
                <a:ea typeface="DejaVu Sans"/>
              </a:rPr>
              <a:t>    Possibilità contaminazione acque meteoriche dilavanti i rifiuti</a:t>
            </a:r>
            <a:endParaRPr lang="it-IT" sz="1800" b="0" strike="noStrike" spc="-1" dirty="0">
              <a:latin typeface="Arial"/>
            </a:endParaRPr>
          </a:p>
          <a:p>
            <a:pPr marL="216000" indent="-215280">
              <a:lnSpc>
                <a:spcPct val="100000"/>
              </a:lnSpc>
              <a:buClr>
                <a:srgbClr val="000000"/>
              </a:buClr>
              <a:buSzPct val="45000"/>
              <a:buFont typeface="Wingdings" charset="2"/>
              <a:buChar char=""/>
            </a:pPr>
            <a:r>
              <a:rPr lang="it-IT" sz="1800" b="1" strike="noStrike" spc="-1" dirty="0">
                <a:solidFill>
                  <a:srgbClr val="000000"/>
                </a:solidFill>
                <a:latin typeface="Arial"/>
                <a:ea typeface="DejaVu Sans"/>
              </a:rPr>
              <a:t>Matrice suolo e sottosuolo</a:t>
            </a:r>
            <a:endParaRPr lang="it-IT" sz="1800" b="0" strike="noStrike" spc="-1" dirty="0">
              <a:latin typeface="Arial"/>
            </a:endParaRPr>
          </a:p>
          <a:p>
            <a:pPr marL="720">
              <a:lnSpc>
                <a:spcPct val="100000"/>
              </a:lnSpc>
              <a:buClr>
                <a:srgbClr val="000000"/>
              </a:buClr>
              <a:buSzPct val="45000"/>
            </a:pPr>
            <a:r>
              <a:rPr lang="it-IT" sz="1800" b="0" strike="noStrike" spc="-1" dirty="0">
                <a:solidFill>
                  <a:srgbClr val="000000"/>
                </a:solidFill>
                <a:latin typeface="Arial"/>
                <a:ea typeface="DejaVu Sans"/>
              </a:rPr>
              <a:t>    Possibilità contaminazione suolo e sottosuolo</a:t>
            </a:r>
            <a:endParaRPr lang="it-IT" sz="1800" b="0" strike="noStrike" spc="-1" dirty="0">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1757520" y="477360"/>
            <a:ext cx="5707440" cy="2743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90000"/>
              </a:lnSpc>
            </a:pPr>
            <a:r>
              <a:rPr lang="it-IT" sz="2000" b="1" strike="noStrike" spc="-1">
                <a:solidFill>
                  <a:srgbClr val="000000"/>
                </a:solidFill>
                <a:latin typeface="Arial"/>
                <a:ea typeface="DejaVu Sans"/>
              </a:rPr>
              <a:t>Valutazione di Impatto Ambientale (VIA)</a:t>
            </a:r>
            <a:endParaRPr lang="it-IT" sz="2000" b="0" strike="noStrike" spc="-1">
              <a:latin typeface="Arial"/>
            </a:endParaRPr>
          </a:p>
        </p:txBody>
      </p:sp>
      <p:sp>
        <p:nvSpPr>
          <p:cNvPr id="194" name="CustomShape 2"/>
          <p:cNvSpPr/>
          <p:nvPr/>
        </p:nvSpPr>
        <p:spPr>
          <a:xfrm>
            <a:off x="216000" y="1512000"/>
            <a:ext cx="8709840" cy="3885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gn="just">
              <a:lnSpc>
                <a:spcPct val="100000"/>
              </a:lnSpc>
            </a:pPr>
            <a:endParaRPr lang="it-IT" sz="1800" b="0" strike="noStrike" spc="-1">
              <a:latin typeface="Arial"/>
            </a:endParaRPr>
          </a:p>
          <a:p>
            <a:pPr>
              <a:lnSpc>
                <a:spcPct val="100000"/>
              </a:lnSpc>
            </a:pPr>
            <a:endParaRPr lang="it-IT" sz="1800" b="0" strike="noStrike" spc="-1">
              <a:latin typeface="Arial"/>
            </a:endParaRPr>
          </a:p>
        </p:txBody>
      </p:sp>
      <p:sp>
        <p:nvSpPr>
          <p:cNvPr id="195" name="CustomShape 3"/>
          <p:cNvSpPr/>
          <p:nvPr/>
        </p:nvSpPr>
        <p:spPr>
          <a:xfrm>
            <a:off x="496440" y="1008360"/>
            <a:ext cx="8278200" cy="1856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2000" b="1" i="1" strike="noStrike" spc="-1">
                <a:solidFill>
                  <a:srgbClr val="000000"/>
                </a:solidFill>
                <a:latin typeface="Arial"/>
                <a:ea typeface="DejaVu Sans"/>
              </a:rPr>
              <a:t>Studio Preliminare ambientale di un impianto mobile</a:t>
            </a:r>
            <a:endParaRPr lang="it-IT" sz="2000" b="0" strike="noStrike" spc="-1">
              <a:latin typeface="Arial"/>
            </a:endParaRPr>
          </a:p>
          <a:p>
            <a:pPr>
              <a:lnSpc>
                <a:spcPct val="100000"/>
              </a:lnSpc>
            </a:pPr>
            <a:r>
              <a:rPr lang="it-IT" sz="1400" b="0" strike="noStrike" spc="-1">
                <a:solidFill>
                  <a:srgbClr val="000000"/>
                </a:solidFill>
                <a:latin typeface="Arial"/>
                <a:ea typeface="DejaVu Sans"/>
              </a:rPr>
              <a:t>5. Lo Studio Preliminare Ambientale …. può contenere  </a:t>
            </a:r>
            <a:r>
              <a:rPr lang="it-IT" sz="1400" b="1" strike="noStrike" spc="-1">
                <a:solidFill>
                  <a:srgbClr val="000000"/>
                </a:solidFill>
                <a:latin typeface="Arial"/>
                <a:ea typeface="DejaVu Sans"/>
              </a:rPr>
              <a:t>e/o delle misure previste per evitare o prevenire quelli che potrebbero altrimenti rappresentare impatti ambientali significativi e negativi. </a:t>
            </a:r>
            <a:r>
              <a:rPr lang="it-IT" sz="1400" b="0" i="1" strike="noStrike" spc="-1">
                <a:solidFill>
                  <a:srgbClr val="C9211E"/>
                </a:solidFill>
                <a:latin typeface="Arial"/>
                <a:ea typeface="DejaVu Sans"/>
              </a:rPr>
              <a:t>CONDIZIONI AMBIENTALI – nella Modulistica Presentazione domanda</a:t>
            </a:r>
            <a:endParaRPr lang="it-IT" sz="1400" b="0" strike="noStrike" spc="-1">
              <a:latin typeface="Arial"/>
            </a:endParaRPr>
          </a:p>
          <a:p>
            <a:pPr>
              <a:lnSpc>
                <a:spcPct val="100000"/>
              </a:lnSpc>
            </a:pPr>
            <a:r>
              <a:rPr lang="it-IT" sz="1200" b="0" i="1" strike="noStrike" spc="-1">
                <a:solidFill>
                  <a:srgbClr val="C9211E"/>
                </a:solidFill>
                <a:latin typeface="Arial"/>
                <a:ea typeface="DejaVu Sans"/>
              </a:rPr>
              <a:t>https://istituzionale.provincia.mc.it/procedimenti-cms/procedimento-di-verifica-di-assogettabilita-alla-via/?a=</a:t>
            </a:r>
            <a:endParaRPr lang="it-IT" sz="1200" b="0" strike="noStrike" spc="-1">
              <a:latin typeface="Arial"/>
            </a:endParaRPr>
          </a:p>
          <a:p>
            <a:pPr algn="ctr">
              <a:lnSpc>
                <a:spcPct val="100000"/>
              </a:lnSpc>
            </a:pPr>
            <a:endParaRPr lang="it-IT" sz="1200" b="0" strike="noStrike" spc="-1">
              <a:latin typeface="Arial"/>
            </a:endParaRPr>
          </a:p>
          <a:p>
            <a:pPr algn="ctr">
              <a:lnSpc>
                <a:spcPct val="100000"/>
              </a:lnSpc>
            </a:pPr>
            <a:endParaRPr lang="it-IT" sz="1200" b="0" strike="noStrike" spc="-1">
              <a:latin typeface="Arial"/>
            </a:endParaRPr>
          </a:p>
          <a:p>
            <a:pPr algn="ctr">
              <a:lnSpc>
                <a:spcPct val="100000"/>
              </a:lnSpc>
            </a:pPr>
            <a:endParaRPr lang="it-IT" sz="1200" b="0" strike="noStrike" spc="-1">
              <a:latin typeface="Arial"/>
            </a:endParaRPr>
          </a:p>
        </p:txBody>
      </p:sp>
      <p:sp>
        <p:nvSpPr>
          <p:cNvPr id="196" name="CustomShape 4"/>
          <p:cNvSpPr/>
          <p:nvPr/>
        </p:nvSpPr>
        <p:spPr>
          <a:xfrm>
            <a:off x="626400" y="2448000"/>
            <a:ext cx="7913961" cy="3939540"/>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0" tIns="0" rIns="0" bIns="0">
            <a:spAutoFit/>
          </a:bodyPr>
          <a:lstStyle/>
          <a:p>
            <a:pPr marL="216000" indent="-215280">
              <a:lnSpc>
                <a:spcPct val="100000"/>
              </a:lnSpc>
              <a:buClr>
                <a:srgbClr val="000000"/>
              </a:buClr>
              <a:buSzPct val="45000"/>
              <a:buFont typeface="Wingdings" charset="2"/>
              <a:buChar char=""/>
            </a:pPr>
            <a:r>
              <a:rPr lang="it-IT" sz="1600" b="1" strike="noStrike" spc="-1" dirty="0">
                <a:solidFill>
                  <a:srgbClr val="000000"/>
                </a:solidFill>
                <a:latin typeface="Arial"/>
                <a:ea typeface="DejaVu Sans"/>
              </a:rPr>
              <a:t>Matrice aria – Emissioni in atmosfera</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Bagnatura periodica cumuli e aree trattamento, coprire con teloni i materiali</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Bassa velocità mezzi in movimento</a:t>
            </a:r>
            <a:endParaRPr lang="it-IT" sz="1600" b="0" strike="noStrike" spc="-1" dirty="0">
              <a:latin typeface="Arial"/>
            </a:endParaRPr>
          </a:p>
          <a:p>
            <a:pPr marL="216000" indent="-215280">
              <a:lnSpc>
                <a:spcPct val="100000"/>
              </a:lnSpc>
              <a:buClr>
                <a:srgbClr val="000000"/>
              </a:buClr>
              <a:buSzPct val="45000"/>
              <a:buFont typeface="Wingdings" charset="2"/>
              <a:buChar char=""/>
            </a:pPr>
            <a:r>
              <a:rPr lang="it-IT" sz="1600" b="1" strike="noStrike" spc="-1" dirty="0">
                <a:solidFill>
                  <a:srgbClr val="000000"/>
                </a:solidFill>
                <a:latin typeface="Arial"/>
                <a:ea typeface="DejaVu Sans"/>
              </a:rPr>
              <a:t>Matrice acque superficiali e </a:t>
            </a:r>
            <a:r>
              <a:rPr lang="it-IT" sz="1600" b="1" strike="noStrike" spc="-1" dirty="0" err="1">
                <a:solidFill>
                  <a:srgbClr val="000000"/>
                </a:solidFill>
                <a:latin typeface="Arial"/>
                <a:ea typeface="DejaVu Sans"/>
              </a:rPr>
              <a:t>sorrettanee</a:t>
            </a:r>
            <a:endParaRPr lang="it-IT" sz="1600" b="0" strike="noStrike" spc="-1" dirty="0">
              <a:latin typeface="Arial"/>
            </a:endParaRPr>
          </a:p>
          <a:p>
            <a:pPr>
              <a:lnSpc>
                <a:spcPct val="100000"/>
              </a:lnSpc>
            </a:pPr>
            <a:r>
              <a:rPr lang="it-IT" sz="1600" b="1" strike="noStrike" spc="-1" dirty="0">
                <a:solidFill>
                  <a:srgbClr val="000000"/>
                </a:solidFill>
                <a:latin typeface="Arial"/>
                <a:ea typeface="TimesNewRomanPSMT"/>
              </a:rPr>
              <a:t>    </a:t>
            </a:r>
            <a:r>
              <a:rPr lang="it-IT" sz="1600" b="0" strike="noStrike" spc="-1" dirty="0">
                <a:solidFill>
                  <a:srgbClr val="000000"/>
                </a:solidFill>
                <a:latin typeface="Arial"/>
                <a:ea typeface="TimesNewRomanPSMT"/>
              </a:rPr>
              <a:t>Gestione acque meteoriche </a:t>
            </a:r>
            <a:r>
              <a:rPr lang="it-IT" sz="1600" b="1" strike="noStrike" spc="-1" dirty="0">
                <a:solidFill>
                  <a:srgbClr val="000000"/>
                </a:solidFill>
                <a:latin typeface="Arial"/>
                <a:ea typeface="TimesNewRomanPSMT"/>
              </a:rPr>
              <a:t>(??) </a:t>
            </a:r>
            <a:r>
              <a:rPr lang="it-IT" sz="1600" b="0" strike="noStrike" spc="-1" dirty="0">
                <a:solidFill>
                  <a:srgbClr val="000000"/>
                </a:solidFill>
                <a:latin typeface="Arial"/>
                <a:ea typeface="TimesNewRomanPSMT"/>
              </a:rPr>
              <a:t>dilavanti le aree di lavorazione e stoccaggio rifiuti, </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Procedure in caso di sversamenti</a:t>
            </a:r>
            <a:endParaRPr lang="it-IT" sz="1600" b="0" strike="noStrike" spc="-1" dirty="0">
              <a:latin typeface="Arial"/>
            </a:endParaRPr>
          </a:p>
          <a:p>
            <a:pPr marL="216000" indent="-215280">
              <a:lnSpc>
                <a:spcPct val="100000"/>
              </a:lnSpc>
              <a:buClr>
                <a:srgbClr val="000000"/>
              </a:buClr>
              <a:buSzPct val="45000"/>
              <a:buFont typeface="Wingdings" charset="2"/>
              <a:buChar char=""/>
            </a:pPr>
            <a:r>
              <a:rPr lang="it-IT" sz="1600" b="1" strike="noStrike" spc="-1" dirty="0">
                <a:solidFill>
                  <a:srgbClr val="000000"/>
                </a:solidFill>
                <a:latin typeface="Arial"/>
                <a:ea typeface="TimesNewRomanPSMT"/>
              </a:rPr>
              <a:t>Matrice suolo e sottosuolo </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Impermeabilizzazione </a:t>
            </a:r>
            <a:r>
              <a:rPr lang="it-IT" sz="1600" b="1" strike="noStrike" spc="-1" dirty="0">
                <a:solidFill>
                  <a:srgbClr val="000000"/>
                </a:solidFill>
                <a:latin typeface="Arial"/>
                <a:ea typeface="TimesNewRomanPSMT"/>
              </a:rPr>
              <a:t>(??)</a:t>
            </a:r>
            <a:r>
              <a:rPr lang="it-IT" sz="1600" b="0" strike="noStrike" spc="-1" dirty="0">
                <a:solidFill>
                  <a:srgbClr val="000000"/>
                </a:solidFill>
                <a:latin typeface="Arial"/>
                <a:ea typeface="TimesNewRomanPSMT"/>
              </a:rPr>
              <a:t> aree lavorazione rifiuti e stoccaggio, gestione sversamenti</a:t>
            </a:r>
            <a:endParaRPr lang="it-IT" sz="1600" b="0" strike="noStrike" spc="-1" dirty="0">
              <a:latin typeface="Arial"/>
            </a:endParaRPr>
          </a:p>
          <a:p>
            <a:pPr marL="216000" indent="-215280">
              <a:lnSpc>
                <a:spcPct val="100000"/>
              </a:lnSpc>
              <a:buClr>
                <a:srgbClr val="000000"/>
              </a:buClr>
              <a:buSzPct val="45000"/>
              <a:buFont typeface="Wingdings" charset="2"/>
              <a:buChar char=""/>
            </a:pPr>
            <a:r>
              <a:rPr lang="it-IT" sz="1600" b="1" strike="noStrike" spc="-1" dirty="0">
                <a:solidFill>
                  <a:srgbClr val="000000"/>
                </a:solidFill>
                <a:latin typeface="Arial"/>
                <a:ea typeface="DejaVu Sans"/>
              </a:rPr>
              <a:t>Rumore</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Manutenzione ed il corretto funzionamento di ogni attrezzatura;</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Disporre gli impianti rumorosi  alla max distanza dai ricettori, </a:t>
            </a:r>
            <a:endParaRPr lang="it-IT" sz="1600" b="0" strike="noStrike" spc="-1" dirty="0">
              <a:latin typeface="Arial"/>
            </a:endParaRPr>
          </a:p>
          <a:p>
            <a:pPr>
              <a:lnSpc>
                <a:spcPct val="100000"/>
              </a:lnSpc>
            </a:pPr>
            <a:r>
              <a:rPr lang="it-IT" sz="1600" b="0" strike="noStrike" spc="-1" dirty="0">
                <a:solidFill>
                  <a:srgbClr val="000000"/>
                </a:solidFill>
                <a:latin typeface="Arial"/>
                <a:ea typeface="TimesNewRomanPSMT"/>
              </a:rPr>
              <a:t>   Utilizzo barriere </a:t>
            </a:r>
            <a:r>
              <a:rPr lang="it-IT" sz="1600" b="0" strike="noStrike" spc="-1" dirty="0" err="1">
                <a:solidFill>
                  <a:srgbClr val="000000"/>
                </a:solidFill>
                <a:latin typeface="Arial"/>
                <a:ea typeface="TimesNewRomanPSMT"/>
              </a:rPr>
              <a:t>acust</a:t>
            </a:r>
            <a:r>
              <a:rPr lang="it-IT" sz="1600" b="0" strike="noStrike" spc="-1" dirty="0">
                <a:solidFill>
                  <a:srgbClr val="000000"/>
                </a:solidFill>
                <a:latin typeface="Arial"/>
                <a:ea typeface="TimesNewRomanPSMT"/>
              </a:rPr>
              <a:t>.</a:t>
            </a:r>
            <a:endParaRPr lang="it-IT" sz="1600" b="0" strike="noStrike" spc="-1" dirty="0">
              <a:latin typeface="Arial"/>
            </a:endParaRPr>
          </a:p>
          <a:p>
            <a:pPr marL="216000" indent="-215280">
              <a:lnSpc>
                <a:spcPct val="100000"/>
              </a:lnSpc>
              <a:buClr>
                <a:srgbClr val="000000"/>
              </a:buClr>
              <a:buSzPct val="45000"/>
              <a:buFont typeface="Wingdings" charset="2"/>
              <a:buChar char=""/>
            </a:pPr>
            <a:r>
              <a:rPr lang="it-IT" sz="1600" b="1" strike="noStrike" spc="-1" dirty="0">
                <a:solidFill>
                  <a:srgbClr val="000000"/>
                </a:solidFill>
                <a:latin typeface="Arial"/>
                <a:ea typeface="DejaVu Sans"/>
              </a:rPr>
              <a:t>Rifiuti</a:t>
            </a:r>
            <a:endParaRPr lang="it-IT" sz="1600" b="0" strike="noStrike" spc="-1" dirty="0">
              <a:latin typeface="Arial"/>
            </a:endParaRPr>
          </a:p>
          <a:p>
            <a:pPr marL="720">
              <a:lnSpc>
                <a:spcPct val="100000"/>
              </a:lnSpc>
              <a:buClr>
                <a:srgbClr val="000000"/>
              </a:buClr>
              <a:buSzPct val="45000"/>
            </a:pPr>
            <a:r>
              <a:rPr lang="it-IT" sz="1600" b="0" strike="noStrike" spc="-1" dirty="0">
                <a:solidFill>
                  <a:srgbClr val="000000"/>
                </a:solidFill>
                <a:latin typeface="Arial"/>
                <a:ea typeface="DejaVu Sans"/>
              </a:rPr>
              <a:t>    Eventuale stoccaggio rifiuti in aree </a:t>
            </a:r>
            <a:r>
              <a:rPr lang="it-IT" sz="1600" b="0" strike="noStrike" spc="-1" dirty="0" err="1">
                <a:solidFill>
                  <a:srgbClr val="000000"/>
                </a:solidFill>
                <a:latin typeface="Arial"/>
                <a:ea typeface="DejaVu Sans"/>
              </a:rPr>
              <a:t>impermeabillizzate</a:t>
            </a:r>
            <a:r>
              <a:rPr lang="it-IT" sz="1600" b="0" strike="noStrike" spc="-1" dirty="0">
                <a:solidFill>
                  <a:srgbClr val="000000"/>
                </a:solidFill>
                <a:latin typeface="Arial"/>
                <a:ea typeface="DejaVu Sans"/>
              </a:rPr>
              <a:t>, </a:t>
            </a:r>
            <a:endParaRPr lang="it-IT" sz="1600" b="0" strike="noStrike" spc="-1" dirty="0">
              <a:latin typeface="Arial"/>
            </a:endParaRPr>
          </a:p>
          <a:p>
            <a:pPr>
              <a:lnSpc>
                <a:spcPct val="100000"/>
              </a:lnSpc>
            </a:pPr>
            <a:r>
              <a:rPr lang="it-IT" sz="1600" b="0" strike="noStrike" spc="-1" dirty="0">
                <a:solidFill>
                  <a:srgbClr val="000000"/>
                </a:solidFill>
                <a:latin typeface="Arial"/>
                <a:ea typeface="DejaVu Sans"/>
              </a:rPr>
              <a:t>    Coperture cumuli rifiuti, Uso contenitori per rifiuti prodotti</a:t>
            </a:r>
            <a:endParaRPr lang="it-IT" sz="1600" b="0" strike="noStrike" spc="-1" dirty="0">
              <a:latin typeface="Arial"/>
            </a:endParaRPr>
          </a:p>
          <a:p>
            <a:pPr>
              <a:lnSpc>
                <a:spcPct val="100000"/>
              </a:lnSpc>
            </a:pPr>
            <a:endParaRPr lang="it-IT" sz="16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774</TotalTime>
  <Words>2583</Words>
  <Application>Microsoft Office PowerPoint</Application>
  <PresentationFormat>Presentazione su schermo (4:3)</PresentationFormat>
  <Paragraphs>263</Paragraphs>
  <Slides>17</Slides>
  <Notes>0</Notes>
  <HiddenSlides>0</HiddenSlides>
  <MMClips>0</MMClips>
  <ScaleCrop>false</ScaleCrop>
  <HeadingPairs>
    <vt:vector size="6" baseType="variant">
      <vt:variant>
        <vt:lpstr>Caratteri utilizzati</vt:lpstr>
      </vt:variant>
      <vt:variant>
        <vt:i4>9</vt:i4>
      </vt:variant>
      <vt:variant>
        <vt:lpstr>Tema</vt:lpstr>
      </vt:variant>
      <vt:variant>
        <vt:i4>3</vt:i4>
      </vt:variant>
      <vt:variant>
        <vt:lpstr>Titoli diapositive</vt:lpstr>
      </vt:variant>
      <vt:variant>
        <vt:i4>17</vt:i4>
      </vt:variant>
    </vt:vector>
  </HeadingPairs>
  <TitlesOfParts>
    <vt:vector size="29" baseType="lpstr">
      <vt:lpstr>Arial</vt:lpstr>
      <vt:lpstr>AvantGarde Bk BT</vt:lpstr>
      <vt:lpstr>Bookman Old Style</vt:lpstr>
      <vt:lpstr>Calibri</vt:lpstr>
      <vt:lpstr>Open Sans</vt:lpstr>
      <vt:lpstr>StarSymbol</vt:lpstr>
      <vt:lpstr>Symbol</vt:lpstr>
      <vt:lpstr>Tahoma</vt:lpstr>
      <vt:lpstr>Wingdings</vt:lpstr>
      <vt:lpstr>Office Theme</vt:lpstr>
      <vt:lpstr>Office Theme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silvia baratella</dc:creator>
  <dc:description/>
  <cp:lastModifiedBy>silvia</cp:lastModifiedBy>
  <cp:revision>79</cp:revision>
  <cp:lastPrinted>2020-11-19T10:52:55Z</cp:lastPrinted>
  <dcterms:modified xsi:type="dcterms:W3CDTF">2020-11-20T11:00:52Z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4</vt:i4>
  </property>
  <property fmtid="{D5CDD505-2E9C-101B-9397-08002B2CF9AE}" pid="8" name="PresentationFormat">
    <vt:lpwstr>Presentazione su schermo (4:3)</vt:lpwstr>
  </property>
  <property fmtid="{D5CDD505-2E9C-101B-9397-08002B2CF9AE}" pid="9" name="ScaleCrop">
    <vt:bool>false</vt:bool>
  </property>
  <property fmtid="{D5CDD505-2E9C-101B-9397-08002B2CF9AE}" pid="10" name="ShareDoc">
    <vt:bool>false</vt:bool>
  </property>
  <property fmtid="{D5CDD505-2E9C-101B-9397-08002B2CF9AE}" pid="11" name="Slides">
    <vt:i4>40</vt:i4>
  </property>
</Properties>
</file>