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46"/>
  </p:notesMasterIdLst>
  <p:sldIdLst>
    <p:sldId id="256" r:id="rId6"/>
    <p:sldId id="257" r:id="rId7"/>
    <p:sldId id="258" r:id="rId8"/>
    <p:sldId id="259" r:id="rId9"/>
    <p:sldId id="260" r:id="rId10"/>
    <p:sldId id="261" r:id="rId11"/>
    <p:sldId id="262" r:id="rId12"/>
    <p:sldId id="263" r:id="rId13"/>
    <p:sldId id="264" r:id="rId14"/>
    <p:sldId id="265" r:id="rId15"/>
    <p:sldId id="266" r:id="rId16"/>
    <p:sldId id="295"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2" d="100"/>
          <a:sy n="62" d="100"/>
        </p:scale>
        <p:origin x="140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0"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it-IT" sz="4400" b="0" strike="noStrike" spc="-1">
                <a:latin typeface="Arial"/>
              </a:rPr>
              <a:t>Fai clic per spostare la diapositiva</a:t>
            </a:r>
          </a:p>
        </p:txBody>
      </p:sp>
      <p:sp>
        <p:nvSpPr>
          <p:cNvPr id="231" name="PlaceHolder 2"/>
          <p:cNvSpPr>
            <a:spLocks noGrp="1"/>
          </p:cNvSpPr>
          <p:nvPr>
            <p:ph type="body"/>
          </p:nvPr>
        </p:nvSpPr>
        <p:spPr>
          <a:xfrm>
            <a:off x="756000" y="5078520"/>
            <a:ext cx="6047640" cy="4811040"/>
          </a:xfrm>
          <a:prstGeom prst="rect">
            <a:avLst/>
          </a:prstGeom>
        </p:spPr>
        <p:txBody>
          <a:bodyPr lIns="0" tIns="0" rIns="0" bIns="0">
            <a:noAutofit/>
          </a:bodyPr>
          <a:lstStyle/>
          <a:p>
            <a:r>
              <a:rPr lang="it-IT" sz="2000" b="0" strike="noStrike" spc="-1">
                <a:latin typeface="Arial"/>
              </a:rPr>
              <a:t>Fai clic per modificare il formato delle note</a:t>
            </a:r>
          </a:p>
        </p:txBody>
      </p:sp>
      <p:sp>
        <p:nvSpPr>
          <p:cNvPr id="232" name="PlaceHolder 3"/>
          <p:cNvSpPr>
            <a:spLocks noGrp="1"/>
          </p:cNvSpPr>
          <p:nvPr>
            <p:ph type="hdr"/>
          </p:nvPr>
        </p:nvSpPr>
        <p:spPr>
          <a:xfrm>
            <a:off x="0" y="0"/>
            <a:ext cx="3280680" cy="534240"/>
          </a:xfrm>
          <a:prstGeom prst="rect">
            <a:avLst/>
          </a:prstGeom>
        </p:spPr>
        <p:txBody>
          <a:bodyPr lIns="0" tIns="0" rIns="0" bIns="0">
            <a:noAutofit/>
          </a:bodyPr>
          <a:lstStyle/>
          <a:p>
            <a:r>
              <a:rPr lang="it-IT" sz="1400" b="0" strike="noStrike" spc="-1">
                <a:latin typeface="Times New Roman"/>
              </a:rPr>
              <a:t> </a:t>
            </a:r>
          </a:p>
        </p:txBody>
      </p:sp>
      <p:sp>
        <p:nvSpPr>
          <p:cNvPr id="233"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it-IT" sz="1400" b="0" strike="noStrike" spc="-1">
                <a:latin typeface="Times New Roman"/>
              </a:rPr>
              <a:t> </a:t>
            </a:r>
          </a:p>
        </p:txBody>
      </p:sp>
      <p:sp>
        <p:nvSpPr>
          <p:cNvPr id="234" name="PlaceHolder 5"/>
          <p:cNvSpPr>
            <a:spLocks noGrp="1"/>
          </p:cNvSpPr>
          <p:nvPr>
            <p:ph type="ftr"/>
          </p:nvPr>
        </p:nvSpPr>
        <p:spPr>
          <a:xfrm>
            <a:off x="0" y="10157400"/>
            <a:ext cx="3280680" cy="534240"/>
          </a:xfrm>
          <a:prstGeom prst="rect">
            <a:avLst/>
          </a:prstGeom>
        </p:spPr>
        <p:txBody>
          <a:bodyPr lIns="0" tIns="0" rIns="0" bIns="0" anchor="b">
            <a:noAutofit/>
          </a:bodyPr>
          <a:lstStyle/>
          <a:p>
            <a:r>
              <a:rPr lang="it-IT" sz="1400" b="0" strike="noStrike" spc="-1">
                <a:latin typeface="Times New Roman"/>
              </a:rPr>
              <a:t> </a:t>
            </a:r>
          </a:p>
        </p:txBody>
      </p:sp>
      <p:sp>
        <p:nvSpPr>
          <p:cNvPr id="235"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8FCF5AC0-6604-434B-87DC-BFA6D4BF4461}" type="slidenum">
              <a:rPr lang="it-IT" sz="1400" b="0" strike="noStrike" spc="-1">
                <a:latin typeface="Times New Roman"/>
              </a:rPr>
              <a:t>‹N›</a:t>
            </a:fld>
            <a:endParaRPr lang="it-IT"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CustomShape 1"/>
          <p:cNvSpPr/>
          <p:nvPr/>
        </p:nvSpPr>
        <p:spPr>
          <a:xfrm>
            <a:off x="3850560" y="9427320"/>
            <a:ext cx="294444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C20393F-88C6-44A6-8943-D49D6316BF1A}" type="slidenum">
              <a:rPr lang="it-IT" sz="1200" b="0" strike="noStrike" spc="-1">
                <a:solidFill>
                  <a:srgbClr val="000000"/>
                </a:solidFill>
                <a:latin typeface="Calibri"/>
              </a:rPr>
              <a:t>2</a:t>
            </a:fld>
            <a:endParaRPr lang="it-IT" sz="1200" b="0" strike="noStrike" spc="-1">
              <a:latin typeface="Arial"/>
            </a:endParaRPr>
          </a:p>
        </p:txBody>
      </p:sp>
      <p:sp>
        <p:nvSpPr>
          <p:cNvPr id="331" name="PlaceHolder 2"/>
          <p:cNvSpPr>
            <a:spLocks noGrp="1" noRot="1" noChangeAspect="1"/>
          </p:cNvSpPr>
          <p:nvPr>
            <p:ph type="sldImg"/>
          </p:nvPr>
        </p:nvSpPr>
        <p:spPr>
          <a:xfrm>
            <a:off x="917575" y="744538"/>
            <a:ext cx="4960938" cy="3721100"/>
          </a:xfrm>
          <a:prstGeom prst="rect">
            <a:avLst/>
          </a:prstGeom>
        </p:spPr>
      </p:sp>
      <p:sp>
        <p:nvSpPr>
          <p:cNvPr id="332" name="PlaceHolder 3"/>
          <p:cNvSpPr>
            <a:spLocks noGrp="1"/>
          </p:cNvSpPr>
          <p:nvPr>
            <p:ph type="body"/>
          </p:nvPr>
        </p:nvSpPr>
        <p:spPr>
          <a:xfrm>
            <a:off x="679680" y="4715280"/>
            <a:ext cx="5437080" cy="4465440"/>
          </a:xfrm>
          <a:prstGeom prst="rect">
            <a:avLst/>
          </a:prstGeom>
        </p:spPr>
        <p:txBody>
          <a:bodyPr lIns="0" tIns="0" rIns="0" bIns="0">
            <a:noAutofit/>
          </a:bodyPr>
          <a:lstStyle/>
          <a:p>
            <a:endParaRPr lang="it-IT" sz="2000" b="0" strike="noStrike" spc="-1">
              <a:latin typeface="Arial"/>
            </a:endParaRPr>
          </a:p>
        </p:txBody>
      </p:sp>
      <p:sp>
        <p:nvSpPr>
          <p:cNvPr id="333" name="CustomShape 4"/>
          <p:cNvSpPr/>
          <p:nvPr/>
        </p:nvSpPr>
        <p:spPr>
          <a:xfrm>
            <a:off x="3850560" y="0"/>
            <a:ext cx="294444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55625B6E-560F-4A2A-A2F3-B08401120293}" type="datetime1">
              <a:rPr lang="it-IT" sz="1200" b="0" strike="noStrike" spc="-1">
                <a:solidFill>
                  <a:srgbClr val="000000"/>
                </a:solidFill>
                <a:latin typeface="Calibri"/>
                <a:ea typeface="+mn-ea"/>
              </a:rPr>
              <a:t>06/11/2020</a:t>
            </a:fld>
            <a:endParaRPr lang="it-IT" sz="12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CustomShape 1"/>
          <p:cNvSpPr/>
          <p:nvPr/>
        </p:nvSpPr>
        <p:spPr>
          <a:xfrm>
            <a:off x="3850560" y="9427320"/>
            <a:ext cx="294444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95FA1332-A2C8-424D-9EFD-3D89A267AADF}" type="slidenum">
              <a:rPr lang="it-IT" sz="1200" b="0" strike="noStrike" spc="-1">
                <a:solidFill>
                  <a:srgbClr val="000000"/>
                </a:solidFill>
                <a:latin typeface="Calibri"/>
              </a:rPr>
              <a:t>3</a:t>
            </a:fld>
            <a:endParaRPr lang="it-IT" sz="1200" b="0" strike="noStrike" spc="-1">
              <a:latin typeface="Arial"/>
            </a:endParaRPr>
          </a:p>
        </p:txBody>
      </p:sp>
      <p:sp>
        <p:nvSpPr>
          <p:cNvPr id="335" name="PlaceHolder 2"/>
          <p:cNvSpPr>
            <a:spLocks noGrp="1" noRot="1" noChangeAspect="1"/>
          </p:cNvSpPr>
          <p:nvPr>
            <p:ph type="sldImg"/>
          </p:nvPr>
        </p:nvSpPr>
        <p:spPr>
          <a:xfrm>
            <a:off x="917575" y="744538"/>
            <a:ext cx="4960938" cy="3721100"/>
          </a:xfrm>
          <a:prstGeom prst="rect">
            <a:avLst/>
          </a:prstGeom>
        </p:spPr>
      </p:sp>
      <p:sp>
        <p:nvSpPr>
          <p:cNvPr id="336" name="PlaceHolder 3"/>
          <p:cNvSpPr>
            <a:spLocks noGrp="1"/>
          </p:cNvSpPr>
          <p:nvPr>
            <p:ph type="body"/>
          </p:nvPr>
        </p:nvSpPr>
        <p:spPr>
          <a:xfrm>
            <a:off x="679680" y="4715280"/>
            <a:ext cx="5437080" cy="4465440"/>
          </a:xfrm>
          <a:prstGeom prst="rect">
            <a:avLst/>
          </a:prstGeom>
        </p:spPr>
        <p:txBody>
          <a:bodyPr lIns="0" tIns="0" rIns="0" bIns="0">
            <a:noAutofit/>
          </a:bodyPr>
          <a:lstStyle/>
          <a:p>
            <a:endParaRPr lang="it-IT" sz="2000" b="0" strike="noStrike" spc="-1">
              <a:latin typeface="Arial"/>
            </a:endParaRPr>
          </a:p>
        </p:txBody>
      </p:sp>
      <p:sp>
        <p:nvSpPr>
          <p:cNvPr id="337" name="CustomShape 4"/>
          <p:cNvSpPr/>
          <p:nvPr/>
        </p:nvSpPr>
        <p:spPr>
          <a:xfrm>
            <a:off x="3850560" y="0"/>
            <a:ext cx="294444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B2C257D7-DC51-4138-9EF9-9D745202ADBE}" type="datetime1">
              <a:rPr lang="it-IT" sz="1200" b="0" strike="noStrike" spc="-1">
                <a:solidFill>
                  <a:srgbClr val="000000"/>
                </a:solidFill>
                <a:latin typeface="Calibri"/>
                <a:ea typeface="+mn-ea"/>
              </a:rPr>
              <a:t>06/11/2020</a:t>
            </a:fld>
            <a:endParaRPr lang="it-IT" sz="12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CustomShape 1"/>
          <p:cNvSpPr/>
          <p:nvPr/>
        </p:nvSpPr>
        <p:spPr>
          <a:xfrm>
            <a:off x="3850560" y="9427320"/>
            <a:ext cx="294444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467D4422-A468-40BA-9A78-FC2F89848332}" type="slidenum">
              <a:rPr lang="it-IT" sz="1200" b="0" strike="noStrike" spc="-1">
                <a:solidFill>
                  <a:srgbClr val="000000"/>
                </a:solidFill>
                <a:latin typeface="Calibri"/>
              </a:rPr>
              <a:t>4</a:t>
            </a:fld>
            <a:endParaRPr lang="it-IT" sz="1200" b="0" strike="noStrike" spc="-1">
              <a:latin typeface="Arial"/>
            </a:endParaRPr>
          </a:p>
        </p:txBody>
      </p:sp>
      <p:sp>
        <p:nvSpPr>
          <p:cNvPr id="339" name="PlaceHolder 2"/>
          <p:cNvSpPr>
            <a:spLocks noGrp="1" noRot="1" noChangeAspect="1"/>
          </p:cNvSpPr>
          <p:nvPr>
            <p:ph type="sldImg"/>
          </p:nvPr>
        </p:nvSpPr>
        <p:spPr>
          <a:xfrm>
            <a:off x="917575" y="744538"/>
            <a:ext cx="4960938" cy="3721100"/>
          </a:xfrm>
          <a:prstGeom prst="rect">
            <a:avLst/>
          </a:prstGeom>
        </p:spPr>
      </p:sp>
      <p:sp>
        <p:nvSpPr>
          <p:cNvPr id="340" name="PlaceHolder 3"/>
          <p:cNvSpPr>
            <a:spLocks noGrp="1"/>
          </p:cNvSpPr>
          <p:nvPr>
            <p:ph type="body"/>
          </p:nvPr>
        </p:nvSpPr>
        <p:spPr>
          <a:xfrm>
            <a:off x="679680" y="4715280"/>
            <a:ext cx="5437080" cy="4465440"/>
          </a:xfrm>
          <a:prstGeom prst="rect">
            <a:avLst/>
          </a:prstGeom>
        </p:spPr>
        <p:txBody>
          <a:bodyPr lIns="0" tIns="0" rIns="0" bIns="0">
            <a:noAutofit/>
          </a:bodyPr>
          <a:lstStyle/>
          <a:p>
            <a:endParaRPr lang="it-IT" sz="2000" b="0" strike="noStrike" spc="-1">
              <a:latin typeface="Arial"/>
            </a:endParaRPr>
          </a:p>
        </p:txBody>
      </p:sp>
      <p:sp>
        <p:nvSpPr>
          <p:cNvPr id="341" name="CustomShape 4"/>
          <p:cNvSpPr/>
          <p:nvPr/>
        </p:nvSpPr>
        <p:spPr>
          <a:xfrm>
            <a:off x="3850560" y="0"/>
            <a:ext cx="294444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B21C8CA1-A0D6-4706-896A-C7D21B16E544}" type="datetime1">
              <a:rPr lang="it-IT" sz="1200" b="0" strike="noStrike" spc="-1">
                <a:solidFill>
                  <a:srgbClr val="000000"/>
                </a:solidFill>
                <a:latin typeface="Calibri"/>
                <a:ea typeface="+mn-ea"/>
              </a:rPr>
              <a:t>06/11/2020</a:t>
            </a:fld>
            <a:endParaRPr lang="it-IT" sz="1200" b="0" strike="noStrike" spc="-1">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08075" y="812800"/>
            <a:ext cx="5343525" cy="400843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p:nvPr>
        </p:nvSpPr>
        <p:spPr/>
        <p:txBody>
          <a:bodyPr/>
          <a:lstStyle/>
          <a:p>
            <a:pPr algn="r"/>
            <a:fld id="{8FCF5AC0-6604-434B-87DC-BFA6D4BF4461}" type="slidenum">
              <a:rPr lang="it-IT" sz="1400" b="0" strike="noStrike" spc="-1" smtClean="0">
                <a:latin typeface="Times New Roman"/>
              </a:rPr>
              <a:t>12</a:t>
            </a:fld>
            <a:endParaRPr lang="it-IT" sz="1400" b="0" strike="noStrike" spc="-1">
              <a:latin typeface="Times New Roman"/>
            </a:endParaRPr>
          </a:p>
        </p:txBody>
      </p:sp>
    </p:spTree>
    <p:extLst>
      <p:ext uri="{BB962C8B-B14F-4D97-AF65-F5344CB8AC3E}">
        <p14:creationId xmlns:p14="http://schemas.microsoft.com/office/powerpoint/2010/main" val="408348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1"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2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2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3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3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3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3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3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3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3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4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4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4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4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4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4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57"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5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6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6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4"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6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6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6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7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7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7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7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7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7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7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7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8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8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8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8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8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8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8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8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9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9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03"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0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0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0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1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1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1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1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1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1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1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1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49"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5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5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5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6"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5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16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6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6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6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6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6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6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7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17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7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7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7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17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7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17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18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18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18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18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95"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97"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9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20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2"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0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05"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206"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0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20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10"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1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14"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16"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217"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1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2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21"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222"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24"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225"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226"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227"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228"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229"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CustomShape 1"/>
          <p:cNvSpPr/>
          <p:nvPr/>
        </p:nvSpPr>
        <p:spPr>
          <a:xfrm>
            <a:off x="8222760" y="316800"/>
            <a:ext cx="790200" cy="529200"/>
          </a:xfrm>
          <a:prstGeom prst="rect">
            <a:avLst/>
          </a:prstGeom>
          <a:noFill/>
          <a:ln>
            <a:noFill/>
          </a:ln>
        </p:spPr>
        <p:style>
          <a:lnRef idx="0">
            <a:scrgbClr r="0" g="0" b="0"/>
          </a:lnRef>
          <a:fillRef idx="0">
            <a:scrgbClr r="0" g="0" b="0"/>
          </a:fillRef>
          <a:effectRef idx="0">
            <a:scrgbClr r="0" g="0" b="0"/>
          </a:effectRef>
          <a:fontRef idx="minor"/>
        </p:style>
      </p:sp>
      <p:pic>
        <p:nvPicPr>
          <p:cNvPr id="11" name="Immagine 2"/>
          <p:cNvPicPr/>
          <p:nvPr/>
        </p:nvPicPr>
        <p:blipFill>
          <a:blip r:embed="rId14"/>
          <a:stretch/>
        </p:blipFill>
        <p:spPr>
          <a:xfrm>
            <a:off x="179640" y="112320"/>
            <a:ext cx="655560" cy="762480"/>
          </a:xfrm>
          <a:prstGeom prst="rect">
            <a:avLst/>
          </a:prstGeom>
          <a:ln>
            <a:noFill/>
          </a:ln>
        </p:spPr>
      </p:pic>
      <p:sp>
        <p:nvSpPr>
          <p:cNvPr id="2" name="CustomShape 2"/>
          <p:cNvSpPr/>
          <p:nvPr/>
        </p:nvSpPr>
        <p:spPr>
          <a:xfrm>
            <a:off x="872280" y="15192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3" name="CustomShape 3"/>
          <p:cNvSpPr/>
          <p:nvPr/>
        </p:nvSpPr>
        <p:spPr>
          <a:xfrm>
            <a:off x="0" y="6463080"/>
            <a:ext cx="9142560" cy="40320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4" name="Line 4"/>
          <p:cNvSpPr/>
          <p:nvPr/>
        </p:nvSpPr>
        <p:spPr>
          <a:xfrm>
            <a:off x="0" y="98064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sp>
        <p:nvSpPr>
          <p:cNvPr id="5" name="Line 5"/>
          <p:cNvSpPr/>
          <p:nvPr/>
        </p:nvSpPr>
        <p:spPr>
          <a:xfrm>
            <a:off x="0" y="645300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pic>
        <p:nvPicPr>
          <p:cNvPr id="6" name="Immagine 146"/>
          <p:cNvPicPr/>
          <p:nvPr/>
        </p:nvPicPr>
        <p:blipFill>
          <a:blip r:embed="rId15"/>
          <a:stretch/>
        </p:blipFill>
        <p:spPr>
          <a:xfrm>
            <a:off x="7488000" y="144000"/>
            <a:ext cx="570240" cy="722520"/>
          </a:xfrm>
          <a:prstGeom prst="rect">
            <a:avLst/>
          </a:prstGeom>
          <a:ln>
            <a:noFill/>
          </a:ln>
        </p:spPr>
      </p:pic>
      <p:sp>
        <p:nvSpPr>
          <p:cNvPr id="7" name="CustomShape 6"/>
          <p:cNvSpPr/>
          <p:nvPr/>
        </p:nvSpPr>
        <p:spPr>
          <a:xfrm>
            <a:off x="8072280" y="37944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8" name="PlaceHolder 7"/>
          <p:cNvSpPr>
            <a:spLocks noGrp="1"/>
          </p:cNvSpPr>
          <p:nvPr>
            <p:ph type="title"/>
          </p:nvPr>
        </p:nvSpPr>
        <p:spPr>
          <a:xfrm>
            <a:off x="1757520" y="-90360"/>
            <a:ext cx="5708880" cy="1145160"/>
          </a:xfrm>
          <a:prstGeom prst="rect">
            <a:avLst/>
          </a:prstGeom>
        </p:spPr>
        <p:txBody>
          <a:bodyPr lIns="0" tIns="0" rIns="0" bIns="0" anchor="ctr">
            <a:spAutoFit/>
          </a:bodyPr>
          <a:lstStyle/>
          <a:p>
            <a:r>
              <a:rPr lang="it-IT" sz="1800" b="0" strike="noStrike" spc="-1">
                <a:latin typeface="Arial"/>
              </a:rPr>
              <a:t>Fai clic per modificare il formato del testo del titolo</a:t>
            </a:r>
          </a:p>
        </p:txBody>
      </p:sp>
      <p:sp>
        <p:nvSpPr>
          <p:cNvPr id="9" name="PlaceHolder 8"/>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CustomShape 1"/>
          <p:cNvSpPr/>
          <p:nvPr/>
        </p:nvSpPr>
        <p:spPr>
          <a:xfrm>
            <a:off x="8222760" y="316800"/>
            <a:ext cx="790200" cy="529200"/>
          </a:xfrm>
          <a:prstGeom prst="rect">
            <a:avLst/>
          </a:prstGeom>
          <a:noFill/>
          <a:ln>
            <a:noFill/>
          </a:ln>
        </p:spPr>
        <p:style>
          <a:lnRef idx="0">
            <a:scrgbClr r="0" g="0" b="0"/>
          </a:lnRef>
          <a:fillRef idx="0">
            <a:scrgbClr r="0" g="0" b="0"/>
          </a:fillRef>
          <a:effectRef idx="0">
            <a:scrgbClr r="0" g="0" b="0"/>
          </a:effectRef>
          <a:fontRef idx="minor"/>
        </p:style>
      </p:sp>
      <p:pic>
        <p:nvPicPr>
          <p:cNvPr id="47" name="Immagine 2"/>
          <p:cNvPicPr/>
          <p:nvPr/>
        </p:nvPicPr>
        <p:blipFill>
          <a:blip r:embed="rId14"/>
          <a:stretch/>
        </p:blipFill>
        <p:spPr>
          <a:xfrm>
            <a:off x="179640" y="112320"/>
            <a:ext cx="655560" cy="762480"/>
          </a:xfrm>
          <a:prstGeom prst="rect">
            <a:avLst/>
          </a:prstGeom>
          <a:ln>
            <a:noFill/>
          </a:ln>
        </p:spPr>
      </p:pic>
      <p:sp>
        <p:nvSpPr>
          <p:cNvPr id="48" name="CustomShape 2"/>
          <p:cNvSpPr/>
          <p:nvPr/>
        </p:nvSpPr>
        <p:spPr>
          <a:xfrm>
            <a:off x="872280" y="15192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49" name="CustomShape 3"/>
          <p:cNvSpPr/>
          <p:nvPr/>
        </p:nvSpPr>
        <p:spPr>
          <a:xfrm>
            <a:off x="0" y="6463080"/>
            <a:ext cx="9142560" cy="40320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50" name="Line 4"/>
          <p:cNvSpPr/>
          <p:nvPr/>
        </p:nvSpPr>
        <p:spPr>
          <a:xfrm>
            <a:off x="0" y="98064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sp>
        <p:nvSpPr>
          <p:cNvPr id="51" name="Line 5"/>
          <p:cNvSpPr/>
          <p:nvPr/>
        </p:nvSpPr>
        <p:spPr>
          <a:xfrm>
            <a:off x="0" y="645300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pic>
        <p:nvPicPr>
          <p:cNvPr id="52" name="Immagine 146"/>
          <p:cNvPicPr/>
          <p:nvPr/>
        </p:nvPicPr>
        <p:blipFill>
          <a:blip r:embed="rId15"/>
          <a:stretch/>
        </p:blipFill>
        <p:spPr>
          <a:xfrm>
            <a:off x="7488000" y="144000"/>
            <a:ext cx="570240" cy="722520"/>
          </a:xfrm>
          <a:prstGeom prst="rect">
            <a:avLst/>
          </a:prstGeom>
          <a:ln>
            <a:noFill/>
          </a:ln>
        </p:spPr>
      </p:pic>
      <p:sp>
        <p:nvSpPr>
          <p:cNvPr id="53" name="CustomShape 6"/>
          <p:cNvSpPr/>
          <p:nvPr/>
        </p:nvSpPr>
        <p:spPr>
          <a:xfrm>
            <a:off x="8072280" y="37944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54" name="PlaceHolder 7"/>
          <p:cNvSpPr>
            <a:spLocks noGrp="1"/>
          </p:cNvSpPr>
          <p:nvPr>
            <p:ph type="title"/>
          </p:nvPr>
        </p:nvSpPr>
        <p:spPr>
          <a:xfrm>
            <a:off x="1757520" y="-90360"/>
            <a:ext cx="5708880" cy="1145160"/>
          </a:xfrm>
          <a:prstGeom prst="rect">
            <a:avLst/>
          </a:prstGeom>
        </p:spPr>
        <p:txBody>
          <a:bodyPr lIns="0" tIns="0" rIns="0" bIns="0" anchor="ctr">
            <a:spAutoFit/>
          </a:bodyPr>
          <a:lstStyle/>
          <a:p>
            <a:r>
              <a:rPr lang="it-IT" sz="1800" b="0" strike="noStrike" spc="-1">
                <a:latin typeface="Arial"/>
              </a:rPr>
              <a:t>Fai clic per modificare il formato del testo del titolo</a:t>
            </a:r>
          </a:p>
        </p:txBody>
      </p:sp>
      <p:sp>
        <p:nvSpPr>
          <p:cNvPr id="55" name="PlaceHolder 8"/>
          <p:cNvSpPr>
            <a:spLocks noGrp="1"/>
          </p:cNvSpPr>
          <p:nvPr>
            <p:ph type="body"/>
          </p:nvPr>
        </p:nvSpPr>
        <p:spPr>
          <a:xfrm>
            <a:off x="457200" y="1604520"/>
            <a:ext cx="8228520" cy="39765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18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1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1800" b="0" strike="noStrike" spc="-1">
                <a:latin typeface="Arial"/>
              </a:rPr>
              <a:t>Terzo livello struttura</a:t>
            </a:r>
          </a:p>
          <a:p>
            <a:pPr marL="1728000" lvl="3" indent="-216000">
              <a:spcBef>
                <a:spcPts val="567"/>
              </a:spcBef>
              <a:buClr>
                <a:srgbClr val="000000"/>
              </a:buClr>
              <a:buSzPct val="75000"/>
              <a:buFont typeface="Symbol" charset="2"/>
              <a:buChar char=""/>
            </a:pPr>
            <a:r>
              <a:rPr lang="it-IT" sz="1800" b="0" strike="noStrike" spc="-1">
                <a:latin typeface="Arial"/>
              </a:rPr>
              <a:t>Quarto livello struttura</a:t>
            </a:r>
          </a:p>
          <a:p>
            <a:pPr marL="2160000" lvl="4" indent="-216000">
              <a:spcBef>
                <a:spcPts val="283"/>
              </a:spcBef>
              <a:buClr>
                <a:srgbClr val="000000"/>
              </a:buClr>
              <a:buSzPct val="45000"/>
              <a:buFont typeface="Wingdings" charset="2"/>
              <a:buChar char=""/>
            </a:pPr>
            <a:r>
              <a:rPr lang="it-IT" sz="1800" b="0" strike="noStrike" spc="-1">
                <a:latin typeface="Arial"/>
              </a:rPr>
              <a:t>Quinto livello struttura</a:t>
            </a:r>
          </a:p>
          <a:p>
            <a:pPr marL="2592000" lvl="5" indent="-216000">
              <a:spcBef>
                <a:spcPts val="283"/>
              </a:spcBef>
              <a:buClr>
                <a:srgbClr val="000000"/>
              </a:buClr>
              <a:buSzPct val="45000"/>
              <a:buFont typeface="Wingdings" charset="2"/>
              <a:buChar char=""/>
            </a:pPr>
            <a:r>
              <a:rPr lang="it-IT" sz="1800" b="0" strike="noStrike" spc="-1">
                <a:latin typeface="Arial"/>
              </a:rPr>
              <a:t>Sesto livello struttura</a:t>
            </a:r>
          </a:p>
          <a:p>
            <a:pPr marL="3024000" lvl="6" indent="-216000">
              <a:spcBef>
                <a:spcPts val="283"/>
              </a:spcBef>
              <a:buClr>
                <a:srgbClr val="000000"/>
              </a:buClr>
              <a:buSzPct val="45000"/>
              <a:buFont typeface="Wingdings" charset="2"/>
              <a:buChar char=""/>
            </a:pPr>
            <a:r>
              <a:rPr lang="it-IT" sz="18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 name="CustomShape 1"/>
          <p:cNvSpPr/>
          <p:nvPr/>
        </p:nvSpPr>
        <p:spPr>
          <a:xfrm>
            <a:off x="8222760" y="316800"/>
            <a:ext cx="790200" cy="529200"/>
          </a:xfrm>
          <a:prstGeom prst="rect">
            <a:avLst/>
          </a:prstGeom>
          <a:noFill/>
          <a:ln>
            <a:noFill/>
          </a:ln>
        </p:spPr>
        <p:style>
          <a:lnRef idx="0">
            <a:scrgbClr r="0" g="0" b="0"/>
          </a:lnRef>
          <a:fillRef idx="0">
            <a:scrgbClr r="0" g="0" b="0"/>
          </a:fillRef>
          <a:effectRef idx="0">
            <a:scrgbClr r="0" g="0" b="0"/>
          </a:effectRef>
          <a:fontRef idx="minor"/>
        </p:style>
      </p:sp>
      <p:pic>
        <p:nvPicPr>
          <p:cNvPr id="93" name="Immagine 2"/>
          <p:cNvPicPr/>
          <p:nvPr/>
        </p:nvPicPr>
        <p:blipFill>
          <a:blip r:embed="rId14"/>
          <a:stretch/>
        </p:blipFill>
        <p:spPr>
          <a:xfrm>
            <a:off x="179640" y="112320"/>
            <a:ext cx="655560" cy="762480"/>
          </a:xfrm>
          <a:prstGeom prst="rect">
            <a:avLst/>
          </a:prstGeom>
          <a:ln>
            <a:noFill/>
          </a:ln>
        </p:spPr>
      </p:pic>
      <p:sp>
        <p:nvSpPr>
          <p:cNvPr id="94" name="CustomShape 2"/>
          <p:cNvSpPr/>
          <p:nvPr/>
        </p:nvSpPr>
        <p:spPr>
          <a:xfrm>
            <a:off x="872280" y="15192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95" name="CustomShape 3"/>
          <p:cNvSpPr/>
          <p:nvPr/>
        </p:nvSpPr>
        <p:spPr>
          <a:xfrm>
            <a:off x="0" y="6463080"/>
            <a:ext cx="9142560" cy="40320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96" name="Line 4"/>
          <p:cNvSpPr/>
          <p:nvPr/>
        </p:nvSpPr>
        <p:spPr>
          <a:xfrm>
            <a:off x="0" y="98064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sp>
        <p:nvSpPr>
          <p:cNvPr id="97" name="Line 5"/>
          <p:cNvSpPr/>
          <p:nvPr/>
        </p:nvSpPr>
        <p:spPr>
          <a:xfrm>
            <a:off x="0" y="645300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pic>
        <p:nvPicPr>
          <p:cNvPr id="98" name="Immagine 146"/>
          <p:cNvPicPr/>
          <p:nvPr/>
        </p:nvPicPr>
        <p:blipFill>
          <a:blip r:embed="rId15"/>
          <a:stretch/>
        </p:blipFill>
        <p:spPr>
          <a:xfrm>
            <a:off x="7488000" y="144000"/>
            <a:ext cx="570240" cy="722520"/>
          </a:xfrm>
          <a:prstGeom prst="rect">
            <a:avLst/>
          </a:prstGeom>
          <a:ln>
            <a:noFill/>
          </a:ln>
        </p:spPr>
      </p:pic>
      <p:sp>
        <p:nvSpPr>
          <p:cNvPr id="99" name="CustomShape 6"/>
          <p:cNvSpPr/>
          <p:nvPr/>
        </p:nvSpPr>
        <p:spPr>
          <a:xfrm>
            <a:off x="8072280" y="37944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100" name="PlaceHolder 7"/>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101" name="PlaceHolder 8"/>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 name="CustomShape 1"/>
          <p:cNvSpPr/>
          <p:nvPr/>
        </p:nvSpPr>
        <p:spPr>
          <a:xfrm>
            <a:off x="8222760" y="316800"/>
            <a:ext cx="790200" cy="529200"/>
          </a:xfrm>
          <a:prstGeom prst="rect">
            <a:avLst/>
          </a:prstGeom>
          <a:noFill/>
          <a:ln>
            <a:noFill/>
          </a:ln>
        </p:spPr>
        <p:style>
          <a:lnRef idx="0">
            <a:scrgbClr r="0" g="0" b="0"/>
          </a:lnRef>
          <a:fillRef idx="0">
            <a:scrgbClr r="0" g="0" b="0"/>
          </a:fillRef>
          <a:effectRef idx="0">
            <a:scrgbClr r="0" g="0" b="0"/>
          </a:effectRef>
          <a:fontRef idx="minor"/>
        </p:style>
      </p:sp>
      <p:pic>
        <p:nvPicPr>
          <p:cNvPr id="139" name="Immagine 2"/>
          <p:cNvPicPr/>
          <p:nvPr/>
        </p:nvPicPr>
        <p:blipFill>
          <a:blip r:embed="rId14"/>
          <a:stretch/>
        </p:blipFill>
        <p:spPr>
          <a:xfrm>
            <a:off x="179640" y="112320"/>
            <a:ext cx="655560" cy="762480"/>
          </a:xfrm>
          <a:prstGeom prst="rect">
            <a:avLst/>
          </a:prstGeom>
          <a:ln>
            <a:noFill/>
          </a:ln>
        </p:spPr>
      </p:pic>
      <p:sp>
        <p:nvSpPr>
          <p:cNvPr id="140" name="CustomShape 2"/>
          <p:cNvSpPr/>
          <p:nvPr/>
        </p:nvSpPr>
        <p:spPr>
          <a:xfrm>
            <a:off x="872280" y="15192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141" name="CustomShape 3"/>
          <p:cNvSpPr/>
          <p:nvPr/>
        </p:nvSpPr>
        <p:spPr>
          <a:xfrm>
            <a:off x="0" y="6463080"/>
            <a:ext cx="9142560" cy="40320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142" name="Line 4"/>
          <p:cNvSpPr/>
          <p:nvPr/>
        </p:nvSpPr>
        <p:spPr>
          <a:xfrm>
            <a:off x="0" y="98064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sp>
        <p:nvSpPr>
          <p:cNvPr id="143" name="Line 5"/>
          <p:cNvSpPr/>
          <p:nvPr/>
        </p:nvSpPr>
        <p:spPr>
          <a:xfrm>
            <a:off x="0" y="645300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pic>
        <p:nvPicPr>
          <p:cNvPr id="144" name="Immagine 146"/>
          <p:cNvPicPr/>
          <p:nvPr/>
        </p:nvPicPr>
        <p:blipFill>
          <a:blip r:embed="rId15"/>
          <a:stretch/>
        </p:blipFill>
        <p:spPr>
          <a:xfrm>
            <a:off x="7488000" y="144000"/>
            <a:ext cx="570240" cy="722520"/>
          </a:xfrm>
          <a:prstGeom prst="rect">
            <a:avLst/>
          </a:prstGeom>
          <a:ln>
            <a:noFill/>
          </a:ln>
        </p:spPr>
      </p:pic>
      <p:sp>
        <p:nvSpPr>
          <p:cNvPr id="145" name="CustomShape 6"/>
          <p:cNvSpPr/>
          <p:nvPr/>
        </p:nvSpPr>
        <p:spPr>
          <a:xfrm>
            <a:off x="8072280" y="37944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146" name="PlaceHolder 7"/>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147" name="PlaceHolder 8"/>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 name="CustomShape 1"/>
          <p:cNvSpPr/>
          <p:nvPr/>
        </p:nvSpPr>
        <p:spPr>
          <a:xfrm>
            <a:off x="8222760" y="316800"/>
            <a:ext cx="790200" cy="529200"/>
          </a:xfrm>
          <a:prstGeom prst="rect">
            <a:avLst/>
          </a:prstGeom>
          <a:noFill/>
          <a:ln>
            <a:noFill/>
          </a:ln>
        </p:spPr>
        <p:style>
          <a:lnRef idx="0">
            <a:scrgbClr r="0" g="0" b="0"/>
          </a:lnRef>
          <a:fillRef idx="0">
            <a:scrgbClr r="0" g="0" b="0"/>
          </a:fillRef>
          <a:effectRef idx="0">
            <a:scrgbClr r="0" g="0" b="0"/>
          </a:effectRef>
          <a:fontRef idx="minor"/>
        </p:style>
      </p:sp>
      <p:pic>
        <p:nvPicPr>
          <p:cNvPr id="185" name="Immagine 2"/>
          <p:cNvPicPr/>
          <p:nvPr/>
        </p:nvPicPr>
        <p:blipFill>
          <a:blip r:embed="rId14"/>
          <a:stretch/>
        </p:blipFill>
        <p:spPr>
          <a:xfrm>
            <a:off x="179640" y="112320"/>
            <a:ext cx="655560" cy="762480"/>
          </a:xfrm>
          <a:prstGeom prst="rect">
            <a:avLst/>
          </a:prstGeom>
          <a:ln>
            <a:noFill/>
          </a:ln>
        </p:spPr>
      </p:pic>
      <p:sp>
        <p:nvSpPr>
          <p:cNvPr id="186" name="CustomShape 2"/>
          <p:cNvSpPr/>
          <p:nvPr/>
        </p:nvSpPr>
        <p:spPr>
          <a:xfrm>
            <a:off x="872280" y="15192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187" name="CustomShape 3"/>
          <p:cNvSpPr/>
          <p:nvPr/>
        </p:nvSpPr>
        <p:spPr>
          <a:xfrm>
            <a:off x="0" y="6463080"/>
            <a:ext cx="9142560" cy="40320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188" name="Line 4"/>
          <p:cNvSpPr/>
          <p:nvPr/>
        </p:nvSpPr>
        <p:spPr>
          <a:xfrm>
            <a:off x="0" y="98064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sp>
        <p:nvSpPr>
          <p:cNvPr id="189" name="Line 5"/>
          <p:cNvSpPr/>
          <p:nvPr/>
        </p:nvSpPr>
        <p:spPr>
          <a:xfrm>
            <a:off x="0" y="6453000"/>
            <a:ext cx="9144000" cy="0"/>
          </a:xfrm>
          <a:prstGeom prst="line">
            <a:avLst/>
          </a:prstGeom>
          <a:ln w="38160">
            <a:solidFill>
              <a:srgbClr val="000000"/>
            </a:solidFill>
            <a:round/>
          </a:ln>
        </p:spPr>
        <p:style>
          <a:lnRef idx="0">
            <a:scrgbClr r="0" g="0" b="0"/>
          </a:lnRef>
          <a:fillRef idx="0">
            <a:scrgbClr r="0" g="0" b="0"/>
          </a:fillRef>
          <a:effectRef idx="0">
            <a:scrgbClr r="0" g="0" b="0"/>
          </a:effectRef>
          <a:fontRef idx="minor"/>
        </p:style>
      </p:sp>
      <p:pic>
        <p:nvPicPr>
          <p:cNvPr id="190" name="Immagine 146"/>
          <p:cNvPicPr/>
          <p:nvPr/>
        </p:nvPicPr>
        <p:blipFill>
          <a:blip r:embed="rId15"/>
          <a:stretch/>
        </p:blipFill>
        <p:spPr>
          <a:xfrm>
            <a:off x="7488000" y="144000"/>
            <a:ext cx="570240" cy="722520"/>
          </a:xfrm>
          <a:prstGeom prst="rect">
            <a:avLst/>
          </a:prstGeom>
          <a:ln>
            <a:noFill/>
          </a:ln>
        </p:spPr>
      </p:pic>
      <p:sp>
        <p:nvSpPr>
          <p:cNvPr id="191" name="CustomShape 6"/>
          <p:cNvSpPr/>
          <p:nvPr/>
        </p:nvSpPr>
        <p:spPr>
          <a:xfrm>
            <a:off x="8072280" y="379440"/>
            <a:ext cx="886680" cy="72396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192" name="PlaceHolder 7"/>
          <p:cNvSpPr>
            <a:spLocks noGrp="1"/>
          </p:cNvSpPr>
          <p:nvPr>
            <p:ph type="title"/>
          </p:nvPr>
        </p:nvSpPr>
        <p:spPr>
          <a:xfrm>
            <a:off x="1757520" y="-90360"/>
            <a:ext cx="5708880" cy="1145160"/>
          </a:xfrm>
          <a:prstGeom prst="rect">
            <a:avLst/>
          </a:prstGeom>
        </p:spPr>
        <p:txBody>
          <a:bodyPr lIns="0" tIns="0" rIns="0" bIns="0" anchor="ctr">
            <a:spAutoFit/>
          </a:bodyPr>
          <a:lstStyle/>
          <a:p>
            <a:r>
              <a:rPr lang="it-IT" sz="1800" b="0" strike="noStrike" spc="-1">
                <a:latin typeface="Arial"/>
              </a:rPr>
              <a:t>Fai clic per modificare il formato del testo del titolo</a:t>
            </a:r>
          </a:p>
        </p:txBody>
      </p:sp>
      <p:sp>
        <p:nvSpPr>
          <p:cNvPr id="193" name="PlaceHolder 8"/>
          <p:cNvSpPr>
            <a:spLocks noGrp="1"/>
          </p:cNvSpPr>
          <p:nvPr>
            <p:ph type="body"/>
          </p:nvPr>
        </p:nvSpPr>
        <p:spPr>
          <a:xfrm>
            <a:off x="457200" y="1604520"/>
            <a:ext cx="8228520" cy="39765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18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1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1800" b="0" strike="noStrike" spc="-1">
                <a:latin typeface="Arial"/>
              </a:rPr>
              <a:t>Terzo livello struttura</a:t>
            </a:r>
          </a:p>
          <a:p>
            <a:pPr marL="1728000" lvl="3" indent="-216000">
              <a:spcBef>
                <a:spcPts val="567"/>
              </a:spcBef>
              <a:buClr>
                <a:srgbClr val="000000"/>
              </a:buClr>
              <a:buSzPct val="75000"/>
              <a:buFont typeface="Symbol" charset="2"/>
              <a:buChar char=""/>
            </a:pPr>
            <a:r>
              <a:rPr lang="it-IT" sz="1800" b="0" strike="noStrike" spc="-1">
                <a:latin typeface="Arial"/>
              </a:rPr>
              <a:t>Quarto livello struttura</a:t>
            </a:r>
          </a:p>
          <a:p>
            <a:pPr marL="2160000" lvl="4" indent="-216000">
              <a:spcBef>
                <a:spcPts val="283"/>
              </a:spcBef>
              <a:buClr>
                <a:srgbClr val="000000"/>
              </a:buClr>
              <a:buSzPct val="45000"/>
              <a:buFont typeface="Wingdings" charset="2"/>
              <a:buChar char=""/>
            </a:pPr>
            <a:r>
              <a:rPr lang="it-IT" sz="1800" b="0" strike="noStrike" spc="-1">
                <a:latin typeface="Arial"/>
              </a:rPr>
              <a:t>Quinto livello struttura</a:t>
            </a:r>
          </a:p>
          <a:p>
            <a:pPr marL="2592000" lvl="5" indent="-216000">
              <a:spcBef>
                <a:spcPts val="283"/>
              </a:spcBef>
              <a:buClr>
                <a:srgbClr val="000000"/>
              </a:buClr>
              <a:buSzPct val="45000"/>
              <a:buFont typeface="Wingdings" charset="2"/>
              <a:buChar char=""/>
            </a:pPr>
            <a:r>
              <a:rPr lang="it-IT" sz="1800" b="0" strike="noStrike" spc="-1">
                <a:latin typeface="Arial"/>
              </a:rPr>
              <a:t>Sesto livello struttura</a:t>
            </a:r>
          </a:p>
          <a:p>
            <a:pPr marL="3024000" lvl="6" indent="-216000">
              <a:spcBef>
                <a:spcPts val="283"/>
              </a:spcBef>
              <a:buClr>
                <a:srgbClr val="000000"/>
              </a:buClr>
              <a:buSzPct val="45000"/>
              <a:buFont typeface="Wingdings" charset="2"/>
              <a:buChar char=""/>
            </a:pPr>
            <a:r>
              <a:rPr lang="it-IT" sz="18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785160" y="1652760"/>
            <a:ext cx="7770960" cy="1709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it-IT" sz="3200" b="1" strike="noStrike" spc="-1">
                <a:solidFill>
                  <a:srgbClr val="0070C0"/>
                </a:solidFill>
                <a:latin typeface="Bookman Old Style"/>
                <a:ea typeface="DejaVu Sans"/>
              </a:rPr>
              <a:t>AGGIORNAMENTO PER TECNICI </a:t>
            </a:r>
            <a:br/>
            <a:r>
              <a:rPr lang="it-IT" sz="3200" b="1" strike="noStrike" spc="-1">
                <a:solidFill>
                  <a:srgbClr val="0070C0"/>
                </a:solidFill>
                <a:latin typeface="Bookman Old Style"/>
                <a:ea typeface="DejaVu Sans"/>
              </a:rPr>
              <a:t>COMPETENTI IN ACUSTICA</a:t>
            </a:r>
            <a:br/>
            <a:r>
              <a:rPr lang="it-IT" sz="1800" b="0" strike="noStrike" spc="-1">
                <a:solidFill>
                  <a:srgbClr val="0070C0"/>
                </a:solidFill>
                <a:latin typeface="Arial"/>
                <a:ea typeface="DejaVu Sans"/>
              </a:rPr>
              <a:t>Ai sensi del D.lgs. 42/2017</a:t>
            </a:r>
            <a:endParaRPr lang="it-IT" sz="1800" b="0" strike="noStrike" spc="-1">
              <a:latin typeface="Arial"/>
            </a:endParaRPr>
          </a:p>
        </p:txBody>
      </p:sp>
      <p:sp>
        <p:nvSpPr>
          <p:cNvPr id="237" name="CustomShape 2"/>
          <p:cNvSpPr/>
          <p:nvPr/>
        </p:nvSpPr>
        <p:spPr>
          <a:xfrm>
            <a:off x="504000" y="3456000"/>
            <a:ext cx="8135640" cy="227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endParaRPr lang="it-IT" sz="1800" b="0" strike="noStrike" spc="-1" dirty="0">
              <a:latin typeface="Arial"/>
            </a:endParaRPr>
          </a:p>
          <a:p>
            <a:pPr algn="ctr">
              <a:lnSpc>
                <a:spcPct val="100000"/>
              </a:lnSpc>
            </a:pPr>
            <a:r>
              <a:rPr lang="it-IT" sz="1800" b="1" i="1" strike="noStrike" spc="-1" dirty="0">
                <a:solidFill>
                  <a:srgbClr val="000000"/>
                </a:solidFill>
                <a:latin typeface="Arial"/>
                <a:ea typeface="DejaVu Sans"/>
              </a:rPr>
              <a:t>LE AUTORIZZAZIONI E LE VALUTAZIONI AMBIENTALI</a:t>
            </a:r>
            <a:endParaRPr lang="it-IT" sz="1800" b="0" strike="noStrike" spc="-1" dirty="0">
              <a:latin typeface="Arial"/>
            </a:endParaRPr>
          </a:p>
          <a:p>
            <a:pPr algn="ctr">
              <a:lnSpc>
                <a:spcPct val="100000"/>
              </a:lnSpc>
            </a:pPr>
            <a:endParaRPr lang="it-IT" sz="1800" b="0" strike="noStrike" spc="-1" dirty="0">
              <a:latin typeface="Arial"/>
            </a:endParaRPr>
          </a:p>
          <a:p>
            <a:pPr algn="ctr">
              <a:lnSpc>
                <a:spcPct val="100000"/>
              </a:lnSpc>
            </a:pPr>
            <a:r>
              <a:rPr lang="it-IT" sz="1800" b="1" i="1" strike="noStrike" spc="-1" dirty="0">
                <a:solidFill>
                  <a:srgbClr val="000000"/>
                </a:solidFill>
                <a:latin typeface="Arial"/>
                <a:ea typeface="Microsoft YaHei"/>
              </a:rPr>
              <a:t>APPLICAZIONE DEL FATTORE RUMORE NELLE</a:t>
            </a:r>
            <a:r>
              <a:rPr lang="it-IT" sz="1800" b="1" i="1" strike="noStrike" spc="-1" dirty="0">
                <a:solidFill>
                  <a:srgbClr val="000000"/>
                </a:solidFill>
                <a:latin typeface="Arial"/>
                <a:ea typeface="DejaVu Sans"/>
              </a:rPr>
              <a:t> AUTORIZZAZIONI E  VALUTAZIONI AMBIENTALI</a:t>
            </a:r>
            <a:endParaRPr lang="it-IT" sz="1800" b="0" strike="noStrike" spc="-1" dirty="0">
              <a:latin typeface="Arial"/>
            </a:endParaRPr>
          </a:p>
          <a:p>
            <a:pPr algn="ctr">
              <a:lnSpc>
                <a:spcPct val="100000"/>
              </a:lnSpc>
            </a:pPr>
            <a:endParaRPr lang="it-IT" sz="1800" b="0" strike="noStrike" spc="-1" dirty="0">
              <a:latin typeface="Arial"/>
            </a:endParaRPr>
          </a:p>
          <a:p>
            <a:pPr algn="ctr">
              <a:lnSpc>
                <a:spcPct val="100000"/>
              </a:lnSpc>
            </a:pPr>
            <a:r>
              <a:rPr lang="it-IT" sz="1200" b="1" strike="noStrike" spc="-1" dirty="0">
                <a:solidFill>
                  <a:srgbClr val="000000"/>
                </a:solidFill>
                <a:latin typeface="Arial"/>
                <a:ea typeface="DejaVu Sans"/>
              </a:rPr>
              <a:t>Macerata 6 novembre 2020</a:t>
            </a:r>
            <a:endParaRPr lang="it-IT" sz="1200" b="0" strike="noStrike" spc="-1" dirty="0">
              <a:latin typeface="Arial"/>
            </a:endParaRPr>
          </a:p>
          <a:p>
            <a:pPr algn="ctr">
              <a:lnSpc>
                <a:spcPct val="100000"/>
              </a:lnSpc>
            </a:pPr>
            <a:endParaRPr lang="it-IT" sz="12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CustomShape 1"/>
          <p:cNvSpPr/>
          <p:nvPr/>
        </p:nvSpPr>
        <p:spPr>
          <a:xfrm>
            <a:off x="5435640" y="1197000"/>
            <a:ext cx="1151280" cy="214920"/>
          </a:xfrm>
          <a:prstGeom prst="rect">
            <a:avLst/>
          </a:prstGeom>
          <a:noFill/>
          <a:ln>
            <a:noFill/>
          </a:ln>
        </p:spPr>
        <p:style>
          <a:lnRef idx="0">
            <a:scrgbClr r="0" g="0" b="0"/>
          </a:lnRef>
          <a:fillRef idx="0">
            <a:scrgbClr r="0" g="0" b="0"/>
          </a:fillRef>
          <a:effectRef idx="0">
            <a:scrgbClr r="0" g="0" b="0"/>
          </a:effectRef>
          <a:fontRef idx="minor"/>
        </p:style>
      </p:sp>
      <p:sp>
        <p:nvSpPr>
          <p:cNvPr id="239" name="CustomShape 2"/>
          <p:cNvSpPr/>
          <p:nvPr/>
        </p:nvSpPr>
        <p:spPr>
          <a:xfrm>
            <a:off x="288000" y="1146978"/>
            <a:ext cx="8639280" cy="5170646"/>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spAutoFit/>
          </a:bodyPr>
          <a:lstStyle/>
          <a:p>
            <a:pPr algn="ctr">
              <a:lnSpc>
                <a:spcPct val="100000"/>
              </a:lnSpc>
            </a:pPr>
            <a:r>
              <a:rPr lang="it-IT" sz="2400" b="0" strike="noStrike" spc="-1" dirty="0">
                <a:solidFill>
                  <a:srgbClr val="000000"/>
                </a:solidFill>
                <a:latin typeface="Arial"/>
                <a:ea typeface="DejaVu Sans"/>
              </a:rPr>
              <a:t>Le autorizzazioni ambientali sono l’esito del procedimento autorizzatorio mediante il quale l’autorità competente </a:t>
            </a:r>
            <a:r>
              <a:rPr lang="it-IT" sz="2400" b="1" strike="noStrike" spc="-1" dirty="0">
                <a:solidFill>
                  <a:srgbClr val="C9211E"/>
                </a:solidFill>
                <a:latin typeface="Arial"/>
                <a:ea typeface="DejaVu Sans"/>
              </a:rPr>
              <a:t>esamina</a:t>
            </a:r>
            <a:r>
              <a:rPr lang="it-IT" sz="2400" b="0" strike="noStrike" spc="-1" dirty="0">
                <a:solidFill>
                  <a:srgbClr val="C9211E"/>
                </a:solidFill>
                <a:latin typeface="Arial"/>
                <a:ea typeface="DejaVu Sans"/>
              </a:rPr>
              <a:t> </a:t>
            </a:r>
            <a:r>
              <a:rPr lang="it-IT" sz="2400" b="1" strike="noStrike" spc="-1" dirty="0">
                <a:solidFill>
                  <a:srgbClr val="C9211E"/>
                </a:solidFill>
                <a:latin typeface="Arial"/>
                <a:ea typeface="DejaVu Sans"/>
              </a:rPr>
              <a:t>progetti</a:t>
            </a:r>
            <a:r>
              <a:rPr lang="it-IT" sz="2400" b="0" strike="noStrike" spc="-1" dirty="0">
                <a:solidFill>
                  <a:srgbClr val="000000"/>
                </a:solidFill>
                <a:latin typeface="Arial"/>
                <a:ea typeface="DejaVu Sans"/>
              </a:rPr>
              <a:t> di impianti da realizzare che possono avere un</a:t>
            </a:r>
            <a:r>
              <a:rPr lang="it-IT" sz="2400" b="1" strike="noStrike" spc="-1" dirty="0">
                <a:solidFill>
                  <a:srgbClr val="C9211E"/>
                </a:solidFill>
                <a:latin typeface="Arial"/>
                <a:ea typeface="DejaVu Sans"/>
              </a:rPr>
              <a:t> impatto ambientale</a:t>
            </a:r>
            <a:r>
              <a:rPr lang="it-IT" sz="2400" b="1" strike="noStrike" spc="-1" dirty="0">
                <a:solidFill>
                  <a:srgbClr val="000000"/>
                </a:solidFill>
                <a:latin typeface="Arial"/>
                <a:ea typeface="DejaVu Sans"/>
              </a:rPr>
              <a:t>,</a:t>
            </a:r>
            <a:r>
              <a:rPr lang="it-IT" sz="2400" b="0" strike="noStrike" spc="-1" dirty="0">
                <a:solidFill>
                  <a:srgbClr val="000000"/>
                </a:solidFill>
                <a:latin typeface="Arial"/>
                <a:ea typeface="DejaVu Sans"/>
              </a:rPr>
              <a:t> </a:t>
            </a:r>
            <a:endParaRPr lang="it-IT" sz="2400" b="0" strike="noStrike" spc="-1" dirty="0">
              <a:latin typeface="Arial"/>
            </a:endParaRPr>
          </a:p>
          <a:p>
            <a:pPr algn="ctr">
              <a:lnSpc>
                <a:spcPct val="100000"/>
              </a:lnSpc>
            </a:pPr>
            <a:r>
              <a:rPr lang="it-IT" sz="2400" strike="noStrike" spc="-1" dirty="0">
                <a:solidFill>
                  <a:srgbClr val="000000"/>
                </a:solidFill>
                <a:latin typeface="Arial"/>
                <a:ea typeface="DejaVu Sans"/>
              </a:rPr>
              <a:t> ne giudica l’ammissibilità, secondo criteri di conformità a predeterminati criteri tecnici e ne conferma i progetti o l’esercizio a prescrizioni di vario genere.</a:t>
            </a:r>
            <a:endParaRPr lang="it-IT" sz="2400" strike="noStrike" spc="-1" dirty="0">
              <a:latin typeface="Arial"/>
            </a:endParaRPr>
          </a:p>
          <a:p>
            <a:pPr algn="ctr">
              <a:lnSpc>
                <a:spcPct val="100000"/>
              </a:lnSpc>
            </a:pPr>
            <a:endParaRPr lang="it-IT" sz="2400" b="0" strike="noStrike" spc="-1" dirty="0">
              <a:latin typeface="Arial"/>
            </a:endParaRPr>
          </a:p>
          <a:p>
            <a:pPr algn="ctr">
              <a:lnSpc>
                <a:spcPct val="100000"/>
              </a:lnSpc>
            </a:pPr>
            <a:r>
              <a:rPr lang="it-IT" sz="2400" b="0" strike="noStrike" spc="-1" dirty="0">
                <a:solidFill>
                  <a:srgbClr val="000000"/>
                </a:solidFill>
                <a:latin typeface="Arial"/>
                <a:ea typeface="DejaVu Sans"/>
              </a:rPr>
              <a:t>Si  tratta di un approccio integrato per valutazione gli effetti sull’ambiente delle attività umane </a:t>
            </a:r>
            <a:r>
              <a:rPr lang="it-IT" sz="2400" b="1" strike="noStrike" spc="-1" dirty="0">
                <a:solidFill>
                  <a:srgbClr val="000000"/>
                </a:solidFill>
                <a:latin typeface="Arial"/>
                <a:ea typeface="DejaVu Sans"/>
              </a:rPr>
              <a:t>con una unica </a:t>
            </a:r>
            <a:r>
              <a:rPr lang="it-IT" sz="2400" b="1" strike="noStrike" spc="-1" dirty="0">
                <a:solidFill>
                  <a:srgbClr val="FF0000"/>
                </a:solidFill>
                <a:latin typeface="Arial"/>
                <a:ea typeface="DejaVu Sans"/>
              </a:rPr>
              <a:t>autorizzazione complessa, rilasciata da una unica autorità, che sostituisce le singole autorizzazioni ambientali (alle emissioni in atmosfera, agli scarichi, alla gestione dei rifiuti) .</a:t>
            </a:r>
            <a:endParaRPr lang="it-IT" sz="2400" b="1" strike="noStrike" spc="-1" dirty="0">
              <a:solidFill>
                <a:srgbClr val="FF0000"/>
              </a:solidFill>
              <a:latin typeface="Arial"/>
            </a:endParaRPr>
          </a:p>
        </p:txBody>
      </p:sp>
      <p:sp>
        <p:nvSpPr>
          <p:cNvPr id="240" name="CustomShape 3"/>
          <p:cNvSpPr/>
          <p:nvPr/>
        </p:nvSpPr>
        <p:spPr>
          <a:xfrm>
            <a:off x="1757520" y="316440"/>
            <a:ext cx="5708880" cy="331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400" b="1" strike="noStrike" spc="-1">
                <a:solidFill>
                  <a:srgbClr val="000000"/>
                </a:solidFill>
                <a:latin typeface="Arial"/>
                <a:ea typeface="DejaVu Sans"/>
              </a:rPr>
              <a:t>Le autorizzazioni ambientali</a:t>
            </a:r>
            <a:endParaRPr lang="it-IT" sz="2400" b="0" strike="noStrike" spc="-1">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CustomShape 1"/>
          <p:cNvSpPr/>
          <p:nvPr/>
        </p:nvSpPr>
        <p:spPr>
          <a:xfrm>
            <a:off x="5435640" y="1197000"/>
            <a:ext cx="1151280" cy="214920"/>
          </a:xfrm>
          <a:prstGeom prst="rect">
            <a:avLst/>
          </a:prstGeom>
          <a:noFill/>
          <a:ln>
            <a:noFill/>
          </a:ln>
        </p:spPr>
        <p:style>
          <a:lnRef idx="0">
            <a:scrgbClr r="0" g="0" b="0"/>
          </a:lnRef>
          <a:fillRef idx="0">
            <a:scrgbClr r="0" g="0" b="0"/>
          </a:fillRef>
          <a:effectRef idx="0">
            <a:scrgbClr r="0" g="0" b="0"/>
          </a:effectRef>
          <a:fontRef idx="minor"/>
        </p:style>
      </p:sp>
      <p:sp>
        <p:nvSpPr>
          <p:cNvPr id="242" name="CustomShape 2"/>
          <p:cNvSpPr/>
          <p:nvPr/>
        </p:nvSpPr>
        <p:spPr>
          <a:xfrm>
            <a:off x="288360" y="1204920"/>
            <a:ext cx="8639280" cy="5153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spAutoFit/>
          </a:bodyPr>
          <a:lstStyle/>
          <a:p>
            <a:pPr algn="ctr">
              <a:lnSpc>
                <a:spcPct val="100000"/>
              </a:lnSpc>
            </a:pPr>
            <a:endParaRPr lang="it-IT" sz="1800" b="0" strike="noStrike" spc="-1" dirty="0">
              <a:latin typeface="Arial"/>
            </a:endParaRPr>
          </a:p>
          <a:p>
            <a:pPr algn="ctr">
              <a:lnSpc>
                <a:spcPct val="100000"/>
              </a:lnSpc>
            </a:pPr>
            <a:r>
              <a:rPr lang="it-IT" sz="2000" b="0" strike="noStrike" spc="-1" dirty="0">
                <a:solidFill>
                  <a:srgbClr val="000000"/>
                </a:solidFill>
                <a:latin typeface="Arial"/>
                <a:ea typeface="DejaVu Sans"/>
              </a:rPr>
              <a:t>Lo strumento autorizzatorio è infatti particolarmente compatibile con le </a:t>
            </a:r>
            <a:r>
              <a:rPr lang="it-IT" sz="2000" b="1" strike="noStrike" spc="-1" dirty="0">
                <a:solidFill>
                  <a:srgbClr val="FF0000"/>
                </a:solidFill>
                <a:latin typeface="Arial"/>
                <a:ea typeface="DejaVu Sans"/>
              </a:rPr>
              <a:t>esigenze di prevenzione, precauzione e correzione alla fonte </a:t>
            </a:r>
            <a:r>
              <a:rPr lang="it-IT" sz="2000" b="0" strike="noStrike" spc="-1" dirty="0">
                <a:solidFill>
                  <a:srgbClr val="000000"/>
                </a:solidFill>
                <a:latin typeface="Arial"/>
                <a:ea typeface="DejaVu Sans"/>
              </a:rPr>
              <a:t>degli effetti dannosi che governano l’intera materia del diritto ambientale, dal momento </a:t>
            </a:r>
            <a:r>
              <a:rPr lang="it-IT" sz="2000" b="1" strike="noStrike" spc="-1" dirty="0">
                <a:solidFill>
                  <a:srgbClr val="FF0000"/>
                </a:solidFill>
                <a:latin typeface="Arial"/>
                <a:ea typeface="DejaVu Sans"/>
              </a:rPr>
              <a:t>che permette di effettuare un controllo prima dell’inizio dell’attività e di evitare per quanto possibile che possa avvenire una situazione pericolosa e/o dannosa per il bene ambientale.</a:t>
            </a:r>
            <a:endParaRPr lang="it-IT" sz="2000" b="1" strike="noStrike" spc="-1" dirty="0">
              <a:solidFill>
                <a:srgbClr val="FF0000"/>
              </a:solidFill>
              <a:latin typeface="Arial"/>
            </a:endParaRPr>
          </a:p>
          <a:p>
            <a:pPr algn="ctr">
              <a:lnSpc>
                <a:spcPct val="100000"/>
              </a:lnSpc>
            </a:pPr>
            <a:endParaRPr lang="it-IT" sz="2000" b="0" strike="noStrike" spc="-1" dirty="0">
              <a:latin typeface="Arial"/>
            </a:endParaRPr>
          </a:p>
          <a:p>
            <a:pPr algn="ctr">
              <a:lnSpc>
                <a:spcPct val="100000"/>
              </a:lnSpc>
            </a:pPr>
            <a:r>
              <a:rPr lang="it-IT" sz="2000" b="1" strike="noStrike" spc="-1" dirty="0">
                <a:solidFill>
                  <a:srgbClr val="000000"/>
                </a:solidFill>
                <a:latin typeface="Arial"/>
                <a:ea typeface="DejaVu Sans"/>
              </a:rPr>
              <a:t>Dlgs. 152/2006 art. 3-ter.</a:t>
            </a:r>
            <a:r>
              <a:rPr lang="it-IT" sz="2000" b="0" strike="noStrike" spc="-1" dirty="0">
                <a:solidFill>
                  <a:srgbClr val="000000"/>
                </a:solidFill>
                <a:latin typeface="Arial"/>
                <a:ea typeface="DejaVu Sans"/>
              </a:rPr>
              <a:t> “Principio dell'azione ambientale»</a:t>
            </a:r>
            <a:endParaRPr lang="it-IT" sz="2000" b="0" strike="noStrike" spc="-1" dirty="0">
              <a:latin typeface="Arial"/>
            </a:endParaRPr>
          </a:p>
          <a:p>
            <a:pPr algn="ctr">
              <a:lnSpc>
                <a:spcPct val="100000"/>
              </a:lnSpc>
            </a:pPr>
            <a:r>
              <a:rPr lang="it-IT" sz="2000" b="0" strike="noStrike" spc="-1" dirty="0">
                <a:solidFill>
                  <a:srgbClr val="000000"/>
                </a:solidFill>
                <a:latin typeface="Arial"/>
                <a:ea typeface="DejaVu Sans"/>
              </a:rPr>
              <a:t>La tutela dell'ambiente e degli ecosistemi naturali e del patrimonio culturale deve essere garantita da tutti gli enti pubblici e privati e dalle persone fisiche e giuridiche pubbliche o private, mediante una adeguata azione che sia informata </a:t>
            </a:r>
            <a:endParaRPr lang="it-IT" sz="2000" b="0" strike="noStrike" spc="-1" dirty="0">
              <a:latin typeface="Arial"/>
            </a:endParaRPr>
          </a:p>
          <a:p>
            <a:pPr algn="ctr">
              <a:lnSpc>
                <a:spcPct val="100000"/>
              </a:lnSpc>
            </a:pPr>
            <a:r>
              <a:rPr lang="it-IT" sz="2000" b="0" strike="noStrike" spc="-1" dirty="0">
                <a:solidFill>
                  <a:srgbClr val="000000"/>
                </a:solidFill>
                <a:latin typeface="Arial"/>
                <a:ea typeface="DejaVu Sans"/>
              </a:rPr>
              <a:t>ai </a:t>
            </a:r>
            <a:r>
              <a:rPr lang="it-IT" sz="2000" b="1" strike="noStrike" spc="-1" dirty="0">
                <a:solidFill>
                  <a:srgbClr val="000000"/>
                </a:solidFill>
                <a:latin typeface="Arial"/>
                <a:ea typeface="DejaVu Sans"/>
              </a:rPr>
              <a:t>principi della precauzione, dell'azione preventiva, della correzione alla fonte..”</a:t>
            </a:r>
            <a:endParaRPr lang="it-IT" sz="2000" b="0" strike="noStrike" spc="-1" dirty="0">
              <a:latin typeface="Arial"/>
            </a:endParaRPr>
          </a:p>
          <a:p>
            <a:pPr algn="ctr">
              <a:lnSpc>
                <a:spcPct val="100000"/>
              </a:lnSpc>
            </a:pPr>
            <a:endParaRPr lang="it-IT" sz="2000" b="0" strike="noStrike" spc="-1" dirty="0">
              <a:latin typeface="Arial"/>
            </a:endParaRPr>
          </a:p>
          <a:p>
            <a:pPr algn="ctr">
              <a:lnSpc>
                <a:spcPct val="100000"/>
              </a:lnSpc>
            </a:pPr>
            <a:endParaRPr lang="it-IT" sz="2000" b="0" strike="noStrike" spc="-1" dirty="0">
              <a:latin typeface="Arial"/>
            </a:endParaRPr>
          </a:p>
        </p:txBody>
      </p:sp>
      <p:sp>
        <p:nvSpPr>
          <p:cNvPr id="243" name="CustomShape 3"/>
          <p:cNvSpPr/>
          <p:nvPr/>
        </p:nvSpPr>
        <p:spPr>
          <a:xfrm>
            <a:off x="1757520" y="316440"/>
            <a:ext cx="5708880" cy="331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400" b="1" strike="noStrike" spc="-1">
                <a:solidFill>
                  <a:srgbClr val="000000"/>
                </a:solidFill>
                <a:latin typeface="Arial"/>
                <a:ea typeface="DejaVu Sans"/>
              </a:rPr>
              <a:t>Le autorizzazioni ambientali</a:t>
            </a:r>
            <a:endParaRPr lang="it-IT" sz="2400" b="0" strike="noStrike" spc="-1">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CustomShape 1"/>
          <p:cNvSpPr/>
          <p:nvPr/>
        </p:nvSpPr>
        <p:spPr>
          <a:xfrm>
            <a:off x="5435640" y="1197000"/>
            <a:ext cx="1151280" cy="214920"/>
          </a:xfrm>
          <a:prstGeom prst="rect">
            <a:avLst/>
          </a:prstGeom>
          <a:noFill/>
          <a:ln>
            <a:noFill/>
          </a:ln>
        </p:spPr>
        <p:style>
          <a:lnRef idx="0">
            <a:scrgbClr r="0" g="0" b="0"/>
          </a:lnRef>
          <a:fillRef idx="0">
            <a:scrgbClr r="0" g="0" b="0"/>
          </a:fillRef>
          <a:effectRef idx="0">
            <a:scrgbClr r="0" g="0" b="0"/>
          </a:effectRef>
          <a:fontRef idx="minor"/>
        </p:style>
      </p:sp>
      <p:sp>
        <p:nvSpPr>
          <p:cNvPr id="245" name="CustomShape 2"/>
          <p:cNvSpPr/>
          <p:nvPr/>
        </p:nvSpPr>
        <p:spPr>
          <a:xfrm>
            <a:off x="288360" y="1411741"/>
            <a:ext cx="8639280" cy="4739759"/>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spAutoFit/>
          </a:bodyPr>
          <a:lstStyle/>
          <a:p>
            <a:pPr algn="ctr">
              <a:lnSpc>
                <a:spcPct val="100000"/>
              </a:lnSpc>
            </a:pPr>
            <a:r>
              <a:rPr lang="it-IT" sz="2200" b="1" strike="noStrike" spc="-1" dirty="0">
                <a:solidFill>
                  <a:srgbClr val="C9211E"/>
                </a:solidFill>
                <a:latin typeface="Arial"/>
                <a:ea typeface="DejaVu Sans"/>
              </a:rPr>
              <a:t>Prevenire</a:t>
            </a:r>
            <a:r>
              <a:rPr lang="it-IT" sz="2200" b="0" strike="noStrike" spc="-1" dirty="0">
                <a:solidFill>
                  <a:srgbClr val="000000"/>
                </a:solidFill>
                <a:latin typeface="Arial"/>
                <a:ea typeface="DejaVu Sans"/>
              </a:rPr>
              <a:t> significa prendere tutte le precauzioni necessarie perché un evento negativo o dannoso non si verifichi o quantomeno ridurre fortemente il rischio che tali danni si verifichino.</a:t>
            </a:r>
            <a:endParaRPr lang="it-IT" sz="2200" b="0" strike="noStrike" spc="-1" dirty="0">
              <a:latin typeface="Arial"/>
            </a:endParaRPr>
          </a:p>
          <a:p>
            <a:pPr algn="ctr">
              <a:lnSpc>
                <a:spcPct val="100000"/>
              </a:lnSpc>
            </a:pPr>
            <a:endParaRPr lang="it-IT" sz="2200" b="0" strike="noStrike" spc="-1" dirty="0">
              <a:latin typeface="Arial"/>
            </a:endParaRPr>
          </a:p>
          <a:p>
            <a:pPr algn="ctr">
              <a:lnSpc>
                <a:spcPct val="100000"/>
              </a:lnSpc>
            </a:pPr>
            <a:r>
              <a:rPr lang="it-IT" sz="2200" b="0" strike="noStrike" spc="-1" dirty="0">
                <a:solidFill>
                  <a:srgbClr val="000000"/>
                </a:solidFill>
                <a:latin typeface="Arial"/>
                <a:ea typeface="DejaVu Sans"/>
              </a:rPr>
              <a:t>Il </a:t>
            </a:r>
            <a:r>
              <a:rPr lang="it-IT" sz="2200" b="1" strike="noStrike" spc="-1" dirty="0">
                <a:solidFill>
                  <a:srgbClr val="C9211E"/>
                </a:solidFill>
                <a:latin typeface="Arial"/>
                <a:ea typeface="DejaVu Sans"/>
              </a:rPr>
              <a:t>principio di precauzione</a:t>
            </a:r>
            <a:r>
              <a:rPr lang="it-IT" sz="2200" b="0" strike="noStrike" spc="-1" dirty="0">
                <a:solidFill>
                  <a:srgbClr val="000000"/>
                </a:solidFill>
                <a:latin typeface="Arial"/>
                <a:ea typeface="DejaVu Sans"/>
              </a:rPr>
              <a:t> significa adottare misure di tutela e prevenzione  ambientale anche quando non sia assolutamente certo che un determinato fenomeno sia nocivo per l’ambiente ovvero agire  cautelativamente pure in mancanza di una  prova scientifica certa.</a:t>
            </a:r>
            <a:endParaRPr lang="it-IT" sz="2200" b="0" strike="noStrike" spc="-1" dirty="0">
              <a:latin typeface="Arial"/>
            </a:endParaRPr>
          </a:p>
          <a:p>
            <a:pPr algn="ctr">
              <a:lnSpc>
                <a:spcPct val="100000"/>
              </a:lnSpc>
            </a:pPr>
            <a:endParaRPr lang="it-IT" sz="2200" b="0" strike="noStrike" spc="-1" dirty="0">
              <a:latin typeface="Arial"/>
            </a:endParaRPr>
          </a:p>
          <a:p>
            <a:pPr algn="ctr">
              <a:lnSpc>
                <a:spcPct val="100000"/>
              </a:lnSpc>
            </a:pPr>
            <a:r>
              <a:rPr lang="it-IT" sz="2200" b="0" strike="noStrike" spc="-1" dirty="0">
                <a:solidFill>
                  <a:srgbClr val="000000"/>
                </a:solidFill>
                <a:latin typeface="Arial"/>
                <a:ea typeface="DejaVu Sans"/>
              </a:rPr>
              <a:t>Tali principi implicano </a:t>
            </a:r>
            <a:r>
              <a:rPr lang="it-IT" sz="2200" b="1" strike="noStrike" spc="-1" dirty="0">
                <a:solidFill>
                  <a:srgbClr val="FF0000"/>
                </a:solidFill>
                <a:latin typeface="Arial"/>
                <a:ea typeface="DejaVu Sans"/>
              </a:rPr>
              <a:t>una tutela anticipata</a:t>
            </a:r>
            <a:r>
              <a:rPr lang="it-IT" sz="2200" b="0" strike="noStrike" spc="-1" dirty="0">
                <a:solidFill>
                  <a:srgbClr val="000000"/>
                </a:solidFill>
                <a:latin typeface="Arial"/>
                <a:ea typeface="DejaVu Sans"/>
              </a:rPr>
              <a:t> rispetto alla fase dell'applicazione  delle migliori tecniche previste, tutela che non prevede il monitoraggio dell'attività da farsi al fine di correggere i danni, ma </a:t>
            </a:r>
            <a:r>
              <a:rPr lang="it-IT" sz="2200" b="1" strike="noStrike" spc="-1" dirty="0">
                <a:solidFill>
                  <a:srgbClr val="FF0000"/>
                </a:solidFill>
                <a:latin typeface="Arial"/>
                <a:ea typeface="DejaVu Sans"/>
              </a:rPr>
              <a:t>esige di verificare preventivamente che l'attività non danneggi l'uomo o l'ambiente.</a:t>
            </a:r>
            <a:endParaRPr lang="it-IT" sz="2200" b="1" strike="noStrike" spc="-1" dirty="0">
              <a:solidFill>
                <a:srgbClr val="FF0000"/>
              </a:solidFill>
              <a:latin typeface="Arial"/>
            </a:endParaRPr>
          </a:p>
        </p:txBody>
      </p:sp>
      <p:sp>
        <p:nvSpPr>
          <p:cNvPr id="246" name="CustomShape 3"/>
          <p:cNvSpPr/>
          <p:nvPr/>
        </p:nvSpPr>
        <p:spPr>
          <a:xfrm>
            <a:off x="1757520" y="316440"/>
            <a:ext cx="5708880" cy="331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400" b="1" strike="noStrike" spc="-1">
                <a:solidFill>
                  <a:srgbClr val="000000"/>
                </a:solidFill>
                <a:latin typeface="Arial"/>
                <a:ea typeface="DejaVu Sans"/>
              </a:rPr>
              <a:t>Le autorizzazioni ambientali</a:t>
            </a:r>
            <a:endParaRPr lang="it-IT" sz="24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ustomShape 1"/>
          <p:cNvSpPr/>
          <p:nvPr/>
        </p:nvSpPr>
        <p:spPr>
          <a:xfrm>
            <a:off x="1757520" y="316440"/>
            <a:ext cx="5708880" cy="331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400" b="1" strike="noStrike" spc="-1">
                <a:solidFill>
                  <a:srgbClr val="000000"/>
                </a:solidFill>
                <a:latin typeface="Arial"/>
                <a:ea typeface="DejaVu Sans"/>
              </a:rPr>
              <a:t>Le autorizzazioni ambientali</a:t>
            </a:r>
            <a:endParaRPr lang="it-IT" sz="2400" b="0" strike="noStrike" spc="-1">
              <a:latin typeface="Arial"/>
            </a:endParaRPr>
          </a:p>
        </p:txBody>
      </p:sp>
      <p:sp>
        <p:nvSpPr>
          <p:cNvPr id="248" name="CustomShape 2"/>
          <p:cNvSpPr/>
          <p:nvPr/>
        </p:nvSpPr>
        <p:spPr>
          <a:xfrm>
            <a:off x="256680" y="1110960"/>
            <a:ext cx="8428680" cy="5308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marL="228600" indent="-227520" algn="just">
              <a:lnSpc>
                <a:spcPct val="90000"/>
              </a:lnSpc>
              <a:spcBef>
                <a:spcPts val="992"/>
              </a:spcBef>
              <a:spcAft>
                <a:spcPts val="567"/>
              </a:spcAft>
              <a:buClr>
                <a:srgbClr val="000000"/>
              </a:buClr>
              <a:buFont typeface="Arial"/>
              <a:buChar char="•"/>
            </a:pPr>
            <a:r>
              <a:rPr lang="it-IT" sz="2200" b="1" strike="noStrike" spc="-1">
                <a:solidFill>
                  <a:srgbClr val="000000"/>
                </a:solidFill>
                <a:latin typeface="Arial"/>
                <a:ea typeface="DejaVu Sans"/>
              </a:rPr>
              <a:t>Quali sono le autorizzazioni/valutazioni ambientali?</a:t>
            </a:r>
            <a:endParaRPr lang="it-IT" sz="2200" b="0" strike="noStrike" spc="-1">
              <a:latin typeface="Arial"/>
            </a:endParaRPr>
          </a:p>
          <a:p>
            <a:pPr marL="228600" indent="-227520" algn="just">
              <a:lnSpc>
                <a:spcPct val="90000"/>
              </a:lnSpc>
              <a:spcBef>
                <a:spcPts val="992"/>
              </a:spcBef>
              <a:spcAft>
                <a:spcPts val="567"/>
              </a:spcAft>
              <a:buClr>
                <a:srgbClr val="000000"/>
              </a:buClr>
              <a:buFont typeface="Wingdings" charset="2"/>
              <a:buChar char=""/>
            </a:pPr>
            <a:r>
              <a:rPr lang="it-IT" sz="1800" b="0" strike="noStrike" spc="-1">
                <a:solidFill>
                  <a:srgbClr val="000000"/>
                </a:solidFill>
                <a:latin typeface="Arial"/>
                <a:ea typeface="DejaVu Sans"/>
              </a:rPr>
              <a:t>Autorizzazione Unica Ambientale (AUA) - DPR 13 marzo 2013, n. 59</a:t>
            </a:r>
            <a:endParaRPr lang="it-IT" sz="1800" b="0" strike="noStrike" spc="-1">
              <a:latin typeface="Arial"/>
            </a:endParaRPr>
          </a:p>
          <a:p>
            <a:pPr marL="228600" indent="-227520" algn="just">
              <a:lnSpc>
                <a:spcPct val="90000"/>
              </a:lnSpc>
              <a:spcBef>
                <a:spcPts val="992"/>
              </a:spcBef>
              <a:spcAft>
                <a:spcPts val="567"/>
              </a:spcAft>
              <a:buClr>
                <a:srgbClr val="000000"/>
              </a:buClr>
              <a:buFont typeface="Wingdings" charset="2"/>
              <a:buChar char=""/>
            </a:pPr>
            <a:r>
              <a:rPr lang="it-IT" sz="1800" b="0" strike="noStrike" spc="-1">
                <a:solidFill>
                  <a:srgbClr val="000000"/>
                </a:solidFill>
                <a:latin typeface="Arial"/>
                <a:ea typeface="DejaVu Sans"/>
              </a:rPr>
              <a:t>Autorizzazione Integrata Ambientale (AIA) - Parte II Titolo III-bis del Dlgs. 152/2006</a:t>
            </a:r>
            <a:endParaRPr lang="it-IT" sz="1800" b="0" strike="noStrike" spc="-1">
              <a:latin typeface="Arial"/>
            </a:endParaRPr>
          </a:p>
          <a:p>
            <a:pPr marL="228600" indent="-227520" algn="just">
              <a:lnSpc>
                <a:spcPct val="90000"/>
              </a:lnSpc>
              <a:spcBef>
                <a:spcPts val="992"/>
              </a:spcBef>
              <a:spcAft>
                <a:spcPts val="567"/>
              </a:spcAft>
              <a:buClr>
                <a:srgbClr val="000000"/>
              </a:buClr>
              <a:buFont typeface="Wingdings" charset="2"/>
              <a:buChar char=""/>
            </a:pPr>
            <a:r>
              <a:rPr lang="it-IT" sz="1800" b="0" strike="noStrike" spc="-1">
                <a:solidFill>
                  <a:srgbClr val="000000"/>
                </a:solidFill>
                <a:latin typeface="Arial"/>
                <a:ea typeface="DejaVu Sans"/>
              </a:rPr>
              <a:t>Autorizzazione unica per impianti di smaltimento e di recupero dei rifiuti disciplinata dall’art. 208 D.lgs 152/2006 </a:t>
            </a:r>
            <a:endParaRPr lang="it-IT" sz="1800" b="0" strike="noStrike" spc="-1">
              <a:latin typeface="Arial"/>
            </a:endParaRPr>
          </a:p>
          <a:p>
            <a:pPr marL="228600" indent="-227520" algn="just">
              <a:lnSpc>
                <a:spcPct val="90000"/>
              </a:lnSpc>
              <a:spcBef>
                <a:spcPts val="992"/>
              </a:spcBef>
              <a:spcAft>
                <a:spcPts val="567"/>
              </a:spcAft>
              <a:buClr>
                <a:srgbClr val="000000"/>
              </a:buClr>
              <a:buFont typeface="Wingdings" charset="2"/>
              <a:buChar char=""/>
            </a:pPr>
            <a:r>
              <a:rPr lang="it-IT" sz="1800" b="0" strike="noStrike" spc="-1">
                <a:solidFill>
                  <a:srgbClr val="000000"/>
                </a:solidFill>
                <a:latin typeface="Arial"/>
                <a:ea typeface="DejaVu Sans"/>
              </a:rPr>
              <a:t>Autorizzazione unica per la realizzazione e gestione degli impianti per la produzione di energia elettrica da fonti rinnovabili di cui all’art. 12 del D. Lgs. n. 387/2003.</a:t>
            </a:r>
            <a:endParaRPr lang="it-IT" sz="1800" b="0" strike="noStrike" spc="-1">
              <a:latin typeface="Arial"/>
            </a:endParaRPr>
          </a:p>
          <a:p>
            <a:pPr marL="228600" indent="-227520" algn="just">
              <a:lnSpc>
                <a:spcPct val="90000"/>
              </a:lnSpc>
              <a:spcBef>
                <a:spcPts val="992"/>
              </a:spcBef>
              <a:spcAft>
                <a:spcPts val="567"/>
              </a:spcAft>
              <a:buClr>
                <a:srgbClr val="000000"/>
              </a:buClr>
              <a:buFont typeface="Wingdings" charset="2"/>
              <a:buChar char=""/>
            </a:pPr>
            <a:r>
              <a:rPr lang="it-IT" sz="1800" b="0" strike="noStrike" spc="-1">
                <a:solidFill>
                  <a:srgbClr val="000000"/>
                </a:solidFill>
                <a:latin typeface="Arial"/>
                <a:ea typeface="DejaVu Sans"/>
              </a:rPr>
              <a:t>Provvedimento Autorizzatorio Unico Regionale (PAUR)  – art. 27 bis - Parte II -Titolo III del Dlgs. 152/2006</a:t>
            </a:r>
            <a:endParaRPr lang="it-IT" sz="1800" b="0" strike="noStrike" spc="-1">
              <a:latin typeface="Arial"/>
            </a:endParaRPr>
          </a:p>
          <a:p>
            <a:pPr marL="228600" indent="-227520" algn="just">
              <a:lnSpc>
                <a:spcPct val="90000"/>
              </a:lnSpc>
              <a:spcBef>
                <a:spcPts val="992"/>
              </a:spcBef>
              <a:spcAft>
                <a:spcPts val="567"/>
              </a:spcAft>
              <a:buClr>
                <a:srgbClr val="000000"/>
              </a:buClr>
              <a:buFont typeface="Wingdings" charset="2"/>
              <a:buChar char=""/>
            </a:pPr>
            <a:r>
              <a:rPr lang="it-IT" sz="1800" b="0" strike="noStrike" spc="-1">
                <a:solidFill>
                  <a:srgbClr val="000000"/>
                </a:solidFill>
                <a:latin typeface="Arial"/>
                <a:ea typeface="DejaVu Sans"/>
              </a:rPr>
              <a:t>Valutazione di Impatto Ambientale (VIA) - Parte II -Titolo III del Dlgs. 152/2006 (pre-screening/screening/VIA)</a:t>
            </a:r>
            <a:endParaRPr lang="it-IT" sz="18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AUA</a:t>
            </a:r>
            <a:endParaRPr lang="it-IT" sz="2400" b="0" strike="noStrike" spc="-1">
              <a:latin typeface="Arial"/>
            </a:endParaRPr>
          </a:p>
        </p:txBody>
      </p:sp>
      <p:sp>
        <p:nvSpPr>
          <p:cNvPr id="250" name="CustomShape 2"/>
          <p:cNvSpPr/>
          <p:nvPr/>
        </p:nvSpPr>
        <p:spPr>
          <a:xfrm>
            <a:off x="360000" y="1728000"/>
            <a:ext cx="8495640" cy="313786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200" b="1" strike="noStrike" spc="-1" dirty="0">
                <a:solidFill>
                  <a:srgbClr val="C9211E"/>
                </a:solidFill>
                <a:latin typeface="Arial"/>
              </a:rPr>
              <a:t>Decreto del Presidente della Repubblica 13 marzo 2013, n. 59</a:t>
            </a:r>
            <a:endParaRPr lang="it-IT" sz="2200" b="0" strike="noStrike" spc="-1" dirty="0">
              <a:latin typeface="Arial"/>
            </a:endParaRPr>
          </a:p>
          <a:p>
            <a:pPr>
              <a:lnSpc>
                <a:spcPct val="100000"/>
              </a:lnSpc>
            </a:pPr>
            <a:endParaRPr lang="it-IT" sz="2200" b="0" strike="noStrike" spc="-1" dirty="0">
              <a:latin typeface="Arial"/>
            </a:endParaRPr>
          </a:p>
          <a:p>
            <a:pPr>
              <a:lnSpc>
                <a:spcPct val="100000"/>
              </a:lnSpc>
            </a:pPr>
            <a:r>
              <a:rPr lang="it-IT" sz="2200" b="0" strike="noStrike" spc="-1" dirty="0">
                <a:latin typeface="Arial"/>
              </a:rPr>
              <a:t>Regolamento recante la disciplina dell'autorizzazione unica ambientale e la semplificazione di adempimenti amministrativi in materia ambientale gravanti sulle piccole e medie imprese e sugli impianti non soggetti ad autorizzazione integrata ambientale, a norma dell'articolo 23 del decreto-legge 9 febbraio 2012, n. 5, convertito, con modificazioni, dalla legge 4 aprile 2012, n. 35</a:t>
            </a:r>
          </a:p>
          <a:p>
            <a:pPr>
              <a:lnSpc>
                <a:spcPct val="100000"/>
              </a:lnSpc>
            </a:pPr>
            <a:r>
              <a:rPr lang="it-IT" sz="2200" b="0" strike="noStrike" spc="-1" dirty="0">
                <a:latin typeface="Arial"/>
              </a:rPr>
              <a:t>(G.U. n. 124 del 29 maggio 2013)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AUA</a:t>
            </a:r>
            <a:endParaRPr lang="it-IT" sz="2400" b="0" strike="noStrike" spc="-1">
              <a:latin typeface="Arial"/>
            </a:endParaRPr>
          </a:p>
        </p:txBody>
      </p:sp>
      <p:sp>
        <p:nvSpPr>
          <p:cNvPr id="252" name="CustomShape 2"/>
          <p:cNvSpPr/>
          <p:nvPr/>
        </p:nvSpPr>
        <p:spPr>
          <a:xfrm>
            <a:off x="398520" y="1182960"/>
            <a:ext cx="8228160" cy="16610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marL="343080" indent="-342000" algn="just">
              <a:lnSpc>
                <a:spcPct val="90000"/>
              </a:lnSpc>
              <a:spcBef>
                <a:spcPts val="1001"/>
              </a:spcBef>
              <a:buClr>
                <a:srgbClr val="000000"/>
              </a:buClr>
              <a:buFont typeface="Arial"/>
              <a:buChar char="•"/>
            </a:pPr>
            <a:r>
              <a:rPr lang="it-IT" sz="2000" b="0" strike="noStrike" spc="-1">
                <a:solidFill>
                  <a:srgbClr val="000000"/>
                </a:solidFill>
                <a:latin typeface="Arial"/>
                <a:ea typeface="DejaVu Sans"/>
              </a:rPr>
              <a:t>La disciplina sull’Autorizzazione Unica Ambientale si applica alle piccole–medie imprese (PMI) come definite dal Dm 18 aprile 2005, art. 2 e agli impianti non soggetti alle disposizioni in materia di Autorizzazione Integrata Ambientale (AIA) ovvero agli impianti non contemplati all’allegato VIII della parte Seconda del D.lgs. 152/2006 .</a:t>
            </a:r>
            <a:endParaRPr lang="it-IT" sz="2000" b="0" strike="noStrike" spc="-1">
              <a:latin typeface="Arial"/>
            </a:endParaRPr>
          </a:p>
          <a:p>
            <a:pPr>
              <a:lnSpc>
                <a:spcPct val="90000"/>
              </a:lnSpc>
              <a:spcBef>
                <a:spcPts val="1001"/>
              </a:spcBef>
            </a:pPr>
            <a:endParaRPr lang="it-IT" sz="2000" b="0" strike="noStrike" spc="-1">
              <a:latin typeface="Arial"/>
            </a:endParaRPr>
          </a:p>
        </p:txBody>
      </p:sp>
      <p:pic>
        <p:nvPicPr>
          <p:cNvPr id="253" name="Immagine 3"/>
          <p:cNvPicPr/>
          <p:nvPr/>
        </p:nvPicPr>
        <p:blipFill>
          <a:blip r:embed="rId2"/>
          <a:stretch/>
        </p:blipFill>
        <p:spPr>
          <a:xfrm>
            <a:off x="601920" y="2592000"/>
            <a:ext cx="7821000" cy="2620080"/>
          </a:xfrm>
          <a:prstGeom prst="rect">
            <a:avLst/>
          </a:prstGeom>
          <a:ln>
            <a:noFill/>
          </a:ln>
        </p:spPr>
      </p:pic>
      <p:sp>
        <p:nvSpPr>
          <p:cNvPr id="254" name="CustomShape 3"/>
          <p:cNvSpPr/>
          <p:nvPr/>
        </p:nvSpPr>
        <p:spPr>
          <a:xfrm>
            <a:off x="398520" y="5299920"/>
            <a:ext cx="8228160" cy="1004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4760" algn="just">
              <a:lnSpc>
                <a:spcPct val="100000"/>
              </a:lnSpc>
              <a:buClr>
                <a:srgbClr val="000000"/>
              </a:buClr>
              <a:buFont typeface="Arial"/>
              <a:buChar char="•"/>
            </a:pPr>
            <a:r>
              <a:rPr lang="it-IT" sz="2000" b="0" strike="noStrike" spc="-1">
                <a:solidFill>
                  <a:srgbClr val="000000"/>
                </a:solidFill>
                <a:latin typeface="Arial"/>
                <a:ea typeface="DejaVu Sans"/>
              </a:rPr>
              <a:t>Non si applica agli impianto soggetti a Autorizzazione unica per nuovi impianti di smaltimento e di recupero dei rifiuti disciplinata dall’art. 208 D.lgs 152/2006. </a:t>
            </a:r>
            <a:endParaRPr lang="it-IT" sz="2000" b="0" strike="noStrike" spc="-1">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AUA</a:t>
            </a:r>
            <a:endParaRPr lang="it-IT" sz="2400" b="0" strike="noStrike" spc="-1">
              <a:latin typeface="Arial"/>
            </a:endParaRPr>
          </a:p>
        </p:txBody>
      </p:sp>
      <p:sp>
        <p:nvSpPr>
          <p:cNvPr id="256" name="CustomShape 2"/>
          <p:cNvSpPr/>
          <p:nvPr/>
        </p:nvSpPr>
        <p:spPr>
          <a:xfrm>
            <a:off x="246600" y="1087200"/>
            <a:ext cx="8479440" cy="4837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it-IT" sz="1800" b="1" strike="noStrike" spc="-1">
                <a:solidFill>
                  <a:srgbClr val="000000"/>
                </a:solidFill>
                <a:latin typeface="Arial"/>
                <a:ea typeface="DejaVu Sans"/>
              </a:rPr>
              <a:t>Quali sono i titoli ambientali sostituiti dall’AUA?</a:t>
            </a: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r>
              <a:rPr lang="it-IT" sz="1800" b="0" strike="noStrike" spc="-1">
                <a:solidFill>
                  <a:srgbClr val="000000"/>
                </a:solidFill>
                <a:latin typeface="Arial"/>
                <a:ea typeface="DejaVu Sans"/>
              </a:rPr>
              <a:t>L’AUA sostituisce gli atti di comunicazione, notifica ed autorizzazione in materia ambientale individuati all’art. 3, D.P.R. n. 59/2013, ossia:</a:t>
            </a:r>
            <a:endParaRPr lang="it-IT" sz="1800" b="0" strike="noStrike" spc="-1">
              <a:latin typeface="Arial"/>
            </a:endParaRPr>
          </a:p>
          <a:p>
            <a:pPr marL="285840" indent="-284760" algn="just">
              <a:lnSpc>
                <a:spcPct val="100000"/>
              </a:lnSpc>
              <a:buClr>
                <a:srgbClr val="000000"/>
              </a:buClr>
              <a:buFont typeface="Wingdings" charset="2"/>
              <a:buChar char=""/>
            </a:pPr>
            <a:r>
              <a:rPr lang="it-IT" sz="1600" b="1" strike="noStrike" spc="-1">
                <a:solidFill>
                  <a:srgbClr val="C9211E"/>
                </a:solidFill>
                <a:latin typeface="Arial"/>
                <a:ea typeface="DejaVu Sans"/>
              </a:rPr>
              <a:t>autorizzazione</a:t>
            </a:r>
            <a:r>
              <a:rPr lang="it-IT" sz="1600" b="0" strike="noStrike" spc="-1">
                <a:solidFill>
                  <a:srgbClr val="000000"/>
                </a:solidFill>
                <a:latin typeface="Arial"/>
                <a:ea typeface="DejaVu Sans"/>
              </a:rPr>
              <a:t> agli scarichi (artt. 124 e ss., D.L.vo n. 152/2006);</a:t>
            </a:r>
            <a:endParaRPr lang="it-IT" sz="1600" b="0" strike="noStrike" spc="-1">
              <a:latin typeface="Arial"/>
            </a:endParaRPr>
          </a:p>
          <a:p>
            <a:pPr marL="285840" indent="-284760" algn="just">
              <a:lnSpc>
                <a:spcPct val="100000"/>
              </a:lnSpc>
              <a:buClr>
                <a:srgbClr val="000000"/>
              </a:buClr>
              <a:buFont typeface="Wingdings" charset="2"/>
              <a:buChar char=""/>
            </a:pPr>
            <a:r>
              <a:rPr lang="it-IT" sz="1600" b="0" strike="noStrike" spc="-1">
                <a:solidFill>
                  <a:srgbClr val="000000"/>
                </a:solidFill>
                <a:latin typeface="Arial"/>
                <a:ea typeface="DejaVu Sans"/>
              </a:rPr>
              <a:t>comunicazione preventiva per l’utilizzo agronomico degli effluenti di allevamento, delle acque di vegetazione dei frantoi oleari e dalle acque reflue delle medesime aziende (art. 112, D.L.vo n. 152/2006);</a:t>
            </a:r>
            <a:endParaRPr lang="it-IT" sz="1600" b="0" strike="noStrike" spc="-1">
              <a:latin typeface="Arial"/>
            </a:endParaRPr>
          </a:p>
          <a:p>
            <a:pPr marL="285840" indent="-284760" algn="just">
              <a:lnSpc>
                <a:spcPct val="100000"/>
              </a:lnSpc>
              <a:buClr>
                <a:srgbClr val="000000"/>
              </a:buClr>
              <a:buFont typeface="Wingdings" charset="2"/>
              <a:buChar char=""/>
            </a:pPr>
            <a:r>
              <a:rPr lang="it-IT" sz="1600" b="1" strike="noStrike" spc="-1">
                <a:solidFill>
                  <a:srgbClr val="C9211E"/>
                </a:solidFill>
                <a:latin typeface="Arial"/>
                <a:ea typeface="DejaVu Sans"/>
              </a:rPr>
              <a:t>autorizzazione</a:t>
            </a:r>
            <a:r>
              <a:rPr lang="it-IT" sz="1600" b="0" strike="noStrike" spc="-1">
                <a:solidFill>
                  <a:srgbClr val="000000"/>
                </a:solidFill>
                <a:latin typeface="Arial"/>
                <a:ea typeface="DejaVu Sans"/>
              </a:rPr>
              <a:t> alle emissioni in atmosfera per gli stabilimenti (art. 269, D.L.vo n. 152/2006);</a:t>
            </a:r>
            <a:endParaRPr lang="it-IT" sz="1600" b="0" strike="noStrike" spc="-1">
              <a:latin typeface="Arial"/>
            </a:endParaRPr>
          </a:p>
          <a:p>
            <a:pPr marL="285840" indent="-284760" algn="just">
              <a:lnSpc>
                <a:spcPct val="100000"/>
              </a:lnSpc>
              <a:buClr>
                <a:srgbClr val="000000"/>
              </a:buClr>
              <a:buFont typeface="Wingdings" charset="2"/>
              <a:buChar char=""/>
            </a:pPr>
            <a:r>
              <a:rPr lang="it-IT" sz="1600" b="1" strike="noStrike" spc="-1">
                <a:solidFill>
                  <a:srgbClr val="C9211E"/>
                </a:solidFill>
                <a:latin typeface="Arial"/>
                <a:ea typeface="DejaVu Sans"/>
              </a:rPr>
              <a:t>autorizzazione</a:t>
            </a:r>
            <a:r>
              <a:rPr lang="it-IT" sz="1600" b="0" strike="noStrike" spc="-1">
                <a:solidFill>
                  <a:srgbClr val="000000"/>
                </a:solidFill>
                <a:latin typeface="Arial"/>
                <a:ea typeface="DejaVu Sans"/>
              </a:rPr>
              <a:t> alle emissioni in atmosfera per gli impianti e le attività in deroga (art. 272, D.L.vo n. 152/2006);</a:t>
            </a:r>
            <a:endParaRPr lang="it-IT" sz="1600" b="0" strike="noStrike" spc="-1">
              <a:latin typeface="Arial"/>
            </a:endParaRPr>
          </a:p>
          <a:p>
            <a:pPr marL="285840" indent="-284760" algn="just">
              <a:lnSpc>
                <a:spcPct val="100000"/>
              </a:lnSpc>
              <a:buClr>
                <a:srgbClr val="000000"/>
              </a:buClr>
              <a:buFont typeface="Wingdings" charset="2"/>
              <a:buChar char=""/>
            </a:pPr>
            <a:r>
              <a:rPr lang="it-IT" sz="1600" b="0" strike="noStrike" spc="-1">
                <a:solidFill>
                  <a:srgbClr val="000000"/>
                </a:solidFill>
                <a:latin typeface="Arial"/>
                <a:ea typeface="DejaVu Sans"/>
              </a:rPr>
              <a:t>il nulla osta per il rilascio di concessioni edilizie relative a nuovi impianti ed infrastrutture adibiti ad attività produttive, sportive e ricreative e a postazioni di servizi commerciali polifunzionali ai sensi della L. n. 447/1995 (Legge quadro sull’inquinamento acustico);</a:t>
            </a:r>
            <a:endParaRPr lang="it-IT" sz="1600" b="0" strike="noStrike" spc="-1">
              <a:latin typeface="Arial"/>
            </a:endParaRPr>
          </a:p>
          <a:p>
            <a:pPr marL="285840" indent="-284760" algn="just">
              <a:lnSpc>
                <a:spcPct val="100000"/>
              </a:lnSpc>
              <a:buClr>
                <a:srgbClr val="000000"/>
              </a:buClr>
              <a:buFont typeface="Wingdings" charset="2"/>
              <a:buChar char=""/>
            </a:pPr>
            <a:r>
              <a:rPr lang="it-IT" sz="1600" b="1" strike="noStrike" spc="-1">
                <a:solidFill>
                  <a:srgbClr val="C9211E"/>
                </a:solidFill>
                <a:latin typeface="Arial"/>
                <a:ea typeface="DejaVu Sans"/>
              </a:rPr>
              <a:t>autorizzazione</a:t>
            </a:r>
            <a:r>
              <a:rPr lang="it-IT" sz="1600" b="0" strike="noStrike" spc="-1">
                <a:solidFill>
                  <a:srgbClr val="000000"/>
                </a:solidFill>
                <a:latin typeface="Arial"/>
                <a:ea typeface="DejaVu Sans"/>
              </a:rPr>
              <a:t> all’utilizzo dei fanghi derivanti dal processo di depurazione in agricoltura (art. 9, n. D.L.vo 99/1992);</a:t>
            </a:r>
            <a:endParaRPr lang="it-IT" sz="1600" b="0" strike="noStrike" spc="-1">
              <a:latin typeface="Arial"/>
            </a:endParaRPr>
          </a:p>
          <a:p>
            <a:pPr marL="285840" indent="-284760" algn="just">
              <a:lnSpc>
                <a:spcPct val="100000"/>
              </a:lnSpc>
              <a:buClr>
                <a:srgbClr val="000000"/>
              </a:buClr>
              <a:buFont typeface="Wingdings" charset="2"/>
              <a:buChar char=""/>
            </a:pPr>
            <a:r>
              <a:rPr lang="it-IT" sz="1600" b="0" strike="noStrike" spc="-1">
                <a:solidFill>
                  <a:srgbClr val="000000"/>
                </a:solidFill>
                <a:latin typeface="Arial"/>
                <a:ea typeface="DejaVu Sans"/>
              </a:rPr>
              <a:t>comunicazioni in materia di autosmaltimento e recupero di rifiuti (artt. 215 e 216, D.L.vo n. 152/2006).</a:t>
            </a:r>
            <a:endParaRPr lang="it-IT" sz="1600" b="0" strike="noStrike" spc="-1">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AUA</a:t>
            </a:r>
            <a:endParaRPr lang="it-IT" sz="2400" b="0" strike="noStrike" spc="-1">
              <a:latin typeface="Arial"/>
            </a:endParaRPr>
          </a:p>
        </p:txBody>
      </p:sp>
      <p:sp>
        <p:nvSpPr>
          <p:cNvPr id="258" name="CustomShape 2"/>
          <p:cNvSpPr/>
          <p:nvPr/>
        </p:nvSpPr>
        <p:spPr>
          <a:xfrm>
            <a:off x="288000" y="1167288"/>
            <a:ext cx="8479440" cy="439975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it-IT" sz="2000" b="0" strike="noStrike" spc="-1" dirty="0">
                <a:solidFill>
                  <a:srgbClr val="000000"/>
                </a:solidFill>
                <a:latin typeface="Arial"/>
                <a:ea typeface="DejaVu Sans"/>
              </a:rPr>
              <a:t>L’istanza di AUA è presentata dal gestore, in via telematica, allo Sportello Unico per le Attività Produttive (</a:t>
            </a:r>
            <a:r>
              <a:rPr lang="it-IT" sz="2000" b="1" strike="noStrike" spc="-1" dirty="0">
                <a:solidFill>
                  <a:srgbClr val="FF0000"/>
                </a:solidFill>
                <a:latin typeface="Arial"/>
                <a:ea typeface="DejaVu Sans"/>
              </a:rPr>
              <a:t>SUAP</a:t>
            </a:r>
            <a:r>
              <a:rPr lang="it-IT" sz="2000" b="0" strike="noStrike" spc="-1" dirty="0">
                <a:solidFill>
                  <a:srgbClr val="000000"/>
                </a:solidFill>
                <a:latin typeface="Arial"/>
                <a:ea typeface="DejaVu Sans"/>
              </a:rPr>
              <a:t>) territorialmente competente. Allo stesso modo è sempre il SUAP che rilascia l’AUA al gestore.</a:t>
            </a:r>
            <a:endParaRPr lang="it-IT" sz="2000" b="0" strike="noStrike" spc="-1" dirty="0">
              <a:latin typeface="Arial"/>
            </a:endParaRPr>
          </a:p>
          <a:p>
            <a:pPr algn="just">
              <a:lnSpc>
                <a:spcPct val="100000"/>
              </a:lnSpc>
            </a:pPr>
            <a:r>
              <a:rPr lang="it-IT" sz="2000" b="0" strike="noStrike" spc="-1" dirty="0">
                <a:solidFill>
                  <a:srgbClr val="000000"/>
                </a:solidFill>
                <a:latin typeface="Arial"/>
                <a:ea typeface="DejaVu Sans"/>
              </a:rPr>
              <a:t>La Provincia è l’autorità competente all’adozione dell’AUA.</a:t>
            </a:r>
            <a:endParaRPr lang="it-IT" sz="2000" b="0" strike="noStrike" spc="-1" dirty="0">
              <a:latin typeface="Arial"/>
            </a:endParaRPr>
          </a:p>
          <a:p>
            <a:pPr algn="just">
              <a:lnSpc>
                <a:spcPct val="100000"/>
              </a:lnSpc>
            </a:pPr>
            <a:endParaRPr lang="it-IT" sz="2000" b="0" strike="noStrike" spc="-1" dirty="0">
              <a:latin typeface="Arial"/>
            </a:endParaRPr>
          </a:p>
          <a:p>
            <a:pPr algn="just">
              <a:lnSpc>
                <a:spcPct val="100000"/>
              </a:lnSpc>
            </a:pPr>
            <a:r>
              <a:rPr lang="it-IT" sz="2000" b="0" strike="noStrike" spc="-1" dirty="0">
                <a:latin typeface="Arial"/>
              </a:rPr>
              <a:t>Può presentare domanda di AUA </a:t>
            </a:r>
            <a:r>
              <a:rPr lang="it-IT" sz="2000" b="1" strike="noStrike" spc="-1" dirty="0">
                <a:solidFill>
                  <a:srgbClr val="FF0000"/>
                </a:solidFill>
                <a:latin typeface="Arial"/>
              </a:rPr>
              <a:t>chi deve ottenere una delle autorizzazioni elencate.</a:t>
            </a:r>
          </a:p>
          <a:p>
            <a:pPr algn="just">
              <a:lnSpc>
                <a:spcPct val="100000"/>
              </a:lnSpc>
            </a:pPr>
            <a:endParaRPr lang="it-IT" sz="2000" b="0" strike="noStrike" spc="-1" dirty="0">
              <a:latin typeface="Arial"/>
            </a:endParaRPr>
          </a:p>
          <a:p>
            <a:pPr algn="just">
              <a:lnSpc>
                <a:spcPct val="100000"/>
              </a:lnSpc>
            </a:pPr>
            <a:r>
              <a:rPr lang="it-IT" sz="2000" b="0" strike="noStrike" spc="-1" dirty="0">
                <a:solidFill>
                  <a:srgbClr val="000000"/>
                </a:solidFill>
                <a:latin typeface="Arial"/>
                <a:ea typeface="DejaVu Sans"/>
              </a:rPr>
              <a:t>E' fatta comunque salva la facoltà dei gestori degli impianti di non avvalersi dell'autorizzazione unica ambientale nel caso in cui si tratti di attività soggette solo a comunicazione, ovvero ad autorizzazione di carattere generale, ferma restando la presentazione della comunicazione o dell'istanza per il tramite del SUAP.</a:t>
            </a:r>
            <a:endParaRPr lang="it-IT" sz="2000" b="0" strike="noStrike" spc="-1" dirty="0">
              <a:latin typeface="Arial"/>
            </a:endParaRPr>
          </a:p>
          <a:p>
            <a:pPr algn="just">
              <a:lnSpc>
                <a:spcPct val="100000"/>
              </a:lnSpc>
            </a:pPr>
            <a:endParaRPr lang="it-IT" sz="2000" b="0" strike="noStrike" spc="-1" dirty="0">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Impatto acustico nell’AUA</a:t>
            </a:r>
            <a:endParaRPr lang="it-IT" sz="2400" b="0" strike="noStrike" spc="-1">
              <a:latin typeface="Arial"/>
            </a:endParaRPr>
          </a:p>
        </p:txBody>
      </p:sp>
      <p:sp>
        <p:nvSpPr>
          <p:cNvPr id="260" name="CustomShape 2"/>
          <p:cNvSpPr/>
          <p:nvPr/>
        </p:nvSpPr>
        <p:spPr>
          <a:xfrm>
            <a:off x="223200" y="1229760"/>
            <a:ext cx="8696520" cy="7341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2800" b="1" strike="noStrike" spc="-1">
                <a:solidFill>
                  <a:srgbClr val="C9211E"/>
                </a:solidFill>
                <a:latin typeface="Arial"/>
                <a:ea typeface="DejaVu Sans"/>
              </a:rPr>
              <a:t>Legge 26 ottobre 1995, n. 447</a:t>
            </a:r>
            <a:endParaRPr lang="it-IT" sz="2800" b="0" strike="noStrike" spc="-1">
              <a:latin typeface="Arial"/>
            </a:endParaRPr>
          </a:p>
          <a:p>
            <a:pPr algn="ctr">
              <a:lnSpc>
                <a:spcPct val="100000"/>
              </a:lnSpc>
            </a:pPr>
            <a:r>
              <a:rPr lang="it-IT" sz="2800" b="0" strike="noStrike" spc="-1">
                <a:solidFill>
                  <a:srgbClr val="000000"/>
                </a:solidFill>
                <a:latin typeface="Arial"/>
                <a:ea typeface="DejaVu Sans"/>
              </a:rPr>
              <a:t>Legge quadro sull'inquinamento acustico</a:t>
            </a:r>
            <a:endParaRPr lang="it-IT" sz="2800" b="0" strike="noStrike" spc="-1">
              <a:latin typeface="Arial"/>
            </a:endParaRPr>
          </a:p>
          <a:p>
            <a:pPr algn="ctr">
              <a:lnSpc>
                <a:spcPct val="100000"/>
              </a:lnSpc>
            </a:pPr>
            <a:endParaRPr lang="it-IT" sz="2800" b="0" strike="noStrike" spc="-1">
              <a:latin typeface="Arial"/>
            </a:endParaRPr>
          </a:p>
          <a:p>
            <a:pPr algn="ctr">
              <a:lnSpc>
                <a:spcPct val="100000"/>
              </a:lnSpc>
            </a:pPr>
            <a:r>
              <a:rPr lang="it-IT" sz="2800" b="1" strike="noStrike" spc="-1">
                <a:solidFill>
                  <a:srgbClr val="C9211E"/>
                </a:solidFill>
                <a:latin typeface="Arial"/>
                <a:ea typeface="DejaVu Sans"/>
              </a:rPr>
              <a:t>Decreto del Presidente della Repubblica 19 ottobre 2011, n. 227</a:t>
            </a:r>
            <a:endParaRPr lang="it-IT" sz="2800" b="0" strike="noStrike" spc="-1">
              <a:latin typeface="Arial"/>
            </a:endParaRPr>
          </a:p>
          <a:p>
            <a:pPr algn="ctr">
              <a:lnSpc>
                <a:spcPct val="100000"/>
              </a:lnSpc>
            </a:pPr>
            <a:r>
              <a:rPr lang="it-IT" sz="2800" b="0" strike="noStrike" spc="-1">
                <a:solidFill>
                  <a:srgbClr val="000000"/>
                </a:solidFill>
                <a:latin typeface="Arial"/>
                <a:ea typeface="DejaVu Sans"/>
              </a:rPr>
              <a:t>Regolamento per la semplificazione di adempimenti amministrativi in materia ambientale gravanti sulle imprese, a norma dell'articolo 49, comma 4-quater, del decreto-legge 31 maggio 2010, n. 78, convertito, con modificazioni, dalla legge 30 luglio 2010, n. 122</a:t>
            </a:r>
            <a:endParaRPr lang="it-IT" sz="2800" b="0" strike="noStrike" spc="-1">
              <a:latin typeface="Arial"/>
            </a:endParaRPr>
          </a:p>
          <a:p>
            <a:pPr algn="ctr">
              <a:lnSpc>
                <a:spcPct val="100000"/>
              </a:lnSpc>
            </a:pPr>
            <a:r>
              <a:rPr lang="it-IT" sz="2800" b="0" strike="noStrike" spc="-1">
                <a:solidFill>
                  <a:srgbClr val="000000"/>
                </a:solidFill>
                <a:latin typeface="Arial"/>
                <a:ea typeface="DejaVu Sans"/>
              </a:rPr>
              <a:t>(G.U. n. 28 del 3 febbraio 2012)</a:t>
            </a:r>
            <a:endParaRPr lang="it-IT" sz="2800" b="0" strike="noStrike" spc="-1">
              <a:latin typeface="Arial"/>
            </a:endParaRPr>
          </a:p>
          <a:p>
            <a:pPr algn="ctr">
              <a:lnSpc>
                <a:spcPct val="100000"/>
              </a:lnSpc>
            </a:pPr>
            <a:endParaRPr lang="it-IT" sz="2800" b="0" strike="noStrike" spc="-1">
              <a:latin typeface="Arial"/>
            </a:endParaRPr>
          </a:p>
          <a:p>
            <a:pPr algn="ctr">
              <a:lnSpc>
                <a:spcPct val="100000"/>
              </a:lnSpc>
            </a:pPr>
            <a:endParaRPr lang="it-IT" sz="2800" b="0" strike="noStrike" spc="-1">
              <a:latin typeface="Arial"/>
            </a:endParaRPr>
          </a:p>
          <a:p>
            <a:pPr>
              <a:lnSpc>
                <a:spcPct val="100000"/>
              </a:lnSpc>
            </a:pPr>
            <a:endParaRPr lang="it-IT" sz="2800" b="0" strike="noStrike" spc="-1">
              <a:latin typeface="Arial"/>
            </a:endParaRPr>
          </a:p>
          <a:p>
            <a:pPr>
              <a:lnSpc>
                <a:spcPct val="100000"/>
              </a:lnSpc>
            </a:pPr>
            <a:endParaRPr lang="it-IT" sz="2800" b="0" strike="noStrike" spc="-1">
              <a:latin typeface="Arial"/>
            </a:endParaRPr>
          </a:p>
          <a:p>
            <a:pPr>
              <a:lnSpc>
                <a:spcPct val="100000"/>
              </a:lnSpc>
            </a:pPr>
            <a:endParaRPr lang="it-IT" sz="2800" b="0" strike="noStrike" spc="-1">
              <a:latin typeface="Arial"/>
            </a:endParaRPr>
          </a:p>
          <a:p>
            <a:pPr>
              <a:lnSpc>
                <a:spcPct val="100000"/>
              </a:lnSpc>
            </a:pPr>
            <a:endParaRPr lang="it-IT" sz="2800" b="0" strike="noStrike" spc="-1">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Impatto acustico nell’AUA</a:t>
            </a:r>
            <a:endParaRPr lang="it-IT" sz="2400" b="0" strike="noStrike" spc="-1">
              <a:latin typeface="Arial"/>
            </a:endParaRPr>
          </a:p>
        </p:txBody>
      </p:sp>
      <p:sp>
        <p:nvSpPr>
          <p:cNvPr id="262" name="CustomShape 2"/>
          <p:cNvSpPr/>
          <p:nvPr/>
        </p:nvSpPr>
        <p:spPr>
          <a:xfrm>
            <a:off x="223200" y="1229760"/>
            <a:ext cx="8696520" cy="490758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800" b="1" strike="noStrike" spc="-1" dirty="0">
                <a:solidFill>
                  <a:srgbClr val="000000"/>
                </a:solidFill>
                <a:latin typeface="Arial"/>
                <a:ea typeface="DejaVu Sans"/>
              </a:rPr>
              <a:t>L. 447/95 </a:t>
            </a:r>
            <a:endParaRPr lang="it-IT" sz="1800" b="0" strike="noStrike" spc="-1" dirty="0">
              <a:latin typeface="Arial"/>
            </a:endParaRPr>
          </a:p>
          <a:p>
            <a:pPr>
              <a:lnSpc>
                <a:spcPct val="100000"/>
              </a:lnSpc>
            </a:pPr>
            <a:r>
              <a:rPr lang="it-IT" sz="1800" b="1" strike="noStrike" spc="-1" dirty="0">
                <a:solidFill>
                  <a:srgbClr val="000000"/>
                </a:solidFill>
                <a:latin typeface="Arial"/>
                <a:ea typeface="DejaVu Sans"/>
              </a:rPr>
              <a:t>Art. 8 - Disposizioni in materia di impatto acustico</a:t>
            </a:r>
            <a:endParaRPr lang="it-IT" sz="1800" b="0" strike="noStrike" spc="-1" dirty="0">
              <a:latin typeface="Arial"/>
            </a:endParaRPr>
          </a:p>
          <a:p>
            <a:pPr>
              <a:lnSpc>
                <a:spcPct val="100000"/>
              </a:lnSpc>
            </a:pPr>
            <a:r>
              <a:rPr lang="it-IT" sz="1800" b="1" strike="noStrike" spc="-1" dirty="0">
                <a:solidFill>
                  <a:srgbClr val="000000"/>
                </a:solidFill>
                <a:latin typeface="Arial"/>
                <a:ea typeface="DejaVu Sans"/>
              </a:rPr>
              <a:t>Comma 4. </a:t>
            </a:r>
            <a:r>
              <a:rPr lang="it-IT" sz="1800" b="0" strike="noStrike" spc="-1" dirty="0">
                <a:solidFill>
                  <a:srgbClr val="000000"/>
                </a:solidFill>
                <a:latin typeface="Arial"/>
                <a:ea typeface="DejaVu Sans"/>
              </a:rPr>
              <a:t>Le domande per il rilascio di concessioni edilizie relative a nuovi impianti ed infrastrutture adibiti ad attività produttive, sportive e ricreative e a postazioni di servizi commerciali polifunzionali, dei provvedimenti comunali che abilitano alla utilizzazione dei medesimi immobili ed infrastrutture, nonché le domande di licenza o di autorizzazione all'esercizio di attività produttive devono contenere una </a:t>
            </a:r>
            <a:r>
              <a:rPr lang="it-IT" sz="1800" b="1" strike="noStrike" spc="-1" dirty="0">
                <a:solidFill>
                  <a:srgbClr val="000000"/>
                </a:solidFill>
                <a:latin typeface="Arial"/>
                <a:ea typeface="DejaVu Sans"/>
              </a:rPr>
              <a:t>documentazione di previsione di impatto acustico</a:t>
            </a:r>
            <a:r>
              <a:rPr lang="it-IT" sz="1800" b="0" strike="noStrike" spc="-1" dirty="0">
                <a:solidFill>
                  <a:srgbClr val="000000"/>
                </a:solidFill>
                <a:latin typeface="Arial"/>
                <a:ea typeface="DejaVu Sans"/>
              </a:rPr>
              <a:t>. </a:t>
            </a:r>
          </a:p>
          <a:p>
            <a:pPr>
              <a:lnSpc>
                <a:spcPct val="100000"/>
              </a:lnSpc>
            </a:pPr>
            <a:endParaRPr lang="it-IT" spc="-1" dirty="0">
              <a:solidFill>
                <a:srgbClr val="000000"/>
              </a:solidFill>
              <a:latin typeface="Arial"/>
            </a:endParaRPr>
          </a:p>
          <a:p>
            <a:pPr>
              <a:lnSpc>
                <a:spcPct val="100000"/>
              </a:lnSpc>
            </a:pPr>
            <a:endParaRPr lang="it-IT" sz="1800" b="0" strike="noStrike" spc="-1" dirty="0">
              <a:solidFill>
                <a:srgbClr val="000000"/>
              </a:solidFill>
              <a:latin typeface="Arial"/>
            </a:endParaRPr>
          </a:p>
          <a:p>
            <a:pPr>
              <a:lnSpc>
                <a:spcPct val="100000"/>
              </a:lnSpc>
            </a:pPr>
            <a:endParaRPr lang="it-IT" spc="-1" dirty="0">
              <a:solidFill>
                <a:srgbClr val="000000"/>
              </a:solidFill>
              <a:latin typeface="Arial"/>
            </a:endParaRPr>
          </a:p>
          <a:p>
            <a:pPr>
              <a:lnSpc>
                <a:spcPct val="100000"/>
              </a:lnSpc>
            </a:pPr>
            <a:endParaRPr lang="it-IT" sz="1800" b="0" strike="noStrike" spc="-1" dirty="0">
              <a:solidFill>
                <a:srgbClr val="000000"/>
              </a:solidFill>
              <a:latin typeface="Arial"/>
            </a:endParaRPr>
          </a:p>
          <a:p>
            <a:pPr algn="ctr">
              <a:lnSpc>
                <a:spcPct val="100000"/>
              </a:lnSpc>
            </a:pPr>
            <a:r>
              <a:rPr lang="it-IT" sz="2400" spc="-1" dirty="0">
                <a:solidFill>
                  <a:srgbClr val="FF0000"/>
                </a:solidFill>
                <a:latin typeface="Arial"/>
              </a:rPr>
              <a:t>Valutazione previsionale di impatto acustico</a:t>
            </a:r>
            <a:endParaRPr lang="it-IT" sz="2400" strike="noStrike" spc="-1" dirty="0">
              <a:solidFill>
                <a:srgbClr val="FF0000"/>
              </a:solidFill>
              <a:latin typeface="Arial"/>
            </a:endParaRPr>
          </a:p>
          <a:p>
            <a:pPr>
              <a:lnSpc>
                <a:spcPct val="100000"/>
              </a:lnSpc>
            </a:pPr>
            <a:endParaRPr lang="it-IT" sz="1700" b="0" strike="noStrike" spc="-1" dirty="0">
              <a:latin typeface="Arial"/>
            </a:endParaRPr>
          </a:p>
          <a:p>
            <a:pPr>
              <a:lnSpc>
                <a:spcPct val="100000"/>
              </a:lnSpc>
            </a:pPr>
            <a:endParaRPr lang="it-IT" sz="1700" b="0" strike="noStrike" spc="-1" dirty="0">
              <a:latin typeface="Arial"/>
            </a:endParaRPr>
          </a:p>
          <a:p>
            <a:pPr>
              <a:lnSpc>
                <a:spcPct val="100000"/>
              </a:lnSpc>
            </a:pPr>
            <a:endParaRPr lang="it-IT" sz="1700" b="0" strike="noStrike" spc="-1" dirty="0">
              <a:latin typeface="Arial"/>
            </a:endParaRPr>
          </a:p>
          <a:p>
            <a:pPr>
              <a:lnSpc>
                <a:spcPct val="100000"/>
              </a:lnSpc>
            </a:pPr>
            <a:endParaRPr lang="it-IT" sz="2200" b="0" strike="noStrike" spc="-1" dirty="0">
              <a:latin typeface="Arial"/>
            </a:endParaRPr>
          </a:p>
        </p:txBody>
      </p:sp>
      <p:sp>
        <p:nvSpPr>
          <p:cNvPr id="263" name="CustomShape 3"/>
          <p:cNvSpPr/>
          <p:nvPr/>
        </p:nvSpPr>
        <p:spPr>
          <a:xfrm>
            <a:off x="4355640" y="3637384"/>
            <a:ext cx="431640" cy="575640"/>
          </a:xfrm>
          <a:custGeom>
            <a:avLst/>
            <a:gdLst/>
            <a:ahLst/>
            <a:cxnLst/>
            <a:rect l="l" t="t" r="r" b="b"/>
            <a:pathLst>
              <a:path w="1202" h="1601">
                <a:moveTo>
                  <a:pt x="300" y="0"/>
                </a:moveTo>
                <a:lnTo>
                  <a:pt x="300" y="1200"/>
                </a:lnTo>
                <a:lnTo>
                  <a:pt x="0" y="1200"/>
                </a:lnTo>
                <a:lnTo>
                  <a:pt x="600" y="1600"/>
                </a:lnTo>
                <a:lnTo>
                  <a:pt x="1201" y="1200"/>
                </a:lnTo>
                <a:lnTo>
                  <a:pt x="900" y="12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Impatto acustico nell’AUA</a:t>
            </a:r>
            <a:endParaRPr lang="it-IT" sz="2400" b="0" strike="noStrike" spc="-1">
              <a:latin typeface="Arial"/>
            </a:endParaRPr>
          </a:p>
        </p:txBody>
      </p:sp>
      <p:sp>
        <p:nvSpPr>
          <p:cNvPr id="262" name="CustomShape 2"/>
          <p:cNvSpPr/>
          <p:nvPr/>
        </p:nvSpPr>
        <p:spPr>
          <a:xfrm>
            <a:off x="223200" y="1229760"/>
            <a:ext cx="8696520" cy="561546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700" b="1" strike="noStrike" spc="-1" dirty="0">
                <a:solidFill>
                  <a:srgbClr val="000000"/>
                </a:solidFill>
                <a:latin typeface="Arial"/>
                <a:ea typeface="DejaVu Sans"/>
              </a:rPr>
              <a:t>DPR 227/2011</a:t>
            </a:r>
            <a:endParaRPr lang="it-IT" sz="1700" b="0" strike="noStrike" spc="-1" dirty="0">
              <a:latin typeface="Arial"/>
            </a:endParaRPr>
          </a:p>
          <a:p>
            <a:pPr>
              <a:lnSpc>
                <a:spcPct val="100000"/>
              </a:lnSpc>
            </a:pPr>
            <a:r>
              <a:rPr lang="it-IT" sz="1700" b="0" u="sng" strike="noStrike" spc="-1" dirty="0">
                <a:solidFill>
                  <a:srgbClr val="000000"/>
                </a:solidFill>
                <a:uFillTx/>
                <a:latin typeface="Arial"/>
                <a:ea typeface="DejaVu Sans"/>
              </a:rPr>
              <a:t>Art. 4. Semplificazione della documentazione di impatto acustico </a:t>
            </a:r>
            <a:endParaRPr lang="it-IT" sz="1700" b="0" strike="noStrike" spc="-1" dirty="0">
              <a:latin typeface="Arial"/>
            </a:endParaRPr>
          </a:p>
          <a:p>
            <a:pPr>
              <a:lnSpc>
                <a:spcPct val="100000"/>
              </a:lnSpc>
            </a:pPr>
            <a:r>
              <a:rPr lang="it-IT" sz="1700" b="1" strike="noStrike" spc="-1" dirty="0">
                <a:solidFill>
                  <a:srgbClr val="000000"/>
                </a:solidFill>
                <a:latin typeface="Arial"/>
                <a:ea typeface="DejaVu Sans"/>
              </a:rPr>
              <a:t>Comma 1.</a:t>
            </a:r>
            <a:r>
              <a:rPr lang="it-IT" sz="1700" b="0" strike="noStrike" spc="-1" dirty="0">
                <a:solidFill>
                  <a:srgbClr val="000000"/>
                </a:solidFill>
                <a:latin typeface="Tahoma"/>
                <a:ea typeface="DejaVu Sans"/>
              </a:rPr>
              <a:t> </a:t>
            </a:r>
            <a:r>
              <a:rPr lang="it-IT" sz="1700" b="1" strike="noStrike" spc="-1" dirty="0">
                <a:solidFill>
                  <a:srgbClr val="000000"/>
                </a:solidFill>
                <a:latin typeface="Tahoma"/>
                <a:ea typeface="DejaVu Sans"/>
              </a:rPr>
              <a:t>Sono escluse dall'obbligo di presentare la documentazione di cui all'articolo 8, commi 2, 3 e 4,</a:t>
            </a:r>
            <a:r>
              <a:rPr lang="it-IT" sz="1700" b="0" strike="noStrike" spc="-1" dirty="0">
                <a:solidFill>
                  <a:srgbClr val="000000"/>
                </a:solidFill>
                <a:latin typeface="Tahoma"/>
                <a:ea typeface="DejaVu Sans"/>
              </a:rPr>
              <a:t> della legge 26 ottobre 1995, n. 447, </a:t>
            </a:r>
            <a:r>
              <a:rPr lang="it-IT" sz="1700" b="1" strike="noStrike" spc="-1" dirty="0">
                <a:solidFill>
                  <a:srgbClr val="000000"/>
                </a:solidFill>
                <a:latin typeface="Tahoma"/>
                <a:ea typeface="DejaVu Sans"/>
              </a:rPr>
              <a:t>le attività a bassa rumorosità elencate nell'Allegato B,</a:t>
            </a:r>
            <a:r>
              <a:rPr lang="it-IT" sz="1700" b="0" strike="noStrike" spc="-1" dirty="0">
                <a:solidFill>
                  <a:srgbClr val="000000"/>
                </a:solidFill>
                <a:latin typeface="Tahoma"/>
                <a:ea typeface="DejaVu Sans"/>
              </a:rPr>
              <a:t> fatta eccezione per l'esercizio di ristoranti, pizzerie, trattorie, bar, mense, attività ricreative, agroturistiche, culturali e di spettacolo, sale da gioco, palestre, stabilimenti balneari che utilizzino impianti di diffusione sonora ovvero svolgano manifestazioni ed eventi con diffusione di musica o utilizzo di strumenti musicali. In tali casi è fatto obbligo di predisporre adeguata documentazione di previsione di impatto acustico ai sensi dell'articolo 8, comma 2, della legge 26 ottobre 1995, n. 447. Resta ferma la facoltà di fare ricorso alla dichiarazione sostitutiva dell'atto di notorietà di cui all'articolo 8, comma 5, della legge 26 ottobre 1995, n. 447, ove non vengano superati i limiti di emissione di rumore di cui al comma 2.</a:t>
            </a:r>
            <a:endParaRPr lang="it-IT" sz="1700" b="0" strike="noStrike" spc="-1" dirty="0">
              <a:latin typeface="Arial"/>
            </a:endParaRPr>
          </a:p>
          <a:p>
            <a:pPr>
              <a:lnSpc>
                <a:spcPct val="100000"/>
              </a:lnSpc>
            </a:pPr>
            <a:endParaRPr lang="it-IT" sz="1700" b="0" strike="noStrike" spc="-1" dirty="0">
              <a:latin typeface="Arial"/>
            </a:endParaRPr>
          </a:p>
          <a:p>
            <a:pPr>
              <a:lnSpc>
                <a:spcPct val="100000"/>
              </a:lnSpc>
            </a:pPr>
            <a:endParaRPr lang="it-IT" sz="1700" b="0" strike="noStrike" spc="-1" dirty="0">
              <a:latin typeface="Arial"/>
            </a:endParaRPr>
          </a:p>
          <a:p>
            <a:pPr>
              <a:lnSpc>
                <a:spcPct val="100000"/>
              </a:lnSpc>
            </a:pPr>
            <a:endParaRPr lang="it-IT" sz="1700" b="0" strike="noStrike" spc="-1" dirty="0">
              <a:latin typeface="Arial"/>
            </a:endParaRPr>
          </a:p>
          <a:p>
            <a:pPr algn="ctr">
              <a:lnSpc>
                <a:spcPct val="100000"/>
              </a:lnSpc>
            </a:pPr>
            <a:endParaRPr lang="it-IT" sz="1700" b="1" strike="noStrike" spc="-1" dirty="0">
              <a:solidFill>
                <a:srgbClr val="FF0000"/>
              </a:solidFill>
              <a:latin typeface="Arial"/>
            </a:endParaRPr>
          </a:p>
          <a:p>
            <a:pPr>
              <a:lnSpc>
                <a:spcPct val="100000"/>
              </a:lnSpc>
            </a:pPr>
            <a:r>
              <a:rPr lang="it-IT" b="1" dirty="0">
                <a:solidFill>
                  <a:srgbClr val="FF0000"/>
                </a:solidFill>
              </a:rPr>
              <a:t>DICHIARAZIONE SOSTITUTIVA DELL’ATTO DI NOTORIETÀ DI IMPATTO ACUSTICO</a:t>
            </a:r>
            <a:endParaRPr lang="it-IT" b="1" strike="noStrike" spc="-1" dirty="0">
              <a:solidFill>
                <a:srgbClr val="FF0000"/>
              </a:solidFill>
              <a:latin typeface="Arial"/>
            </a:endParaRPr>
          </a:p>
          <a:p>
            <a:pPr>
              <a:lnSpc>
                <a:spcPct val="100000"/>
              </a:lnSpc>
            </a:pPr>
            <a:endParaRPr lang="it-IT" sz="2200" b="0" strike="noStrike" spc="-1" dirty="0">
              <a:latin typeface="Arial"/>
            </a:endParaRPr>
          </a:p>
        </p:txBody>
      </p:sp>
      <p:sp>
        <p:nvSpPr>
          <p:cNvPr id="263" name="CustomShape 3"/>
          <p:cNvSpPr/>
          <p:nvPr/>
        </p:nvSpPr>
        <p:spPr>
          <a:xfrm>
            <a:off x="4063065" y="4803532"/>
            <a:ext cx="431640" cy="575640"/>
          </a:xfrm>
          <a:custGeom>
            <a:avLst/>
            <a:gdLst/>
            <a:ahLst/>
            <a:cxnLst/>
            <a:rect l="l" t="t" r="r" b="b"/>
            <a:pathLst>
              <a:path w="1202" h="1601">
                <a:moveTo>
                  <a:pt x="300" y="0"/>
                </a:moveTo>
                <a:lnTo>
                  <a:pt x="300" y="1200"/>
                </a:lnTo>
                <a:lnTo>
                  <a:pt x="0" y="1200"/>
                </a:lnTo>
                <a:lnTo>
                  <a:pt x="600" y="1600"/>
                </a:lnTo>
                <a:lnTo>
                  <a:pt x="1201" y="1200"/>
                </a:lnTo>
                <a:lnTo>
                  <a:pt x="900" y="12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162860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Impatto acustico</a:t>
            </a:r>
            <a:endParaRPr lang="it-IT" sz="2400" b="0" strike="noStrike" spc="-1">
              <a:latin typeface="Arial"/>
            </a:endParaRPr>
          </a:p>
        </p:txBody>
      </p:sp>
      <p:sp>
        <p:nvSpPr>
          <p:cNvPr id="265" name="CustomShape 2"/>
          <p:cNvSpPr/>
          <p:nvPr/>
        </p:nvSpPr>
        <p:spPr>
          <a:xfrm>
            <a:off x="288000" y="1162440"/>
            <a:ext cx="8696520" cy="403041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600" b="1" strike="noStrike" spc="-1" dirty="0">
                <a:solidFill>
                  <a:srgbClr val="000000"/>
                </a:solidFill>
                <a:latin typeface="Arial"/>
                <a:ea typeface="DejaVu Sans"/>
              </a:rPr>
              <a:t>DPR 227/2011</a:t>
            </a:r>
            <a:endParaRPr lang="it-IT" sz="1600" b="0" strike="noStrike" spc="-1" dirty="0">
              <a:latin typeface="Arial"/>
            </a:endParaRPr>
          </a:p>
          <a:p>
            <a:pPr>
              <a:lnSpc>
                <a:spcPct val="100000"/>
              </a:lnSpc>
            </a:pPr>
            <a:r>
              <a:rPr lang="it-IT" sz="1600" b="0" u="sng" strike="noStrike" spc="-1" dirty="0">
                <a:solidFill>
                  <a:srgbClr val="000000"/>
                </a:solidFill>
                <a:uFillTx/>
                <a:latin typeface="Arial"/>
                <a:ea typeface="DejaVu Sans"/>
              </a:rPr>
              <a:t>Art. 4. Semplificazione della documentazione di impatto acustico </a:t>
            </a:r>
            <a:endParaRPr lang="it-IT" sz="1600" b="0" strike="noStrike" spc="-1" dirty="0">
              <a:latin typeface="Arial"/>
            </a:endParaRPr>
          </a:p>
          <a:p>
            <a:pPr>
              <a:lnSpc>
                <a:spcPct val="100000"/>
              </a:lnSpc>
            </a:pPr>
            <a:r>
              <a:rPr lang="it-IT" sz="1600" b="1" strike="noStrike" spc="-1" dirty="0">
                <a:solidFill>
                  <a:srgbClr val="000000"/>
                </a:solidFill>
                <a:latin typeface="Arial"/>
                <a:ea typeface="DejaVu Sans"/>
              </a:rPr>
              <a:t>Comma 2.</a:t>
            </a:r>
            <a:r>
              <a:rPr lang="it-IT" sz="1600" b="0" strike="noStrike" spc="-1" dirty="0">
                <a:solidFill>
                  <a:srgbClr val="000000"/>
                </a:solidFill>
                <a:latin typeface="Arial"/>
                <a:ea typeface="DejaVu Sans"/>
              </a:rPr>
              <a:t> Per le attività diverse da quelle indicate nel comma 1 </a:t>
            </a:r>
            <a:r>
              <a:rPr lang="it-IT" sz="1600" b="1" strike="noStrike" spc="-1" dirty="0">
                <a:solidFill>
                  <a:srgbClr val="000000"/>
                </a:solidFill>
                <a:latin typeface="Arial"/>
                <a:ea typeface="DejaVu Sans"/>
              </a:rPr>
              <a:t>le cui emissioni di rumore non siano superiori ai limiti stabiliti dal documento di classificazione acustica del territorio comunale </a:t>
            </a:r>
            <a:r>
              <a:rPr lang="it-IT" sz="1600" b="0" strike="noStrike" spc="-1" dirty="0">
                <a:solidFill>
                  <a:srgbClr val="000000"/>
                </a:solidFill>
                <a:latin typeface="Arial"/>
                <a:ea typeface="DejaVu Sans"/>
              </a:rPr>
              <a:t>di riferimento ovvero, ove questo non sia stato adottato, ai limiti individuati dal decreto del Presidente del Consiglio dei Ministri in data 14 novembre 1997, pubblicato nella Gazzetta Ufficiale n. 280 del 1° dicembre 1997, </a:t>
            </a:r>
            <a:r>
              <a:rPr lang="it-IT" sz="1600" b="1" strike="noStrike" spc="-1" dirty="0">
                <a:solidFill>
                  <a:srgbClr val="000000"/>
                </a:solidFill>
                <a:latin typeface="Arial"/>
                <a:ea typeface="DejaVu Sans"/>
              </a:rPr>
              <a:t>la documentazione di cui all'articolo 8, commi 2, 3 e 4,</a:t>
            </a:r>
            <a:r>
              <a:rPr lang="it-IT" sz="1600" b="0" strike="noStrike" spc="-1" dirty="0">
                <a:solidFill>
                  <a:srgbClr val="000000"/>
                </a:solidFill>
                <a:latin typeface="Arial"/>
                <a:ea typeface="DejaVu Sans"/>
              </a:rPr>
              <a:t> </a:t>
            </a:r>
            <a:r>
              <a:rPr lang="it-IT" sz="1600" b="1" strike="noStrike" spc="-1" dirty="0">
                <a:solidFill>
                  <a:srgbClr val="000000"/>
                </a:solidFill>
                <a:latin typeface="Arial"/>
                <a:ea typeface="DejaVu Sans"/>
              </a:rPr>
              <a:t>della legge 26 ottobre 1995, n. 447</a:t>
            </a:r>
            <a:r>
              <a:rPr lang="it-IT" sz="1600" b="0" strike="noStrike" spc="-1" dirty="0">
                <a:solidFill>
                  <a:srgbClr val="000000"/>
                </a:solidFill>
                <a:latin typeface="Arial"/>
                <a:ea typeface="DejaVu Sans"/>
              </a:rPr>
              <a:t>, </a:t>
            </a:r>
            <a:r>
              <a:rPr lang="it-IT" sz="1600" b="1" u="sng" strike="noStrike" spc="-1" dirty="0">
                <a:solidFill>
                  <a:srgbClr val="000000"/>
                </a:solidFill>
                <a:latin typeface="Arial"/>
                <a:ea typeface="DejaVu Sans"/>
              </a:rPr>
              <a:t>può essere resa </a:t>
            </a:r>
            <a:r>
              <a:rPr lang="it-IT" sz="1600" b="0" strike="noStrike" spc="-1" dirty="0">
                <a:solidFill>
                  <a:srgbClr val="000000"/>
                </a:solidFill>
                <a:latin typeface="Arial"/>
                <a:ea typeface="DejaVu Sans"/>
              </a:rPr>
              <a:t>mediante dichiarazione sostitutiva dell'atto di notorietà ai sensi dell'articolo 8, comma 5, della legge 26 ottobre 1995, n. 447. </a:t>
            </a:r>
            <a:endParaRPr lang="it-IT" sz="1600" b="0" strike="noStrike" spc="-1" dirty="0">
              <a:latin typeface="Arial"/>
            </a:endParaRPr>
          </a:p>
          <a:p>
            <a:pPr>
              <a:lnSpc>
                <a:spcPct val="100000"/>
              </a:lnSpc>
            </a:pPr>
            <a:endParaRPr lang="it-IT" sz="1600" b="0" strike="noStrike" spc="-1" dirty="0">
              <a:latin typeface="Arial"/>
            </a:endParaRPr>
          </a:p>
          <a:p>
            <a:pPr>
              <a:lnSpc>
                <a:spcPct val="100000"/>
              </a:lnSpc>
            </a:pPr>
            <a:endParaRPr lang="it-IT" sz="1600" spc="-1" dirty="0">
              <a:latin typeface="Arial"/>
            </a:endParaRPr>
          </a:p>
          <a:p>
            <a:pPr>
              <a:lnSpc>
                <a:spcPct val="100000"/>
              </a:lnSpc>
            </a:pPr>
            <a:endParaRPr lang="it-IT" sz="1600" b="0" strike="noStrike" spc="-1" dirty="0">
              <a:latin typeface="Arial"/>
            </a:endParaRPr>
          </a:p>
          <a:p>
            <a:pPr>
              <a:lnSpc>
                <a:spcPct val="100000"/>
              </a:lnSpc>
            </a:pPr>
            <a:endParaRPr lang="it-IT" sz="1600" spc="-1" dirty="0">
              <a:latin typeface="Arial"/>
            </a:endParaRPr>
          </a:p>
          <a:p>
            <a:r>
              <a:rPr lang="it-IT" sz="1600" b="1" dirty="0">
                <a:solidFill>
                  <a:srgbClr val="FF0000"/>
                </a:solidFill>
              </a:rPr>
              <a:t>DICHIARAZIONE SOSTITUTIVA DELL’ATTO DI NOTORIETÀ DI IMPATTO ACUSTICO</a:t>
            </a:r>
            <a:endParaRPr lang="it-IT" sz="1600" b="1" strike="noStrike" spc="-1" dirty="0">
              <a:solidFill>
                <a:srgbClr val="FF0000"/>
              </a:solidFill>
              <a:latin typeface="Arial"/>
            </a:endParaRPr>
          </a:p>
          <a:p>
            <a:pPr>
              <a:lnSpc>
                <a:spcPct val="100000"/>
              </a:lnSpc>
            </a:pPr>
            <a:endParaRPr lang="it-IT" sz="1600" b="0" strike="noStrike" spc="-1" dirty="0">
              <a:latin typeface="Arial"/>
            </a:endParaRPr>
          </a:p>
        </p:txBody>
      </p:sp>
      <p:sp>
        <p:nvSpPr>
          <p:cNvPr id="266" name="CustomShape 3"/>
          <p:cNvSpPr/>
          <p:nvPr/>
        </p:nvSpPr>
        <p:spPr>
          <a:xfrm>
            <a:off x="4176000" y="3456000"/>
            <a:ext cx="431640" cy="575640"/>
          </a:xfrm>
          <a:custGeom>
            <a:avLst/>
            <a:gdLst/>
            <a:ahLst/>
            <a:cxnLst/>
            <a:rect l="l" t="t" r="r" b="b"/>
            <a:pathLst>
              <a:path w="1202" h="1601">
                <a:moveTo>
                  <a:pt x="300" y="0"/>
                </a:moveTo>
                <a:lnTo>
                  <a:pt x="300" y="1200"/>
                </a:lnTo>
                <a:lnTo>
                  <a:pt x="0" y="1200"/>
                </a:lnTo>
                <a:lnTo>
                  <a:pt x="600" y="1600"/>
                </a:lnTo>
                <a:lnTo>
                  <a:pt x="1201" y="1200"/>
                </a:lnTo>
                <a:lnTo>
                  <a:pt x="900" y="12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CustomShape 1"/>
          <p:cNvSpPr/>
          <p:nvPr/>
        </p:nvSpPr>
        <p:spPr>
          <a:xfrm>
            <a:off x="1757520" y="298080"/>
            <a:ext cx="5708880" cy="368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it-IT" sz="2400" b="1" strike="noStrike" spc="-1">
                <a:solidFill>
                  <a:srgbClr val="000000"/>
                </a:solidFill>
                <a:latin typeface="Arial"/>
                <a:ea typeface="DejaVu Sans"/>
              </a:rPr>
              <a:t>Impatto acustico</a:t>
            </a:r>
            <a:endParaRPr lang="it-IT" sz="2400" b="0" strike="noStrike" spc="-1">
              <a:latin typeface="Arial"/>
            </a:endParaRPr>
          </a:p>
        </p:txBody>
      </p:sp>
      <p:sp>
        <p:nvSpPr>
          <p:cNvPr id="268" name="CustomShape 2"/>
          <p:cNvSpPr/>
          <p:nvPr/>
        </p:nvSpPr>
        <p:spPr>
          <a:xfrm>
            <a:off x="223200" y="1229760"/>
            <a:ext cx="8696520" cy="476908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600" b="1" strike="noStrike" spc="-1" dirty="0">
                <a:solidFill>
                  <a:srgbClr val="000000"/>
                </a:solidFill>
                <a:latin typeface="Arial"/>
                <a:ea typeface="DejaVu Sans"/>
              </a:rPr>
              <a:t>DPR 227/2011</a:t>
            </a:r>
            <a:endParaRPr lang="it-IT" sz="1600" b="0" strike="noStrike" spc="-1" dirty="0">
              <a:latin typeface="Arial"/>
            </a:endParaRPr>
          </a:p>
          <a:p>
            <a:pPr>
              <a:lnSpc>
                <a:spcPct val="100000"/>
              </a:lnSpc>
            </a:pPr>
            <a:r>
              <a:rPr lang="it-IT" sz="1600" b="0" u="sng" strike="noStrike" spc="-1" dirty="0">
                <a:solidFill>
                  <a:srgbClr val="000000"/>
                </a:solidFill>
                <a:uFillTx/>
                <a:latin typeface="Arial"/>
                <a:ea typeface="DejaVu Sans"/>
              </a:rPr>
              <a:t>Art. 4. Semplificazione della documentazione di impatto acustico </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Comma 3. In tutti i casi in cui le attività </a:t>
            </a:r>
            <a:r>
              <a:rPr lang="it-IT" sz="1600" b="1" strike="noStrike" spc="-1" dirty="0">
                <a:solidFill>
                  <a:srgbClr val="000000"/>
                </a:solidFill>
                <a:latin typeface="Arial"/>
                <a:ea typeface="DejaVu Sans"/>
              </a:rPr>
              <a:t>comportino emissioni di rumore superiori ai limiti</a:t>
            </a:r>
            <a:r>
              <a:rPr lang="it-IT" sz="1600" b="0" strike="noStrike" spc="-1" dirty="0">
                <a:solidFill>
                  <a:srgbClr val="000000"/>
                </a:solidFill>
                <a:latin typeface="Arial"/>
                <a:ea typeface="DejaVu Sans"/>
              </a:rPr>
              <a:t> stabiliti dal documento di classificazione acustica del territorio comunale di riferimento ovvero, ove questo non sia stato adottato, dal decreto del Presidente del Consiglio dei Ministri in data 14 novembre 1997, </a:t>
            </a:r>
            <a:r>
              <a:rPr lang="it-IT" sz="1600" b="1" strike="noStrike" spc="-1" dirty="0">
                <a:solidFill>
                  <a:srgbClr val="000000"/>
                </a:solidFill>
                <a:latin typeface="Arial"/>
                <a:ea typeface="DejaVu Sans"/>
              </a:rPr>
              <a:t>è fatto obbligo di presentare la documentazione di cui all'articolo 8, comma 6, della legge 26 ottobre 1995, n. 447</a:t>
            </a:r>
            <a:r>
              <a:rPr lang="it-IT" sz="1600" b="0" strike="noStrike" spc="-1" dirty="0">
                <a:solidFill>
                  <a:srgbClr val="000000"/>
                </a:solidFill>
                <a:latin typeface="Arial"/>
                <a:ea typeface="DejaVu Sans"/>
              </a:rPr>
              <a:t>, predisposta da un tecnico competente in acustica.</a:t>
            </a:r>
            <a:endParaRPr lang="it-IT" sz="1600" b="0" strike="noStrike" spc="-1" dirty="0">
              <a:latin typeface="Arial"/>
            </a:endParaRPr>
          </a:p>
          <a:p>
            <a:pPr>
              <a:lnSpc>
                <a:spcPct val="100000"/>
              </a:lnSpc>
            </a:pPr>
            <a:endParaRPr lang="it-IT" sz="1600" b="0" strike="noStrike" spc="-1" dirty="0">
              <a:latin typeface="Arial"/>
            </a:endParaRPr>
          </a:p>
          <a:p>
            <a:pPr>
              <a:lnSpc>
                <a:spcPct val="100000"/>
              </a:lnSpc>
            </a:pPr>
            <a:endParaRPr lang="it-IT" sz="1600" b="0" strike="noStrike" spc="-1" dirty="0">
              <a:latin typeface="Arial"/>
            </a:endParaRPr>
          </a:p>
          <a:p>
            <a:pPr>
              <a:lnSpc>
                <a:spcPct val="100000"/>
              </a:lnSpc>
            </a:pPr>
            <a:endParaRPr lang="it-IT" sz="1600" b="0" strike="noStrike" spc="-1" dirty="0">
              <a:latin typeface="Arial"/>
            </a:endParaRPr>
          </a:p>
          <a:p>
            <a:pPr>
              <a:lnSpc>
                <a:spcPct val="100000"/>
              </a:lnSpc>
            </a:pPr>
            <a:r>
              <a:rPr lang="it-IT" sz="1600" b="1" strike="noStrike" spc="-1" dirty="0">
                <a:solidFill>
                  <a:srgbClr val="000000"/>
                </a:solidFill>
                <a:latin typeface="Arial"/>
                <a:ea typeface="DejaVu Sans"/>
              </a:rPr>
              <a:t>L. 447/95 </a:t>
            </a:r>
            <a:endParaRPr lang="it-IT" sz="1600" b="0" strike="noStrike" spc="-1" dirty="0">
              <a:latin typeface="Arial"/>
            </a:endParaRPr>
          </a:p>
          <a:p>
            <a:pPr>
              <a:lnSpc>
                <a:spcPct val="100000"/>
              </a:lnSpc>
            </a:pPr>
            <a:r>
              <a:rPr lang="it-IT" sz="1600" b="1" strike="noStrike" spc="-1" dirty="0">
                <a:solidFill>
                  <a:srgbClr val="000000"/>
                </a:solidFill>
                <a:latin typeface="Arial"/>
                <a:ea typeface="DejaVu Sans"/>
              </a:rPr>
              <a:t>Art. 8 - Disposizioni in materia di impatto acustico</a:t>
            </a:r>
            <a:endParaRPr lang="it-IT" sz="1600" b="0" strike="noStrike" spc="-1" dirty="0">
              <a:latin typeface="Arial"/>
            </a:endParaRPr>
          </a:p>
          <a:p>
            <a:pPr>
              <a:lnSpc>
                <a:spcPct val="100000"/>
              </a:lnSpc>
            </a:pPr>
            <a:r>
              <a:rPr lang="it-IT" sz="1600" b="1" strike="noStrike" spc="-1" dirty="0">
                <a:solidFill>
                  <a:srgbClr val="000000"/>
                </a:solidFill>
                <a:latin typeface="Arial"/>
                <a:ea typeface="DejaVu Sans"/>
              </a:rPr>
              <a:t>Comma 6.</a:t>
            </a:r>
            <a:r>
              <a:rPr lang="it-IT" sz="1600" b="0" strike="noStrike" spc="-1" dirty="0">
                <a:solidFill>
                  <a:srgbClr val="000000"/>
                </a:solidFill>
                <a:latin typeface="Arial"/>
                <a:ea typeface="DejaVu Sans"/>
              </a:rPr>
              <a:t>  La domanda di licenza o di autorizzazione all'esercizio delle attività di cui al comma 4 del presente articolo, che si prevede possano produrre valori di emissione superiori a quelli determinati ai sensi dell'articolo 3, comma 1, lettera a), deve </a:t>
            </a:r>
            <a:r>
              <a:rPr lang="it-IT" sz="1600" b="1" strike="noStrike" spc="-1" dirty="0">
                <a:solidFill>
                  <a:srgbClr val="FF0000"/>
                </a:solidFill>
                <a:latin typeface="Arial"/>
                <a:ea typeface="DejaVu Sans"/>
              </a:rPr>
              <a:t>contenere l'indicazione delle misure previste per ridurre o eliminare le emissioni sonore</a:t>
            </a:r>
            <a:r>
              <a:rPr lang="it-IT" sz="1600" b="0" strike="noStrike" spc="-1" dirty="0">
                <a:solidFill>
                  <a:srgbClr val="000000"/>
                </a:solidFill>
                <a:latin typeface="Arial"/>
                <a:ea typeface="DejaVu Sans"/>
              </a:rPr>
              <a:t> causate dall'attività o dagli impianti, ai fini del rilascio del </a:t>
            </a:r>
            <a:r>
              <a:rPr lang="it-IT" sz="1600" b="1" strike="noStrike" spc="-1" dirty="0">
                <a:solidFill>
                  <a:srgbClr val="000000"/>
                </a:solidFill>
                <a:latin typeface="Arial"/>
                <a:ea typeface="DejaVu Sans"/>
              </a:rPr>
              <a:t>nulla-osta</a:t>
            </a:r>
            <a:r>
              <a:rPr lang="it-IT" sz="1600" b="0" strike="noStrike" spc="-1" dirty="0">
                <a:solidFill>
                  <a:srgbClr val="000000"/>
                </a:solidFill>
                <a:latin typeface="Arial"/>
                <a:ea typeface="DejaVu Sans"/>
              </a:rPr>
              <a:t> da parte del comune.</a:t>
            </a:r>
            <a:endParaRPr lang="it-IT" sz="1600" b="0" strike="noStrike" spc="-1" dirty="0">
              <a:latin typeface="Arial"/>
            </a:endParaRPr>
          </a:p>
          <a:p>
            <a:pPr>
              <a:lnSpc>
                <a:spcPct val="100000"/>
              </a:lnSpc>
            </a:pPr>
            <a:endParaRPr lang="it-IT" sz="1600" b="0" strike="noStrike" spc="-1" dirty="0">
              <a:latin typeface="Arial"/>
            </a:endParaRPr>
          </a:p>
        </p:txBody>
      </p:sp>
      <p:sp>
        <p:nvSpPr>
          <p:cNvPr id="269" name="CustomShape 3"/>
          <p:cNvSpPr/>
          <p:nvPr/>
        </p:nvSpPr>
        <p:spPr>
          <a:xfrm>
            <a:off x="4104000" y="3312000"/>
            <a:ext cx="431640" cy="575640"/>
          </a:xfrm>
          <a:custGeom>
            <a:avLst/>
            <a:gdLst/>
            <a:ahLst/>
            <a:cxnLst/>
            <a:rect l="l" t="t" r="r" b="b"/>
            <a:pathLst>
              <a:path w="1202" h="1601">
                <a:moveTo>
                  <a:pt x="300" y="0"/>
                </a:moveTo>
                <a:lnTo>
                  <a:pt x="300" y="1200"/>
                </a:lnTo>
                <a:lnTo>
                  <a:pt x="0" y="1200"/>
                </a:lnTo>
                <a:lnTo>
                  <a:pt x="600" y="1600"/>
                </a:lnTo>
                <a:lnTo>
                  <a:pt x="1201" y="1200"/>
                </a:lnTo>
                <a:lnTo>
                  <a:pt x="900" y="12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CustomShape 1"/>
          <p:cNvSpPr/>
          <p:nvPr/>
        </p:nvSpPr>
        <p:spPr>
          <a:xfrm>
            <a:off x="1717200" y="172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71" name="CustomShape 2"/>
          <p:cNvSpPr/>
          <p:nvPr/>
        </p:nvSpPr>
        <p:spPr>
          <a:xfrm>
            <a:off x="504000" y="1368000"/>
            <a:ext cx="8135640" cy="3381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it-IT" sz="1800" b="1" strike="noStrike" spc="-1">
                <a:solidFill>
                  <a:srgbClr val="C9211E"/>
                </a:solidFill>
                <a:latin typeface="Open Sans"/>
                <a:ea typeface="DejaVu Sans"/>
              </a:rPr>
              <a:t>Decreto legislativo 3 aprile 2006, n. 152</a:t>
            </a:r>
            <a:endParaRPr lang="it-IT" sz="1800" b="0" strike="noStrike" spc="-1">
              <a:latin typeface="Arial"/>
            </a:endParaRPr>
          </a:p>
          <a:p>
            <a:pPr algn="just">
              <a:lnSpc>
                <a:spcPct val="100000"/>
              </a:lnSpc>
            </a:pPr>
            <a:r>
              <a:rPr lang="it-IT" sz="1800" b="0" strike="noStrike" spc="-1">
                <a:solidFill>
                  <a:srgbClr val="000000"/>
                </a:solidFill>
                <a:latin typeface="Open Sans"/>
                <a:ea typeface="DejaVu Sans"/>
              </a:rPr>
              <a:t>Codice dell’Ambiente - Norme in materia ambientale</a:t>
            </a:r>
            <a:endParaRPr lang="it-IT" sz="1800" b="0" strike="noStrike" spc="-1">
              <a:latin typeface="Arial"/>
            </a:endParaRPr>
          </a:p>
          <a:p>
            <a:pPr algn="just">
              <a:lnSpc>
                <a:spcPct val="100000"/>
              </a:lnSpc>
            </a:pPr>
            <a:r>
              <a:rPr lang="it-IT" sz="1800" b="0" strike="noStrike" spc="-1">
                <a:solidFill>
                  <a:srgbClr val="000000"/>
                </a:solidFill>
                <a:latin typeface="Open Sans"/>
                <a:ea typeface="DejaVu Sans"/>
              </a:rPr>
              <a:t>(G.U. n. 88 del 14 aprile 2006)</a:t>
            </a:r>
            <a:endParaRPr lang="it-IT" sz="1800" b="0" strike="noStrike" spc="-1">
              <a:latin typeface="Arial"/>
            </a:endParaRPr>
          </a:p>
          <a:p>
            <a:pPr algn="just">
              <a:lnSpc>
                <a:spcPct val="100000"/>
              </a:lnSpc>
            </a:pPr>
            <a:r>
              <a:rPr lang="it-IT" sz="1800" b="0" strike="noStrike" spc="-1">
                <a:solidFill>
                  <a:srgbClr val="000000"/>
                </a:solidFill>
                <a:latin typeface="Open Sans"/>
                <a:ea typeface="DejaVu Sans"/>
              </a:rPr>
              <a:t>Parte Seconda – Titolo III-bis</a:t>
            </a: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r>
              <a:rPr lang="it-IT" sz="1800" b="1" strike="noStrike" spc="-1">
                <a:solidFill>
                  <a:srgbClr val="000000"/>
                </a:solidFill>
                <a:latin typeface="Open Sans"/>
                <a:ea typeface="DejaVu Sans"/>
              </a:rPr>
              <a:t>L'Autorizzazione Integrata Ambientale</a:t>
            </a:r>
            <a:r>
              <a:rPr lang="it-IT" sz="1800" b="0" strike="noStrike" spc="-1">
                <a:solidFill>
                  <a:srgbClr val="000000"/>
                </a:solidFill>
                <a:latin typeface="Open Sans"/>
                <a:ea typeface="DejaVu Sans"/>
              </a:rPr>
              <a:t> é il provvedimento che autorizza l'esercizio di un impianto in conformità ai requisiti di cui alla Parte Seconda del D. Lgs. 152/2006 (come modificato dal D. Lgs. 46/2014), ai fini della prevenzione e riduzione integrate dell’inquinamento (IPPC).  </a:t>
            </a:r>
            <a:endParaRPr lang="it-IT" sz="1800" b="0" strike="noStrike" spc="-1">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1"/>
          <p:cNvSpPr/>
          <p:nvPr/>
        </p:nvSpPr>
        <p:spPr>
          <a:xfrm>
            <a:off x="1717200" y="172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73" name="CustomShape 2"/>
          <p:cNvSpPr/>
          <p:nvPr/>
        </p:nvSpPr>
        <p:spPr>
          <a:xfrm>
            <a:off x="143280" y="1188000"/>
            <a:ext cx="8856000" cy="520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it-IT" sz="1600" b="0" strike="noStrike" spc="-1">
                <a:solidFill>
                  <a:srgbClr val="000000"/>
                </a:solidFill>
                <a:latin typeface="Arial"/>
                <a:ea typeface="DejaVu Sans"/>
              </a:rPr>
              <a:t>Sono sottoposti ad AIA le attività:</a:t>
            </a:r>
            <a:endParaRPr lang="it-IT" sz="1600" b="0" strike="noStrike" spc="-1">
              <a:latin typeface="Arial"/>
            </a:endParaRPr>
          </a:p>
          <a:p>
            <a:pPr algn="just">
              <a:lnSpc>
                <a:spcPct val="100000"/>
              </a:lnSpc>
            </a:pPr>
            <a:r>
              <a:rPr lang="it-IT" sz="1600" b="0" strike="noStrike" spc="-1">
                <a:solidFill>
                  <a:srgbClr val="000000"/>
                </a:solidFill>
                <a:latin typeface="Arial"/>
                <a:ea typeface="DejaVu Sans"/>
              </a:rPr>
              <a:t> Allegato XII (impianti di competenza statale) alla parte seconda del D.Lgs. 152/06 e s.m.i.</a:t>
            </a:r>
            <a:endParaRPr lang="it-IT" sz="1600" b="0" strike="noStrike" spc="-1">
              <a:latin typeface="Arial"/>
            </a:endParaRPr>
          </a:p>
          <a:p>
            <a:pPr marL="216000" indent="-215640">
              <a:lnSpc>
                <a:spcPct val="100000"/>
              </a:lnSpc>
              <a:buClr>
                <a:srgbClr val="000000"/>
              </a:buClr>
              <a:buSzPct val="45000"/>
              <a:buFont typeface="Wingdings" charset="2"/>
              <a:buChar char=""/>
            </a:pPr>
            <a:r>
              <a:rPr lang="it-IT" sz="1600" b="0" strike="noStrike" spc="-1">
                <a:solidFill>
                  <a:srgbClr val="000000"/>
                </a:solidFill>
                <a:latin typeface="Arial"/>
                <a:ea typeface="DejaVu Sans"/>
              </a:rPr>
              <a:t>raffinerie;</a:t>
            </a:r>
            <a:endParaRPr lang="it-IT" sz="1600" b="0" strike="noStrike" spc="-1">
              <a:latin typeface="Arial"/>
            </a:endParaRPr>
          </a:p>
          <a:p>
            <a:pPr marL="216000" indent="-215640">
              <a:lnSpc>
                <a:spcPct val="100000"/>
              </a:lnSpc>
              <a:buClr>
                <a:srgbClr val="000000"/>
              </a:buClr>
              <a:buSzPct val="45000"/>
              <a:buFont typeface="Wingdings" charset="2"/>
              <a:buChar char=""/>
            </a:pPr>
            <a:r>
              <a:rPr lang="it-IT" sz="1600" b="0" strike="noStrike" spc="-1">
                <a:solidFill>
                  <a:srgbClr val="000000"/>
                </a:solidFill>
                <a:latin typeface="Arial"/>
                <a:ea typeface="DejaVu Sans"/>
              </a:rPr>
              <a:t>centrali termiche;</a:t>
            </a:r>
            <a:endParaRPr lang="it-IT" sz="1600" b="0" strike="noStrike" spc="-1">
              <a:latin typeface="Arial"/>
            </a:endParaRPr>
          </a:p>
          <a:p>
            <a:pPr marL="216000" indent="-215640">
              <a:lnSpc>
                <a:spcPct val="100000"/>
              </a:lnSpc>
              <a:buClr>
                <a:srgbClr val="000000"/>
              </a:buClr>
              <a:buSzPct val="45000"/>
              <a:buFont typeface="Wingdings" charset="2"/>
              <a:buChar char=""/>
            </a:pPr>
            <a:r>
              <a:rPr lang="it-IT" sz="1600" b="0" strike="noStrike" spc="-1">
                <a:solidFill>
                  <a:srgbClr val="000000"/>
                </a:solidFill>
                <a:latin typeface="Arial"/>
                <a:ea typeface="DejaVu Sans"/>
              </a:rPr>
              <a:t>acciaierie;</a:t>
            </a:r>
            <a:endParaRPr lang="it-IT" sz="1600" b="0" strike="noStrike" spc="-1">
              <a:latin typeface="Arial"/>
            </a:endParaRPr>
          </a:p>
          <a:p>
            <a:pPr marL="216000" indent="-215640">
              <a:lnSpc>
                <a:spcPct val="100000"/>
              </a:lnSpc>
              <a:buClr>
                <a:srgbClr val="000000"/>
              </a:buClr>
              <a:buSzPct val="45000"/>
              <a:buFont typeface="Wingdings" charset="2"/>
              <a:buChar char=""/>
            </a:pPr>
            <a:r>
              <a:rPr lang="it-IT" sz="1600" b="0" strike="noStrike" spc="-1">
                <a:solidFill>
                  <a:srgbClr val="000000"/>
                </a:solidFill>
                <a:latin typeface="Arial"/>
                <a:ea typeface="DejaVu Sans"/>
              </a:rPr>
              <a:t>Impianti chimici</a:t>
            </a:r>
            <a:endParaRPr lang="it-IT" sz="1600" b="0" strike="noStrike" spc="-1">
              <a:latin typeface="Arial"/>
            </a:endParaRPr>
          </a:p>
          <a:p>
            <a:pPr algn="just">
              <a:lnSpc>
                <a:spcPct val="100000"/>
              </a:lnSpc>
            </a:pPr>
            <a:endParaRPr lang="it-IT" sz="1600" b="0" strike="noStrike" spc="-1">
              <a:latin typeface="Arial"/>
            </a:endParaRPr>
          </a:p>
          <a:p>
            <a:pPr algn="just">
              <a:lnSpc>
                <a:spcPct val="100000"/>
              </a:lnSpc>
            </a:pPr>
            <a:r>
              <a:rPr lang="it-IT" sz="1600" b="0" strike="noStrike" spc="-1">
                <a:solidFill>
                  <a:srgbClr val="000000"/>
                </a:solidFill>
                <a:latin typeface="Arial"/>
                <a:ea typeface="DejaVu Sans"/>
              </a:rPr>
              <a:t>Allegato VIII (impianti di competenza regionale) alla parte seconda del D.Lgs. 152/06 e s.m.i.</a:t>
            </a:r>
            <a:endParaRPr lang="it-IT" sz="1600" b="0" strike="noStrike" spc="-1">
              <a:latin typeface="Arial"/>
            </a:endParaRPr>
          </a:p>
          <a:p>
            <a:pPr>
              <a:lnSpc>
                <a:spcPct val="100000"/>
              </a:lnSpc>
            </a:pPr>
            <a:r>
              <a:rPr lang="it-IT" sz="1600" b="0" strike="noStrike" spc="-1">
                <a:solidFill>
                  <a:srgbClr val="000000"/>
                </a:solidFill>
                <a:latin typeface="Arial"/>
                <a:ea typeface="DejaVu Sans"/>
              </a:rPr>
              <a:t>Per l’AIA sono individuate le seguenti categorie industriali:</a:t>
            </a:r>
            <a:endParaRPr lang="it-IT" sz="1600" b="0" strike="noStrike" spc="-1">
              <a:latin typeface="Arial"/>
            </a:endParaRPr>
          </a:p>
          <a:p>
            <a:pPr marL="216000" indent="-215280">
              <a:lnSpc>
                <a:spcPct val="100000"/>
              </a:lnSpc>
              <a:buClr>
                <a:srgbClr val="000000"/>
              </a:buClr>
              <a:buFont typeface="Arial"/>
              <a:buChar char="•"/>
            </a:pPr>
            <a:r>
              <a:rPr lang="it-IT" sz="1600" b="0" strike="noStrike" spc="-1">
                <a:solidFill>
                  <a:srgbClr val="000000"/>
                </a:solidFill>
                <a:latin typeface="Arial"/>
                <a:ea typeface="DejaVu Sans"/>
              </a:rPr>
              <a:t>attività energetiche;</a:t>
            </a:r>
            <a:endParaRPr lang="it-IT" sz="1600" b="0" strike="noStrike" spc="-1">
              <a:latin typeface="Arial"/>
            </a:endParaRPr>
          </a:p>
          <a:p>
            <a:pPr marL="216000" indent="-215280">
              <a:lnSpc>
                <a:spcPct val="100000"/>
              </a:lnSpc>
              <a:buClr>
                <a:srgbClr val="000000"/>
              </a:buClr>
              <a:buFont typeface="Arial"/>
              <a:buChar char="•"/>
            </a:pPr>
            <a:r>
              <a:rPr lang="it-IT" sz="1600" b="0" strike="noStrike" spc="-1">
                <a:solidFill>
                  <a:srgbClr val="000000"/>
                </a:solidFill>
                <a:latin typeface="Arial"/>
                <a:ea typeface="DejaVu Sans"/>
              </a:rPr>
              <a:t>produzione e trasformazione di metalli;</a:t>
            </a:r>
            <a:endParaRPr lang="it-IT" sz="1600" b="0" strike="noStrike" spc="-1">
              <a:latin typeface="Arial"/>
            </a:endParaRPr>
          </a:p>
          <a:p>
            <a:pPr marL="216000" indent="-215280">
              <a:lnSpc>
                <a:spcPct val="100000"/>
              </a:lnSpc>
              <a:buClr>
                <a:srgbClr val="000000"/>
              </a:buClr>
              <a:buFont typeface="Arial"/>
              <a:buChar char="•"/>
            </a:pPr>
            <a:r>
              <a:rPr lang="it-IT" sz="1600" b="0" strike="noStrike" spc="-1">
                <a:solidFill>
                  <a:srgbClr val="000000"/>
                </a:solidFill>
                <a:latin typeface="Arial"/>
                <a:ea typeface="DejaVu Sans"/>
              </a:rPr>
              <a:t>industria dei prodotti minerari;</a:t>
            </a:r>
            <a:endParaRPr lang="it-IT" sz="1600" b="0" strike="noStrike" spc="-1">
              <a:latin typeface="Arial"/>
            </a:endParaRPr>
          </a:p>
          <a:p>
            <a:pPr marL="216000" indent="-215280">
              <a:lnSpc>
                <a:spcPct val="100000"/>
              </a:lnSpc>
              <a:buClr>
                <a:srgbClr val="000000"/>
              </a:buClr>
              <a:buFont typeface="Arial"/>
              <a:buChar char="•"/>
            </a:pPr>
            <a:r>
              <a:rPr lang="it-IT" sz="1600" b="0" u="sng" strike="noStrike" spc="-1">
                <a:solidFill>
                  <a:srgbClr val="000000"/>
                </a:solidFill>
                <a:uFillTx/>
                <a:latin typeface="Arial"/>
                <a:ea typeface="DejaVu Sans"/>
              </a:rPr>
              <a:t>gestione dei rifiuti; </a:t>
            </a:r>
            <a:endParaRPr lang="it-IT" sz="1600" b="0" strike="noStrike" spc="-1">
              <a:latin typeface="Arial"/>
            </a:endParaRPr>
          </a:p>
          <a:p>
            <a:pPr marL="216000" indent="-215280">
              <a:lnSpc>
                <a:spcPct val="100000"/>
              </a:lnSpc>
              <a:buClr>
                <a:srgbClr val="000000"/>
              </a:buClr>
              <a:buFont typeface="Arial"/>
              <a:buChar char="•"/>
            </a:pPr>
            <a:r>
              <a:rPr lang="it-IT" sz="1600" b="0" strike="noStrike" spc="-1">
                <a:solidFill>
                  <a:srgbClr val="000000"/>
                </a:solidFill>
                <a:latin typeface="Arial"/>
                <a:ea typeface="DejaVu Sans"/>
              </a:rPr>
              <a:t>altre attività (cartiere, allevamenti, macelli, industrie alimentari, concerie…).</a:t>
            </a:r>
            <a:endParaRPr lang="it-IT" sz="1600" b="0" strike="noStrike" spc="-1">
              <a:latin typeface="Arial"/>
            </a:endParaRPr>
          </a:p>
          <a:p>
            <a:pPr>
              <a:lnSpc>
                <a:spcPct val="100000"/>
              </a:lnSpc>
            </a:pPr>
            <a:endParaRPr lang="it-IT" sz="1600" b="0" strike="noStrike" spc="-1">
              <a:latin typeface="Arial"/>
            </a:endParaRPr>
          </a:p>
          <a:p>
            <a:pPr>
              <a:lnSpc>
                <a:spcPct val="100000"/>
              </a:lnSpc>
            </a:pPr>
            <a:r>
              <a:rPr lang="it-IT" sz="1600" b="0" strike="noStrike" spc="-1">
                <a:solidFill>
                  <a:srgbClr val="000000"/>
                </a:solidFill>
                <a:latin typeface="Arial"/>
                <a:ea typeface="DejaVu Sans"/>
              </a:rPr>
              <a:t>Con L.R. 6 del 12 giugno 2007 la Regione Marche ha delegato alle Province, limitatamente alla gestione dei rifiuti, la competenza in materia di rilascio dell’Autorizzazione Integrata Ambientale (A.I.A.), attualmente disciplinata dal D. Lgs 152/2006 Parte II titolo III-bis.</a:t>
            </a:r>
            <a:endParaRPr lang="it-IT" sz="1600" b="0" strike="noStrike" spc="-1">
              <a:latin typeface="Arial"/>
            </a:endParaRPr>
          </a:p>
          <a:p>
            <a:pPr>
              <a:lnSpc>
                <a:spcPct val="100000"/>
              </a:lnSpc>
            </a:pPr>
            <a:endParaRPr lang="it-IT" sz="1600" b="0" strike="noStrike" spc="-1">
              <a:latin typeface="Arial"/>
            </a:endParaRPr>
          </a:p>
          <a:p>
            <a:pPr algn="just">
              <a:lnSpc>
                <a:spcPct val="100000"/>
              </a:lnSpc>
            </a:pPr>
            <a:endParaRPr lang="it-IT" sz="1600" b="0" strike="noStrike" spc="-1">
              <a:latin typeface="Arial"/>
            </a:endParaRPr>
          </a:p>
          <a:p>
            <a:pPr algn="just">
              <a:lnSpc>
                <a:spcPct val="100000"/>
              </a:lnSpc>
            </a:pPr>
            <a:endParaRPr lang="it-IT" sz="1600" b="0" strike="noStrike" spc="-1">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CustomShape 1"/>
          <p:cNvSpPr/>
          <p:nvPr/>
        </p:nvSpPr>
        <p:spPr>
          <a:xfrm>
            <a:off x="1717200" y="172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75" name="CustomShape 2"/>
          <p:cNvSpPr/>
          <p:nvPr/>
        </p:nvSpPr>
        <p:spPr>
          <a:xfrm>
            <a:off x="144000" y="1236600"/>
            <a:ext cx="8856000" cy="535385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it-IT" sz="1800" b="0" strike="noStrike" spc="-1" dirty="0">
                <a:solidFill>
                  <a:srgbClr val="000000"/>
                </a:solidFill>
                <a:latin typeface="Open Sans"/>
                <a:ea typeface="DejaVu Sans"/>
              </a:rPr>
              <a:t>Un’AIA sostituisce ad ogni effetto ogni altro visto, nulla osta, parere o autorizzazione in materia ambientale di seguito specificato:</a:t>
            </a:r>
            <a:endParaRPr lang="it-IT" sz="1800" b="0" strike="noStrike" spc="-1" dirty="0">
              <a:latin typeface="Arial"/>
            </a:endParaRPr>
          </a:p>
          <a:p>
            <a:pPr algn="just">
              <a:lnSpc>
                <a:spcPct val="100000"/>
              </a:lnSpc>
            </a:pPr>
            <a:endParaRPr lang="it-IT" sz="1800" b="0" strike="noStrike" spc="-1" dirty="0">
              <a:latin typeface="Arial"/>
            </a:endParaRPr>
          </a:p>
          <a:p>
            <a:pPr marL="216000" indent="-215280" algn="just">
              <a:lnSpc>
                <a:spcPct val="100000"/>
              </a:lnSpc>
              <a:buClr>
                <a:srgbClr val="000000"/>
              </a:buClr>
              <a:buFont typeface="Wingdings" charset="2"/>
              <a:buChar char=""/>
            </a:pPr>
            <a:r>
              <a:rPr lang="it-IT" sz="1800" b="1" strike="noStrike" spc="-1" dirty="0">
                <a:solidFill>
                  <a:srgbClr val="FF0000"/>
                </a:solidFill>
                <a:latin typeface="Open Sans"/>
                <a:ea typeface="DejaVu Sans"/>
              </a:rPr>
              <a:t>autorizzazione alle emissioni in atmosfera</a:t>
            </a:r>
            <a:r>
              <a:rPr lang="it-IT" sz="1800" b="0" strike="noStrike" spc="-1" dirty="0">
                <a:solidFill>
                  <a:srgbClr val="000000"/>
                </a:solidFill>
                <a:latin typeface="Open Sans"/>
                <a:ea typeface="DejaVu Sans"/>
              </a:rPr>
              <a:t>, fermi restando i profili concernenti aspetti sanitari (titolo I alla parte V del </a:t>
            </a:r>
            <a:r>
              <a:rPr lang="it-IT" sz="1800" b="0" strike="noStrike" spc="-1" dirty="0" err="1">
                <a:solidFill>
                  <a:srgbClr val="000000"/>
                </a:solidFill>
                <a:latin typeface="Open Sans"/>
                <a:ea typeface="DejaVu Sans"/>
              </a:rPr>
              <a:t>D.lgs</a:t>
            </a:r>
            <a:r>
              <a:rPr lang="it-IT" sz="1800" b="0" strike="noStrike" spc="-1" dirty="0">
                <a:solidFill>
                  <a:srgbClr val="000000"/>
                </a:solidFill>
                <a:latin typeface="Open Sans"/>
                <a:ea typeface="DejaVu Sans"/>
              </a:rPr>
              <a:t> n. 152/2006);</a:t>
            </a:r>
            <a:endParaRPr lang="it-IT" sz="1800" b="0" strike="noStrike" spc="-1" dirty="0">
              <a:latin typeface="Arial"/>
            </a:endParaRPr>
          </a:p>
          <a:p>
            <a:pPr marL="216000" indent="-215280" algn="just">
              <a:lnSpc>
                <a:spcPct val="100000"/>
              </a:lnSpc>
              <a:buClr>
                <a:srgbClr val="000000"/>
              </a:buClr>
              <a:buFont typeface="Wingdings" charset="2"/>
              <a:buChar char=""/>
            </a:pPr>
            <a:r>
              <a:rPr lang="it-IT" b="1" spc="-1" dirty="0">
                <a:solidFill>
                  <a:srgbClr val="FF0000"/>
                </a:solidFill>
                <a:latin typeface="Open Sans"/>
              </a:rPr>
              <a:t>autorizzazione allo scarico </a:t>
            </a:r>
            <a:r>
              <a:rPr lang="it-IT" sz="1800" b="0" strike="noStrike" spc="-1" dirty="0">
                <a:solidFill>
                  <a:srgbClr val="000000"/>
                </a:solidFill>
                <a:latin typeface="Open Sans"/>
                <a:ea typeface="DejaVu Sans"/>
              </a:rPr>
              <a:t>(capo II del titolo IV della parte terza del </a:t>
            </a:r>
            <a:r>
              <a:rPr lang="it-IT" sz="1800" b="0" strike="noStrike" spc="-1" dirty="0" err="1">
                <a:solidFill>
                  <a:srgbClr val="000000"/>
                </a:solidFill>
                <a:latin typeface="Open Sans"/>
                <a:ea typeface="DejaVu Sans"/>
              </a:rPr>
              <a:t>d.lgs</a:t>
            </a:r>
            <a:r>
              <a:rPr lang="it-IT" sz="1800" b="0" strike="noStrike" spc="-1" dirty="0">
                <a:solidFill>
                  <a:srgbClr val="000000"/>
                </a:solidFill>
                <a:latin typeface="Open Sans"/>
                <a:ea typeface="DejaVu Sans"/>
              </a:rPr>
              <a:t> 152/2006)</a:t>
            </a:r>
            <a:endParaRPr lang="it-IT" sz="1800" b="0" strike="noStrike" spc="-1" dirty="0">
              <a:latin typeface="Arial"/>
            </a:endParaRPr>
          </a:p>
          <a:p>
            <a:pPr marL="216000" indent="-215280" algn="just">
              <a:lnSpc>
                <a:spcPct val="100000"/>
              </a:lnSpc>
              <a:buClr>
                <a:srgbClr val="000000"/>
              </a:buClr>
              <a:buFont typeface="Wingdings" charset="2"/>
              <a:buChar char=""/>
            </a:pPr>
            <a:r>
              <a:rPr lang="it-IT" b="1" spc="-1" dirty="0">
                <a:solidFill>
                  <a:srgbClr val="FF0000"/>
                </a:solidFill>
                <a:latin typeface="Open Sans"/>
              </a:rPr>
              <a:t>autorizzazione unica per i nuovi impianti di smaltimento e recupero rifiuti </a:t>
            </a:r>
            <a:r>
              <a:rPr lang="it-IT" sz="1800" b="0" strike="noStrike" spc="-1" dirty="0">
                <a:solidFill>
                  <a:srgbClr val="000000"/>
                </a:solidFill>
                <a:latin typeface="Open Sans"/>
                <a:ea typeface="DejaVu Sans"/>
              </a:rPr>
              <a:t>(art. 208 del </a:t>
            </a:r>
            <a:r>
              <a:rPr lang="it-IT" sz="1800" b="0" strike="noStrike" spc="-1" dirty="0" err="1">
                <a:solidFill>
                  <a:srgbClr val="000000"/>
                </a:solidFill>
                <a:latin typeface="Open Sans"/>
                <a:ea typeface="DejaVu Sans"/>
              </a:rPr>
              <a:t>d.lgs</a:t>
            </a:r>
            <a:r>
              <a:rPr lang="it-IT" sz="1800" b="0" strike="noStrike" spc="-1" dirty="0">
                <a:solidFill>
                  <a:srgbClr val="000000"/>
                </a:solidFill>
                <a:latin typeface="Open Sans"/>
                <a:ea typeface="DejaVu Sans"/>
              </a:rPr>
              <a:t> 152/2006)</a:t>
            </a:r>
            <a:endParaRPr lang="it-IT" sz="1800" b="0" strike="noStrike" spc="-1" dirty="0">
              <a:latin typeface="Arial"/>
            </a:endParaRPr>
          </a:p>
          <a:p>
            <a:pPr marL="216000" indent="-215280" algn="just">
              <a:lnSpc>
                <a:spcPct val="100000"/>
              </a:lnSpc>
              <a:buClr>
                <a:srgbClr val="000000"/>
              </a:buClr>
              <a:buFont typeface="Wingdings" charset="2"/>
              <a:buChar char=""/>
            </a:pPr>
            <a:r>
              <a:rPr lang="it-IT" b="1" spc="-1" dirty="0">
                <a:solidFill>
                  <a:srgbClr val="FF0000"/>
                </a:solidFill>
                <a:latin typeface="Open Sans"/>
              </a:rPr>
              <a:t>autorizzazione allo smaltimento degli apparecchi contenenti PCB-PCT </a:t>
            </a:r>
            <a:r>
              <a:rPr lang="it-IT" sz="1800" b="0" strike="noStrike" spc="-1" dirty="0">
                <a:solidFill>
                  <a:srgbClr val="000000"/>
                </a:solidFill>
                <a:latin typeface="Open Sans"/>
                <a:ea typeface="DejaVu Sans"/>
              </a:rPr>
              <a:t>(art.7 del Dlgs 209/2009)</a:t>
            </a:r>
            <a:endParaRPr lang="it-IT" sz="1800" b="0" strike="noStrike" spc="-1" dirty="0">
              <a:latin typeface="Arial"/>
            </a:endParaRPr>
          </a:p>
          <a:p>
            <a:pPr marL="216000" indent="-215280" algn="just">
              <a:lnSpc>
                <a:spcPct val="100000"/>
              </a:lnSpc>
              <a:buClr>
                <a:srgbClr val="000000"/>
              </a:buClr>
              <a:buFont typeface="Wingdings" charset="2"/>
              <a:buChar char=""/>
            </a:pPr>
            <a:r>
              <a:rPr lang="it-IT" b="1" spc="-1" dirty="0">
                <a:solidFill>
                  <a:srgbClr val="FF0000"/>
                </a:solidFill>
                <a:latin typeface="Open Sans"/>
              </a:rPr>
              <a:t>autorizzazione all’utilizzo dei fanghi derivati dal processo di depurazione in agricoltura </a:t>
            </a:r>
            <a:r>
              <a:rPr lang="it-IT" sz="1800" b="0" strike="noStrike" spc="-1" dirty="0">
                <a:solidFill>
                  <a:srgbClr val="000000"/>
                </a:solidFill>
                <a:latin typeface="Open Sans"/>
                <a:ea typeface="DejaVu Sans"/>
              </a:rPr>
              <a:t>(art. 9 del </a:t>
            </a:r>
            <a:r>
              <a:rPr lang="it-IT" sz="1800" b="0" strike="noStrike" spc="-1" dirty="0" err="1">
                <a:solidFill>
                  <a:srgbClr val="000000"/>
                </a:solidFill>
                <a:latin typeface="Open Sans"/>
                <a:ea typeface="DejaVu Sans"/>
              </a:rPr>
              <a:t>D.lgs</a:t>
            </a:r>
            <a:r>
              <a:rPr lang="it-IT" sz="1800" b="0" strike="noStrike" spc="-1" dirty="0">
                <a:solidFill>
                  <a:srgbClr val="000000"/>
                </a:solidFill>
                <a:latin typeface="Open Sans"/>
                <a:ea typeface="DejaVu Sans"/>
              </a:rPr>
              <a:t> n. 99/1992)</a:t>
            </a:r>
            <a:endParaRPr lang="it-IT" sz="1800" b="0" strike="noStrike" spc="-1" dirty="0">
              <a:latin typeface="Arial"/>
            </a:endParaRPr>
          </a:p>
          <a:p>
            <a:pPr marL="216000" indent="-215280" algn="just">
              <a:lnSpc>
                <a:spcPct val="100000"/>
              </a:lnSpc>
              <a:buClr>
                <a:srgbClr val="000000"/>
              </a:buClr>
              <a:buFont typeface="Wingdings" charset="2"/>
              <a:buChar char=""/>
            </a:pPr>
            <a:r>
              <a:rPr lang="it-IT" sz="1800" b="0" strike="noStrike" spc="-1" dirty="0">
                <a:solidFill>
                  <a:srgbClr val="000000"/>
                </a:solidFill>
                <a:latin typeface="Open Sans"/>
                <a:ea typeface="DejaVu Sans"/>
              </a:rPr>
              <a:t>inoltre l’AIA sostituisce la comunicazione di </a:t>
            </a:r>
            <a:r>
              <a:rPr lang="it-IT" b="1" spc="-1" dirty="0">
                <a:solidFill>
                  <a:srgbClr val="FF0000"/>
                </a:solidFill>
                <a:latin typeface="Open Sans"/>
              </a:rPr>
              <a:t>cui all’art. 216 del </a:t>
            </a:r>
            <a:r>
              <a:rPr lang="it-IT" b="1" spc="-1" dirty="0" err="1">
                <a:solidFill>
                  <a:srgbClr val="FF0000"/>
                </a:solidFill>
                <a:latin typeface="Open Sans"/>
              </a:rPr>
              <a:t>D.lgs</a:t>
            </a:r>
            <a:r>
              <a:rPr lang="it-IT" b="1" spc="-1" dirty="0">
                <a:solidFill>
                  <a:srgbClr val="FF0000"/>
                </a:solidFill>
                <a:latin typeface="Open Sans"/>
              </a:rPr>
              <a:t> 152/2006 </a:t>
            </a:r>
            <a:r>
              <a:rPr lang="it-IT" sz="1800" b="0" strike="noStrike" spc="-1" dirty="0">
                <a:solidFill>
                  <a:srgbClr val="000000"/>
                </a:solidFill>
                <a:latin typeface="Open Sans"/>
                <a:ea typeface="DejaVu Sans"/>
              </a:rPr>
              <a:t>fermo restando la possibilità di usare successivamente le procedure semplificate previste dal capo V.</a:t>
            </a:r>
            <a:endParaRPr lang="it-IT" sz="1800" b="0" strike="noStrike" spc="-1" dirty="0">
              <a:latin typeface="Arial"/>
            </a:endParaRPr>
          </a:p>
          <a:p>
            <a:pPr algn="just">
              <a:lnSpc>
                <a:spcPct val="100000"/>
              </a:lnSpc>
            </a:pPr>
            <a:endParaRPr lang="it-IT" sz="1800" b="0" strike="noStrike" spc="-1" dirty="0">
              <a:latin typeface="Arial"/>
            </a:endParaRPr>
          </a:p>
          <a:p>
            <a:pPr algn="just">
              <a:lnSpc>
                <a:spcPct val="100000"/>
              </a:lnSpc>
            </a:pPr>
            <a:endParaRPr lang="it-IT" sz="1800" b="0" strike="noStrike" spc="-1" dirty="0">
              <a:latin typeface="Arial"/>
            </a:endParaRPr>
          </a:p>
          <a:p>
            <a:pPr algn="just">
              <a:lnSpc>
                <a:spcPct val="100000"/>
              </a:lnSpc>
            </a:pPr>
            <a:endParaRPr lang="it-IT" sz="1800" b="0" strike="noStrike" spc="-1" dirty="0">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CustomShape 1"/>
          <p:cNvSpPr/>
          <p:nvPr/>
        </p:nvSpPr>
        <p:spPr>
          <a:xfrm>
            <a:off x="1717200" y="172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77" name="CustomShape 2"/>
          <p:cNvSpPr/>
          <p:nvPr/>
        </p:nvSpPr>
        <p:spPr>
          <a:xfrm>
            <a:off x="143280" y="1188000"/>
            <a:ext cx="8856000" cy="4753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it-IT" sz="1800" b="0" strike="noStrike" spc="-1">
                <a:solidFill>
                  <a:srgbClr val="000000"/>
                </a:solidFill>
                <a:latin typeface="Open Sans"/>
                <a:ea typeface="DejaVu Sans"/>
              </a:rPr>
              <a:t>L'autorizzazione prevede un approccio integrato al fine di evitare fenomeni significativi di </a:t>
            </a:r>
            <a:r>
              <a:rPr lang="it-IT" sz="1800" b="1" strike="noStrike" spc="-1">
                <a:solidFill>
                  <a:srgbClr val="000000"/>
                </a:solidFill>
                <a:latin typeface="Open Sans"/>
                <a:ea typeface="DejaVu Sans"/>
              </a:rPr>
              <a:t>inquinamento</a:t>
            </a:r>
            <a:r>
              <a:rPr lang="it-IT" sz="1800" b="0" strike="noStrike" spc="-1">
                <a:solidFill>
                  <a:srgbClr val="000000"/>
                </a:solidFill>
                <a:latin typeface="Open Sans"/>
                <a:ea typeface="DejaVu Sans"/>
              </a:rPr>
              <a:t> e di evitare o ridurre il più possibile la produzione dei rifiuti. Nell'autorizzazione devono essere previsti un razionale utilizzo dell'energia, le misure per evitare incidenti durante la gestione dell'impianto e per evitare il rischio di inquinamento del sito al momento della cessazione dell'attività.</a:t>
            </a: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r>
              <a:rPr lang="it-IT" sz="1800" b="0" strike="noStrike" spc="-1">
                <a:solidFill>
                  <a:srgbClr val="000000"/>
                </a:solidFill>
                <a:latin typeface="Open Sans"/>
                <a:ea typeface="DejaVu Sans"/>
              </a:rPr>
              <a:t>Dlgs 152/2006 art. 5 definizioni</a:t>
            </a:r>
            <a:endParaRPr lang="it-IT" sz="1800" b="0" strike="noStrike" spc="-1">
              <a:latin typeface="Arial"/>
            </a:endParaRPr>
          </a:p>
          <a:p>
            <a:pPr algn="just">
              <a:lnSpc>
                <a:spcPct val="100000"/>
              </a:lnSpc>
            </a:pPr>
            <a:r>
              <a:rPr lang="it-IT" sz="1800" b="0" strike="noStrike" spc="-1">
                <a:solidFill>
                  <a:srgbClr val="000000"/>
                </a:solidFill>
                <a:latin typeface="Tahoma"/>
                <a:ea typeface="DejaVu Sans"/>
              </a:rPr>
              <a:t>i-ter) inquinamento: </a:t>
            </a:r>
            <a:r>
              <a:rPr lang="it-IT" sz="1800" b="1" strike="noStrike" spc="-1">
                <a:solidFill>
                  <a:srgbClr val="000000"/>
                </a:solidFill>
                <a:latin typeface="Tahoma"/>
                <a:ea typeface="DejaVu Sans"/>
              </a:rPr>
              <a:t>l'introduzione diretta o indiretta, a seguito di attività umana, di </a:t>
            </a:r>
            <a:r>
              <a:rPr lang="it-IT" sz="1800" b="0" strike="noStrike" spc="-1">
                <a:solidFill>
                  <a:srgbClr val="000000"/>
                </a:solidFill>
                <a:latin typeface="Tahoma"/>
                <a:ea typeface="DejaVu Sans"/>
              </a:rPr>
              <a:t>sostanze, vibrazioni, calore o </a:t>
            </a:r>
            <a:r>
              <a:rPr lang="it-IT" sz="1800" b="1" strike="noStrike" spc="-1">
                <a:solidFill>
                  <a:srgbClr val="000000"/>
                </a:solidFill>
                <a:latin typeface="Tahoma"/>
                <a:ea typeface="DejaVu Sans"/>
              </a:rPr>
              <a:t>rumore</a:t>
            </a:r>
            <a:r>
              <a:rPr lang="it-IT" sz="1800" b="0" strike="noStrike" spc="-1">
                <a:solidFill>
                  <a:srgbClr val="000000"/>
                </a:solidFill>
                <a:latin typeface="Tahoma"/>
                <a:ea typeface="DejaVu Sans"/>
              </a:rPr>
              <a:t> o più in generale di agenti fisici o chimici, nell'aria, nell'acqua o nel suolo, che potrebbero nuocere alla salute umana o alla qualità dell'ambiente, causare il deterioramento dei beni materiali, oppure danni o perturbazioni a valori ricreativi dell'ambiente o ad altri suoi legittimi usi</a:t>
            </a: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ustomShape 1"/>
          <p:cNvSpPr/>
          <p:nvPr/>
        </p:nvSpPr>
        <p:spPr>
          <a:xfrm>
            <a:off x="1757520" y="3441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79" name="CustomShape 2"/>
          <p:cNvSpPr/>
          <p:nvPr/>
        </p:nvSpPr>
        <p:spPr>
          <a:xfrm>
            <a:off x="457200" y="1890360"/>
            <a:ext cx="8228160" cy="4283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r>
              <a:rPr lang="it-IT" sz="2800" b="0" strike="noStrike" spc="-1" dirty="0">
                <a:solidFill>
                  <a:srgbClr val="000000"/>
                </a:solidFill>
                <a:latin typeface="Arial"/>
                <a:ea typeface="DejaVu Sans"/>
              </a:rPr>
              <a:t>Nella modulistica della Regione Marche per la domanda di AIA</a:t>
            </a:r>
            <a:endParaRPr lang="it-IT" sz="2800" b="0" strike="noStrike" spc="-1" dirty="0">
              <a:latin typeface="Arial"/>
            </a:endParaRPr>
          </a:p>
          <a:p>
            <a:pPr>
              <a:lnSpc>
                <a:spcPct val="90000"/>
              </a:lnSpc>
              <a:spcBef>
                <a:spcPts val="1001"/>
              </a:spcBef>
            </a:pPr>
            <a:r>
              <a:rPr lang="it-IT" sz="2800" b="1" strike="noStrike" spc="-1" dirty="0">
                <a:solidFill>
                  <a:srgbClr val="FF0000"/>
                </a:solidFill>
                <a:latin typeface="Arial"/>
                <a:ea typeface="DejaVu Sans"/>
              </a:rPr>
              <a:t>Alla voce emissioni sonore </a:t>
            </a:r>
            <a:endParaRPr lang="it-IT" sz="2800" b="1" strike="noStrike" spc="-1" dirty="0">
              <a:solidFill>
                <a:srgbClr val="FF0000"/>
              </a:solidFill>
              <a:latin typeface="Arial"/>
            </a:endParaRPr>
          </a:p>
          <a:p>
            <a:pPr>
              <a:lnSpc>
                <a:spcPct val="90000"/>
              </a:lnSpc>
              <a:spcBef>
                <a:spcPts val="1001"/>
              </a:spcBef>
            </a:pPr>
            <a:r>
              <a:rPr lang="it-IT" sz="2800" b="0" strike="noStrike" spc="-1" dirty="0">
                <a:solidFill>
                  <a:srgbClr val="000000"/>
                </a:solidFill>
                <a:latin typeface="Arial"/>
                <a:ea typeface="DejaVu Sans"/>
              </a:rPr>
              <a:t>Allegare una valutazione di impatto acustico redatta, da un tecnico competente abilitato, e conformemente a quanto richiesto all’Allegato C alla D.G.R. 770/2004</a:t>
            </a:r>
          </a:p>
          <a:p>
            <a:pPr marL="1080">
              <a:lnSpc>
                <a:spcPct val="90000"/>
              </a:lnSpc>
              <a:spcBef>
                <a:spcPts val="1001"/>
              </a:spcBef>
              <a:buClr>
                <a:srgbClr val="000000"/>
              </a:buClr>
            </a:pPr>
            <a:endParaRPr lang="it-IT" sz="2800" spc="-1" dirty="0">
              <a:latin typeface="Arial"/>
            </a:endParaRPr>
          </a:p>
          <a:p>
            <a:pPr marL="1080">
              <a:lnSpc>
                <a:spcPct val="90000"/>
              </a:lnSpc>
              <a:spcBef>
                <a:spcPts val="1001"/>
              </a:spcBef>
              <a:buClr>
                <a:srgbClr val="000000"/>
              </a:buClr>
            </a:pPr>
            <a:endParaRPr lang="it-IT" sz="2800" spc="-1" dirty="0">
              <a:latin typeface="Arial"/>
            </a:endParaRPr>
          </a:p>
          <a:p>
            <a:pPr marL="1080">
              <a:lnSpc>
                <a:spcPct val="90000"/>
              </a:lnSpc>
              <a:spcBef>
                <a:spcPts val="1001"/>
              </a:spcBef>
              <a:buClr>
                <a:srgbClr val="000000"/>
              </a:buClr>
            </a:pPr>
            <a:r>
              <a:rPr lang="it-IT" sz="2800" b="1" strike="noStrike" spc="-1" dirty="0">
                <a:solidFill>
                  <a:srgbClr val="FF0000"/>
                </a:solidFill>
                <a:latin typeface="Arial"/>
                <a:ea typeface="DejaVu Sans"/>
              </a:rPr>
              <a:t>Valutazione previsionale di impatto acustico</a:t>
            </a:r>
            <a:endParaRPr lang="it-IT" sz="2800" b="1" strike="noStrike" spc="-1" dirty="0">
              <a:solidFill>
                <a:srgbClr val="FF0000"/>
              </a:solidFill>
              <a:latin typeface="Arial"/>
            </a:endParaRPr>
          </a:p>
          <a:p>
            <a:pPr>
              <a:lnSpc>
                <a:spcPct val="90000"/>
              </a:lnSpc>
              <a:spcBef>
                <a:spcPts val="1001"/>
              </a:spcBef>
            </a:pPr>
            <a:endParaRPr lang="it-IT" sz="2800" b="0" strike="noStrike" spc="-1" dirty="0">
              <a:latin typeface="Arial"/>
            </a:endParaRPr>
          </a:p>
        </p:txBody>
      </p:sp>
      <p:sp>
        <p:nvSpPr>
          <p:cNvPr id="2" name="CustomShape 3">
            <a:extLst>
              <a:ext uri="{FF2B5EF4-FFF2-40B4-BE49-F238E27FC236}">
                <a16:creationId xmlns:a16="http://schemas.microsoft.com/office/drawing/2014/main" id="{629383D9-EBF7-4B5B-95DA-2E40A0204EDC}"/>
              </a:ext>
            </a:extLst>
          </p:cNvPr>
          <p:cNvSpPr/>
          <p:nvPr/>
        </p:nvSpPr>
        <p:spPr>
          <a:xfrm>
            <a:off x="4355640" y="4531234"/>
            <a:ext cx="431640" cy="575640"/>
          </a:xfrm>
          <a:custGeom>
            <a:avLst/>
            <a:gdLst/>
            <a:ahLst/>
            <a:cxnLst/>
            <a:rect l="l" t="t" r="r" b="b"/>
            <a:pathLst>
              <a:path w="1202" h="1601">
                <a:moveTo>
                  <a:pt x="300" y="0"/>
                </a:moveTo>
                <a:lnTo>
                  <a:pt x="300" y="1200"/>
                </a:lnTo>
                <a:lnTo>
                  <a:pt x="0" y="1200"/>
                </a:lnTo>
                <a:lnTo>
                  <a:pt x="600" y="1600"/>
                </a:lnTo>
                <a:lnTo>
                  <a:pt x="1201" y="1200"/>
                </a:lnTo>
                <a:lnTo>
                  <a:pt x="900" y="12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CustomShape 1"/>
          <p:cNvSpPr/>
          <p:nvPr/>
        </p:nvSpPr>
        <p:spPr>
          <a:xfrm>
            <a:off x="1757520" y="37008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pic>
        <p:nvPicPr>
          <p:cNvPr id="281" name="Immagine 4"/>
          <p:cNvPicPr/>
          <p:nvPr/>
        </p:nvPicPr>
        <p:blipFill>
          <a:blip r:embed="rId2"/>
          <a:stretch/>
        </p:blipFill>
        <p:spPr>
          <a:xfrm>
            <a:off x="530640" y="1152000"/>
            <a:ext cx="6608880" cy="5227200"/>
          </a:xfrm>
          <a:prstGeom prst="rect">
            <a:avLst/>
          </a:prstGeom>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1757520" y="37008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pic>
        <p:nvPicPr>
          <p:cNvPr id="283" name="Immagine 3"/>
          <p:cNvPicPr/>
          <p:nvPr/>
        </p:nvPicPr>
        <p:blipFill>
          <a:blip r:embed="rId2"/>
          <a:stretch/>
        </p:blipFill>
        <p:spPr>
          <a:xfrm>
            <a:off x="361800" y="1243080"/>
            <a:ext cx="8418960" cy="4370760"/>
          </a:xfrm>
          <a:prstGeom prst="rect">
            <a:avLst/>
          </a:prstGeom>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CustomShape 1"/>
          <p:cNvSpPr/>
          <p:nvPr/>
        </p:nvSpPr>
        <p:spPr>
          <a:xfrm>
            <a:off x="1757520" y="451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85" name="CustomShape 2"/>
          <p:cNvSpPr/>
          <p:nvPr/>
        </p:nvSpPr>
        <p:spPr>
          <a:xfrm>
            <a:off x="452160" y="1029600"/>
            <a:ext cx="8228160" cy="7920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r>
              <a:rPr lang="it-IT" sz="2200" b="1" strike="noStrike" spc="-1" dirty="0" err="1">
                <a:solidFill>
                  <a:srgbClr val="FF0000"/>
                </a:solidFill>
                <a:latin typeface="Arial"/>
                <a:ea typeface="DejaVu Sans"/>
              </a:rPr>
              <a:t>BREFs</a:t>
            </a:r>
            <a:r>
              <a:rPr lang="it-IT" sz="2200" b="1" strike="noStrike" spc="-1" dirty="0">
                <a:solidFill>
                  <a:srgbClr val="FF0000"/>
                </a:solidFill>
                <a:latin typeface="Arial"/>
                <a:ea typeface="DejaVu Sans"/>
              </a:rPr>
              <a:t> – Migliori tecniche disponibili</a:t>
            </a:r>
            <a:endParaRPr lang="it-IT" sz="2200" b="1" strike="noStrike" spc="-1" dirty="0">
              <a:solidFill>
                <a:srgbClr val="FF0000"/>
              </a:solidFill>
              <a:latin typeface="Arial"/>
            </a:endParaRPr>
          </a:p>
          <a:p>
            <a:pPr marL="228600" indent="-227520">
              <a:lnSpc>
                <a:spcPct val="90000"/>
              </a:lnSpc>
              <a:spcBef>
                <a:spcPts val="1001"/>
              </a:spcBef>
              <a:buClr>
                <a:srgbClr val="000000"/>
              </a:buClr>
              <a:buFont typeface="Arial"/>
              <a:buChar char="•"/>
            </a:pPr>
            <a:r>
              <a:rPr lang="it-IT" sz="2200" b="0" strike="noStrike" spc="-1" dirty="0">
                <a:solidFill>
                  <a:srgbClr val="000000"/>
                </a:solidFill>
                <a:latin typeface="Arial"/>
                <a:ea typeface="DejaVu Sans"/>
              </a:rPr>
              <a:t>https://eippcb.jrc.ec.europa.eu/reference</a:t>
            </a:r>
            <a:endParaRPr lang="it-IT" sz="2200" b="0" strike="noStrike" spc="-1" dirty="0">
              <a:latin typeface="Arial"/>
            </a:endParaRPr>
          </a:p>
        </p:txBody>
      </p:sp>
      <p:sp>
        <p:nvSpPr>
          <p:cNvPr id="286" name="CustomShape 3"/>
          <p:cNvSpPr/>
          <p:nvPr/>
        </p:nvSpPr>
        <p:spPr>
          <a:xfrm>
            <a:off x="380160" y="2073240"/>
            <a:ext cx="8403120" cy="4262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800" b="0" strike="noStrike" spc="-1" dirty="0">
                <a:solidFill>
                  <a:srgbClr val="000000"/>
                </a:solidFill>
                <a:latin typeface="Arial"/>
                <a:ea typeface="DejaVu Sans"/>
              </a:rPr>
              <a:t>DECISIONI DECISIONE DI ESECUZIONE (UE) 2018/1147 DELLA COMMISSIONE del 10 agosto 2018 che stabilisce le conclusioni sulle migliori tecniche disponibili (BAT) per il trattamento dei rifiuti</a:t>
            </a:r>
            <a:endParaRPr lang="it-IT" sz="1800" b="0" strike="noStrike" spc="-1" dirty="0">
              <a:latin typeface="Arial"/>
            </a:endParaRPr>
          </a:p>
          <a:p>
            <a:pPr>
              <a:lnSpc>
                <a:spcPct val="100000"/>
              </a:lnSpc>
            </a:pP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Rumore e vibrazioni BAT 17. </a:t>
            </a: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Per prevenire le emissioni di rumore e vibrazioni, o se ciò non è possibile per ridurle, la BAT consiste nel predisporre, attuare e riesaminare regolarmente, nell'ambito del sistema di gestione ambientale (cfr. BAT 1), un piano di gestione del rumore e delle vibrazioni che includa tutti gli elementi riportati di seguito:</a:t>
            </a:r>
            <a:endParaRPr lang="it-IT" sz="1800" b="0" strike="noStrike" spc="-1" dirty="0">
              <a:latin typeface="Arial"/>
            </a:endParaRPr>
          </a:p>
          <a:p>
            <a:pPr marL="399960" indent="-398880">
              <a:lnSpc>
                <a:spcPct val="100000"/>
              </a:lnSpc>
              <a:buClr>
                <a:srgbClr val="000000"/>
              </a:buClr>
              <a:buFont typeface="StarSymbol"/>
              <a:buAutoNum type="romanUcPeriod"/>
            </a:pPr>
            <a:r>
              <a:rPr lang="it-IT" sz="1600" b="0" strike="noStrike" spc="-1" dirty="0">
                <a:solidFill>
                  <a:srgbClr val="000000"/>
                </a:solidFill>
                <a:latin typeface="Arial"/>
                <a:ea typeface="DejaVu Sans"/>
              </a:rPr>
              <a:t>un protocollo contenente azioni da intraprendere e scadenze adeguate;</a:t>
            </a:r>
            <a:endParaRPr lang="it-IT" sz="1600" b="0" strike="noStrike" spc="-1" dirty="0">
              <a:latin typeface="Arial"/>
            </a:endParaRPr>
          </a:p>
          <a:p>
            <a:pPr marL="399960" indent="-398880">
              <a:lnSpc>
                <a:spcPct val="100000"/>
              </a:lnSpc>
              <a:buClr>
                <a:srgbClr val="000000"/>
              </a:buClr>
              <a:buFont typeface="StarSymbol"/>
              <a:buAutoNum type="romanUcPeriod"/>
            </a:pPr>
            <a:r>
              <a:rPr lang="it-IT" sz="1600" b="0" strike="noStrike" spc="-1" dirty="0">
                <a:solidFill>
                  <a:srgbClr val="000000"/>
                </a:solidFill>
                <a:latin typeface="Arial"/>
                <a:ea typeface="DejaVu Sans"/>
              </a:rPr>
              <a:t>un protocollo per il monitoraggio del rumore e delle vibrazioni; </a:t>
            </a:r>
            <a:endParaRPr lang="it-IT" sz="1600" b="0" strike="noStrike" spc="-1" dirty="0">
              <a:latin typeface="Arial"/>
            </a:endParaRPr>
          </a:p>
          <a:p>
            <a:pPr marL="399960" indent="-398880">
              <a:lnSpc>
                <a:spcPct val="100000"/>
              </a:lnSpc>
              <a:buClr>
                <a:srgbClr val="000000"/>
              </a:buClr>
              <a:buFont typeface="StarSymbol"/>
              <a:buAutoNum type="romanUcPeriod"/>
            </a:pPr>
            <a:r>
              <a:rPr lang="it-IT" sz="1600" b="0" strike="noStrike" spc="-1" dirty="0">
                <a:solidFill>
                  <a:srgbClr val="000000"/>
                </a:solidFill>
                <a:latin typeface="Arial"/>
                <a:ea typeface="DejaVu Sans"/>
              </a:rPr>
              <a:t>un protocollo di risposta in caso di eventi registrati riguardanti rumore e vibrazioni, ad esempio in presenza di rimostranze;</a:t>
            </a:r>
            <a:endParaRPr lang="it-IT" sz="1600" b="0" strike="noStrike" spc="-1" dirty="0">
              <a:latin typeface="Arial"/>
            </a:endParaRPr>
          </a:p>
          <a:p>
            <a:pPr marL="399960" indent="-398880">
              <a:lnSpc>
                <a:spcPct val="100000"/>
              </a:lnSpc>
              <a:buClr>
                <a:srgbClr val="000000"/>
              </a:buClr>
              <a:buFont typeface="StarSymbol"/>
              <a:buAutoNum type="romanUcPeriod"/>
            </a:pPr>
            <a:r>
              <a:rPr lang="it-IT" sz="1600" b="0" strike="noStrike" spc="-1" dirty="0">
                <a:solidFill>
                  <a:srgbClr val="000000"/>
                </a:solidFill>
                <a:latin typeface="Arial"/>
                <a:ea typeface="DejaVu Sans"/>
              </a:rPr>
              <a:t>un programma di riduzione del rumore e delle vibrazioni inteso a identificarne la o le fonti, misurare/stimare l'esposizione a rumore e vibrazioni, caratterizzare i contributi delle fonti e applicare misure di prevenzione e/o riduzione. </a:t>
            </a:r>
            <a:endParaRPr lang="it-IT" sz="1600" b="0" strike="noStrike" spc="-1" dirty="0">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CustomShape 1"/>
          <p:cNvSpPr/>
          <p:nvPr/>
        </p:nvSpPr>
        <p:spPr>
          <a:xfrm>
            <a:off x="1757520" y="451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pic>
        <p:nvPicPr>
          <p:cNvPr id="288" name="Immagine 287"/>
          <p:cNvPicPr/>
          <p:nvPr/>
        </p:nvPicPr>
        <p:blipFill>
          <a:blip r:embed="rId2"/>
          <a:stretch/>
        </p:blipFill>
        <p:spPr>
          <a:xfrm>
            <a:off x="720000" y="1224000"/>
            <a:ext cx="7362360" cy="5009760"/>
          </a:xfrm>
          <a:prstGeom prst="rect">
            <a:avLst/>
          </a:prstGeom>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CustomShape 1"/>
          <p:cNvSpPr/>
          <p:nvPr/>
        </p:nvSpPr>
        <p:spPr>
          <a:xfrm>
            <a:off x="1757520" y="45180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pic>
        <p:nvPicPr>
          <p:cNvPr id="290" name="Immagine 289"/>
          <p:cNvPicPr/>
          <p:nvPr/>
        </p:nvPicPr>
        <p:blipFill>
          <a:blip r:embed="rId2"/>
          <a:stretch/>
        </p:blipFill>
        <p:spPr>
          <a:xfrm>
            <a:off x="1224000" y="1037880"/>
            <a:ext cx="7143480" cy="2561760"/>
          </a:xfrm>
          <a:prstGeom prst="rect">
            <a:avLst/>
          </a:prstGeom>
          <a:ln>
            <a:noFill/>
          </a:ln>
        </p:spPr>
      </p:pic>
      <p:pic>
        <p:nvPicPr>
          <p:cNvPr id="291" name="Immagine 290"/>
          <p:cNvPicPr/>
          <p:nvPr/>
        </p:nvPicPr>
        <p:blipFill>
          <a:blip r:embed="rId3"/>
          <a:stretch/>
        </p:blipFill>
        <p:spPr>
          <a:xfrm>
            <a:off x="1271880" y="3528000"/>
            <a:ext cx="7095600" cy="2781000"/>
          </a:xfrm>
          <a:prstGeom prst="rect">
            <a:avLst/>
          </a:prstGeom>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CustomShape 1"/>
          <p:cNvSpPr/>
          <p:nvPr/>
        </p:nvSpPr>
        <p:spPr>
          <a:xfrm>
            <a:off x="1757520" y="3441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AIA</a:t>
            </a:r>
            <a:endParaRPr lang="it-IT" sz="2000" b="0" strike="noStrike" spc="-1">
              <a:latin typeface="Arial"/>
            </a:endParaRPr>
          </a:p>
        </p:txBody>
      </p:sp>
      <p:sp>
        <p:nvSpPr>
          <p:cNvPr id="293" name="CustomShape 2"/>
          <p:cNvSpPr/>
          <p:nvPr/>
        </p:nvSpPr>
        <p:spPr>
          <a:xfrm>
            <a:off x="344184" y="3102794"/>
            <a:ext cx="8286108" cy="310166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r>
              <a:rPr lang="it-IT" b="1" strike="noStrike" spc="-1" dirty="0">
                <a:solidFill>
                  <a:srgbClr val="000000"/>
                </a:solidFill>
                <a:latin typeface="Arial"/>
                <a:ea typeface="DejaVu Sans"/>
              </a:rPr>
              <a:t>Piano di Monitoraggio e Controllo ai  sensi  della  parte  II  Titolo  III -bis  del  Dlgs 152/2006 </a:t>
            </a:r>
            <a:endParaRPr lang="it-IT" b="0" strike="noStrike" spc="-1" dirty="0">
              <a:latin typeface="Arial"/>
            </a:endParaRPr>
          </a:p>
          <a:p>
            <a:pPr>
              <a:lnSpc>
                <a:spcPct val="90000"/>
              </a:lnSpc>
              <a:spcBef>
                <a:spcPts val="1001"/>
              </a:spcBef>
            </a:pPr>
            <a:r>
              <a:rPr lang="it-IT" b="0" strike="noStrike" spc="-1" dirty="0">
                <a:solidFill>
                  <a:srgbClr val="000000"/>
                </a:solidFill>
                <a:latin typeface="Arial"/>
                <a:ea typeface="DejaVu Sans"/>
              </a:rPr>
              <a:t>RUMORE</a:t>
            </a:r>
          </a:p>
          <a:p>
            <a:pPr algn="l"/>
            <a:r>
              <a:rPr lang="it-IT" dirty="0"/>
              <a:t>il Piano di Monitoraggio e Controllo ha la finalità principale della pianificazione degli autocontrolli e della verifica di conformità dell’esercizio dell’impianto alle condizioni prescritte nell’Autorizzazione Integrata Ambientale (AIA) rilasciata per l’attività IPPC.</a:t>
            </a:r>
          </a:p>
          <a:p>
            <a:pPr algn="l"/>
            <a:r>
              <a:rPr lang="it-IT" b="0" i="0" dirty="0">
                <a:solidFill>
                  <a:srgbClr val="000000"/>
                </a:solidFill>
                <a:effectLst/>
                <a:latin typeface="Helvetica" panose="020B0604020202020204" pitchFamily="34" charset="0"/>
              </a:rPr>
              <a:t>Nel Piano di monitoraggio e controllo vengono specificati i metodi e la frequenza di misurazione, viene stabilita la frequenza dei controlli che deve effettuare il gestore (autocontrolli) e di quelli che devono essere garantiti dall’autorità competente in materia, i cui oneri sono comunque a carico del gestore. </a:t>
            </a:r>
            <a:endParaRPr lang="it-IT" dirty="0"/>
          </a:p>
          <a:p>
            <a:pPr marL="457200" indent="-457200" algn="l">
              <a:buFont typeface="+mj-lt"/>
              <a:buAutoNum type="arabicPeriod"/>
            </a:pPr>
            <a:r>
              <a:rPr lang="it-IT" b="1" dirty="0">
                <a:solidFill>
                  <a:srgbClr val="FF0000"/>
                </a:solidFill>
              </a:rPr>
              <a:t>campagne di monitoraggio ai limiti dell’impianto allo scopo di verificare il rispetto del limiti imposti dalla Zonizzazione Acustica Comunale;</a:t>
            </a:r>
          </a:p>
          <a:p>
            <a:pPr marL="457200" indent="-457200" algn="l">
              <a:buFont typeface="+mj-lt"/>
              <a:buAutoNum type="arabicPeriod"/>
            </a:pPr>
            <a:r>
              <a:rPr lang="it-IT" b="1" dirty="0">
                <a:solidFill>
                  <a:srgbClr val="FF0000"/>
                </a:solidFill>
              </a:rPr>
              <a:t>campagne di misura all’interno degli impianti aventi anche lo scopo di impostare un eventuale piano di risanamento acustico nelle aree di lavoro</a:t>
            </a:r>
            <a:endParaRPr lang="it-IT" b="1" strike="noStrike" spc="-1" dirty="0">
              <a:solidFill>
                <a:srgbClr val="FF0000"/>
              </a:solidFill>
              <a:latin typeface="Arial"/>
              <a:ea typeface="DejaVu Sans"/>
            </a:endParaRPr>
          </a:p>
          <a:p>
            <a:pPr marL="457200" indent="-457200">
              <a:lnSpc>
                <a:spcPct val="90000"/>
              </a:lnSpc>
              <a:spcBef>
                <a:spcPts val="1001"/>
              </a:spcBef>
              <a:buFont typeface="+mj-lt"/>
              <a:buAutoNum type="arabicPeriod"/>
            </a:pPr>
            <a:r>
              <a:rPr lang="it-IT" b="1" spc="-1" dirty="0">
                <a:solidFill>
                  <a:srgbClr val="FF0000"/>
                </a:solidFill>
                <a:latin typeface="Arial"/>
              </a:rPr>
              <a:t>monitoraggi sulle emissioni delle sorgenti di rumore</a:t>
            </a:r>
          </a:p>
          <a:p>
            <a:pPr>
              <a:lnSpc>
                <a:spcPct val="90000"/>
              </a:lnSpc>
              <a:spcBef>
                <a:spcPts val="1001"/>
              </a:spcBef>
            </a:pPr>
            <a:endParaRPr lang="it-IT" b="0" strike="noStrike" spc="-1" dirty="0">
              <a:latin typeface="Arial"/>
            </a:endParaRPr>
          </a:p>
          <a:p>
            <a:pPr>
              <a:lnSpc>
                <a:spcPct val="90000"/>
              </a:lnSpc>
              <a:spcBef>
                <a:spcPts val="1001"/>
              </a:spcBef>
            </a:pPr>
            <a:endParaRPr lang="it-IT" b="0" strike="noStrike" spc="-1" dirty="0">
              <a:latin typeface="Arial"/>
            </a:endParaRPr>
          </a:p>
          <a:p>
            <a:pPr>
              <a:lnSpc>
                <a:spcPct val="90000"/>
              </a:lnSpc>
              <a:spcBef>
                <a:spcPts val="1001"/>
              </a:spcBef>
            </a:pPr>
            <a:endParaRPr lang="it-IT" b="0" strike="noStrike" spc="-1" dirty="0">
              <a:latin typeface="Arial"/>
            </a:endParaRPr>
          </a:p>
          <a:p>
            <a:pPr>
              <a:lnSpc>
                <a:spcPct val="90000"/>
              </a:lnSpc>
              <a:spcBef>
                <a:spcPts val="1001"/>
              </a:spcBef>
            </a:pPr>
            <a:endParaRPr lang="it-IT" b="0" strike="noStrike" spc="-1" dirty="0">
              <a:latin typeface="Arial"/>
            </a:endParaRPr>
          </a:p>
          <a:p>
            <a:pPr>
              <a:lnSpc>
                <a:spcPct val="90000"/>
              </a:lnSpc>
              <a:spcBef>
                <a:spcPts val="1001"/>
              </a:spcBef>
            </a:pPr>
            <a:endParaRPr lang="it-IT" b="0" strike="noStrike" spc="-1" dirty="0">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295" name="CustomShape 2"/>
          <p:cNvSpPr/>
          <p:nvPr/>
        </p:nvSpPr>
        <p:spPr>
          <a:xfrm>
            <a:off x="504000" y="4032000"/>
            <a:ext cx="8207280" cy="927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p:txBody>
      </p:sp>
      <p:sp>
        <p:nvSpPr>
          <p:cNvPr id="296" name="CustomShape 3"/>
          <p:cNvSpPr/>
          <p:nvPr/>
        </p:nvSpPr>
        <p:spPr>
          <a:xfrm>
            <a:off x="432000" y="1152000"/>
            <a:ext cx="8207640" cy="5697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400" b="1" strike="noStrike" spc="-1">
                <a:solidFill>
                  <a:srgbClr val="C9211E"/>
                </a:solidFill>
                <a:latin typeface="Open Sans"/>
                <a:ea typeface="DejaVu Sans"/>
              </a:rPr>
              <a:t>Decreto legislativo 3 aprile 2006, n. 152</a:t>
            </a:r>
            <a:endParaRPr lang="it-IT" sz="2400" b="0" strike="noStrike" spc="-1">
              <a:latin typeface="Arial"/>
            </a:endParaRPr>
          </a:p>
          <a:p>
            <a:pPr>
              <a:lnSpc>
                <a:spcPct val="100000"/>
              </a:lnSpc>
            </a:pPr>
            <a:r>
              <a:rPr lang="it-IT" sz="2400" b="0" strike="noStrike" spc="-1">
                <a:solidFill>
                  <a:srgbClr val="000000"/>
                </a:solidFill>
                <a:latin typeface="Open Sans"/>
                <a:ea typeface="DejaVu Sans"/>
              </a:rPr>
              <a:t>Codice dell’Ambiente - Norme in materia ambientale</a:t>
            </a:r>
            <a:endParaRPr lang="it-IT" sz="2400" b="0" strike="noStrike" spc="-1">
              <a:latin typeface="Arial"/>
            </a:endParaRPr>
          </a:p>
          <a:p>
            <a:pPr>
              <a:lnSpc>
                <a:spcPct val="100000"/>
              </a:lnSpc>
            </a:pPr>
            <a:r>
              <a:rPr lang="it-IT" sz="2400" b="0" strike="noStrike" spc="-1">
                <a:solidFill>
                  <a:srgbClr val="000000"/>
                </a:solidFill>
                <a:latin typeface="Open Sans"/>
                <a:ea typeface="DejaVu Sans"/>
              </a:rPr>
              <a:t>(G.U. n. 88 del 14 aprile 2006)</a:t>
            </a:r>
            <a:endParaRPr lang="it-IT" sz="2400" b="0" strike="noStrike" spc="-1">
              <a:latin typeface="Arial"/>
            </a:endParaRPr>
          </a:p>
          <a:p>
            <a:pPr>
              <a:lnSpc>
                <a:spcPct val="100000"/>
              </a:lnSpc>
            </a:pPr>
            <a:r>
              <a:rPr lang="it-IT" sz="2400" b="0" strike="noStrike" spc="-1">
                <a:solidFill>
                  <a:srgbClr val="000000"/>
                </a:solidFill>
                <a:latin typeface="Open Sans"/>
                <a:ea typeface="DejaVu Sans"/>
              </a:rPr>
              <a:t>Parte Seconda – Titolo III</a:t>
            </a:r>
            <a:endParaRPr lang="it-IT" sz="2400" b="0" strike="noStrike" spc="-1">
              <a:latin typeface="Arial"/>
            </a:endParaRPr>
          </a:p>
          <a:p>
            <a:pPr>
              <a:lnSpc>
                <a:spcPct val="100000"/>
              </a:lnSpc>
            </a:pPr>
            <a:endParaRPr lang="it-IT" sz="2400" b="0" strike="noStrike" spc="-1">
              <a:latin typeface="Arial"/>
            </a:endParaRPr>
          </a:p>
          <a:p>
            <a:pPr>
              <a:lnSpc>
                <a:spcPct val="100000"/>
              </a:lnSpc>
            </a:pPr>
            <a:r>
              <a:rPr lang="it-IT" sz="2400" b="0" strike="noStrike" spc="-1">
                <a:solidFill>
                  <a:srgbClr val="000000"/>
                </a:solidFill>
                <a:latin typeface="Open Sans"/>
                <a:ea typeface="DejaVu Sans"/>
              </a:rPr>
              <a:t>- Pre-screening - art. 6 comma 9</a:t>
            </a:r>
            <a:endParaRPr lang="it-IT" sz="2400" b="0" strike="noStrike" spc="-1">
              <a:latin typeface="Arial"/>
            </a:endParaRPr>
          </a:p>
          <a:p>
            <a:pPr>
              <a:lnSpc>
                <a:spcPct val="100000"/>
              </a:lnSpc>
            </a:pPr>
            <a:endParaRPr lang="it-IT" sz="2400" b="0" strike="noStrike" spc="-1">
              <a:latin typeface="Arial"/>
            </a:endParaRPr>
          </a:p>
          <a:p>
            <a:pPr>
              <a:lnSpc>
                <a:spcPct val="100000"/>
              </a:lnSpc>
            </a:pPr>
            <a:r>
              <a:rPr lang="it-IT" sz="2400" b="0" strike="noStrike" spc="-1">
                <a:solidFill>
                  <a:srgbClr val="000000"/>
                </a:solidFill>
                <a:latin typeface="Open Sans"/>
                <a:ea typeface="DejaVu Sans"/>
              </a:rPr>
              <a:t>-Verifica di assogettabilità alla VIA - art. 19</a:t>
            </a:r>
            <a:endParaRPr lang="it-IT" sz="2400" b="0" strike="noStrike" spc="-1">
              <a:latin typeface="Arial"/>
            </a:endParaRPr>
          </a:p>
          <a:p>
            <a:pPr>
              <a:lnSpc>
                <a:spcPct val="100000"/>
              </a:lnSpc>
            </a:pPr>
            <a:endParaRPr lang="it-IT" sz="2400" b="0" strike="noStrike" spc="-1">
              <a:latin typeface="Arial"/>
            </a:endParaRPr>
          </a:p>
          <a:p>
            <a:pPr>
              <a:lnSpc>
                <a:spcPct val="100000"/>
              </a:lnSpc>
            </a:pPr>
            <a:r>
              <a:rPr lang="it-IT" sz="2400" b="0" strike="noStrike" spc="-1">
                <a:solidFill>
                  <a:srgbClr val="000000"/>
                </a:solidFill>
                <a:latin typeface="Open Sans"/>
                <a:ea typeface="DejaVu Sans"/>
              </a:rPr>
              <a:t>-VIA Statale – art. 23</a:t>
            </a:r>
            <a:endParaRPr lang="it-IT" sz="2400" b="0" strike="noStrike" spc="-1">
              <a:latin typeface="Arial"/>
            </a:endParaRPr>
          </a:p>
          <a:p>
            <a:pPr>
              <a:lnSpc>
                <a:spcPct val="100000"/>
              </a:lnSpc>
            </a:pPr>
            <a:endParaRPr lang="it-IT" sz="2400" b="0" strike="noStrike" spc="-1">
              <a:latin typeface="Arial"/>
            </a:endParaRPr>
          </a:p>
          <a:p>
            <a:pPr>
              <a:lnSpc>
                <a:spcPct val="100000"/>
              </a:lnSpc>
            </a:pPr>
            <a:r>
              <a:rPr lang="it-IT" sz="2400" b="0" strike="noStrike" spc="-1">
                <a:solidFill>
                  <a:srgbClr val="000000"/>
                </a:solidFill>
                <a:latin typeface="Open Sans"/>
                <a:ea typeface="DejaVu Sans"/>
              </a:rPr>
              <a:t>-</a:t>
            </a:r>
            <a:r>
              <a:rPr lang="it-IT" sz="2600" b="0" strike="noStrike" spc="-1">
                <a:solidFill>
                  <a:srgbClr val="000000"/>
                </a:solidFill>
                <a:latin typeface="Arial"/>
                <a:ea typeface="DejaVu Sans"/>
              </a:rPr>
              <a:t>Provvedimento autorizzatorio unico regionale – PAUR Art. 27-bis del Dlgs. 152/2006</a:t>
            </a:r>
            <a:endParaRPr lang="it-IT" sz="2600" b="0" strike="noStrike" spc="-1">
              <a:latin typeface="Arial"/>
            </a:endParaRPr>
          </a:p>
          <a:p>
            <a:pPr>
              <a:lnSpc>
                <a:spcPct val="100000"/>
              </a:lnSpc>
            </a:pPr>
            <a:endParaRPr lang="it-IT" sz="2600" b="0" strike="noStrike" spc="-1">
              <a:latin typeface="Arial"/>
            </a:endParaRPr>
          </a:p>
          <a:p>
            <a:pPr>
              <a:lnSpc>
                <a:spcPct val="100000"/>
              </a:lnSpc>
            </a:pPr>
            <a:endParaRPr lang="it-IT" sz="2600" b="0" strike="noStrike" spc="-1">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298" name="CustomShape 2"/>
          <p:cNvSpPr/>
          <p:nvPr/>
        </p:nvSpPr>
        <p:spPr>
          <a:xfrm>
            <a:off x="504000" y="4032000"/>
            <a:ext cx="8207280" cy="927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r>
              <a:rPr lang="it-IT" sz="1800" b="1" strike="noStrike" spc="-1">
                <a:solidFill>
                  <a:srgbClr val="000000"/>
                </a:solidFill>
                <a:latin typeface="Arial"/>
                <a:ea typeface="DejaVu Sans"/>
              </a:rPr>
              <a:t>Pre-screening - Art.6 Comma 9 del Dlgs152/2006</a:t>
            </a:r>
            <a:endParaRPr lang="it-IT" sz="1800" b="0" strike="noStrike" spc="-1">
              <a:latin typeface="Arial"/>
            </a:endParaRPr>
          </a:p>
          <a:p>
            <a:pPr>
              <a:lnSpc>
                <a:spcPct val="90000"/>
              </a:lnSpc>
              <a:spcBef>
                <a:spcPts val="1001"/>
              </a:spcBef>
            </a:pPr>
            <a:r>
              <a:rPr lang="it-IT" sz="1800" b="0" strike="noStrike" spc="-1">
                <a:solidFill>
                  <a:srgbClr val="000000"/>
                </a:solidFill>
                <a:latin typeface="Arial"/>
                <a:ea typeface="DejaVu Sans"/>
              </a:rPr>
              <a:t>Per le modifiche, le estensioni o gli adeguamenti tecnici finalizzati a migliorare il rendimento e le prestazioni ambientali dei progetti elencati negli allegati II, II-bis, III e IV alla parte seconda del presente decreto, fatta eccezione per le modifiche o estensioni di cui al comma 7, lettera d), </a:t>
            </a:r>
            <a:r>
              <a:rPr lang="it-IT" sz="1800" b="1" strike="noStrike" spc="-1">
                <a:solidFill>
                  <a:srgbClr val="000000"/>
                </a:solidFill>
                <a:latin typeface="Arial"/>
                <a:ea typeface="DejaVu Sans"/>
              </a:rPr>
              <a:t>il proponente, in ragione della presunta assenza di potenziali impatti ambientali significativi e negativi, ha la facoltà di richiedere all’autorità competente, trasmettendo </a:t>
            </a:r>
            <a:r>
              <a:rPr lang="it-IT" sz="1800" b="1" u="sng" strike="noStrike" spc="-1">
                <a:solidFill>
                  <a:srgbClr val="000000"/>
                </a:solidFill>
                <a:uFillTx/>
                <a:latin typeface="Arial"/>
                <a:ea typeface="DejaVu Sans"/>
              </a:rPr>
              <a:t>adeguati elementi informativi</a:t>
            </a:r>
            <a:r>
              <a:rPr lang="it-IT" sz="1800" b="1" strike="noStrike" spc="-1">
                <a:solidFill>
                  <a:srgbClr val="000000"/>
                </a:solidFill>
                <a:latin typeface="Arial"/>
                <a:ea typeface="DejaVu Sans"/>
              </a:rPr>
              <a:t> tramite apposite liste di controllo, una valutazione preliminare al fine di individuare l’eventuale procedura da avviare</a:t>
            </a:r>
            <a:r>
              <a:rPr lang="it-IT" sz="1800" b="0" strike="noStrike" spc="-1">
                <a:solidFill>
                  <a:srgbClr val="000000"/>
                </a:solidFill>
                <a:latin typeface="Arial"/>
                <a:ea typeface="DejaVu Sans"/>
              </a:rPr>
              <a:t>. </a:t>
            </a:r>
            <a:endParaRPr lang="it-IT" sz="1800" b="0" strike="noStrike" spc="-1">
              <a:latin typeface="Arial"/>
            </a:endParaRPr>
          </a:p>
          <a:p>
            <a:pPr>
              <a:lnSpc>
                <a:spcPct val="90000"/>
              </a:lnSpc>
              <a:spcBef>
                <a:spcPts val="1001"/>
              </a:spcBef>
            </a:pPr>
            <a:r>
              <a:rPr lang="it-IT" sz="1800" b="0" strike="noStrike" spc="-1">
                <a:solidFill>
                  <a:srgbClr val="000000"/>
                </a:solidFill>
                <a:latin typeface="Arial"/>
                <a:ea typeface="DejaVu Sans"/>
              </a:rPr>
              <a:t>L’autorità competente, entro trenta giorni dalla presentazione della richiesta di valutazione preliminare, comunica al proponente l’esito delle proprie valutazioni, indicando se le modifiche, le estensioni o gli adeguamenti tecnici devono essere assoggettati a verifica di assoggettabilità a VIA, a VIA, ovvero non rientrano nelle categorie di cui ai commi 6 o 7. L’esito della valutazione preliminare e la documentazione trasmessa dal proponente sono tempestivamente pubblicati dall’autorità competente sul proprio sito internet istituzionale.</a:t>
            </a:r>
            <a:endParaRPr lang="it-IT" sz="1800" b="0" strike="noStrike" spc="-1">
              <a:latin typeface="Arial"/>
            </a:endParaRPr>
          </a:p>
          <a:p>
            <a:pPr>
              <a:lnSpc>
                <a:spcPct val="90000"/>
              </a:lnSpc>
              <a:spcBef>
                <a:spcPts val="1001"/>
              </a:spcBef>
            </a:pPr>
            <a:r>
              <a:rPr lang="it-IT" sz="1800" b="0" strike="noStrike" spc="-1">
                <a:solidFill>
                  <a:srgbClr val="000000"/>
                </a:solidFill>
                <a:latin typeface="Arial"/>
                <a:ea typeface="DejaVu Sans"/>
              </a:rPr>
              <a:t>(comma sostituito dall'art. 3 del d.lgs. n. 104 del 2017, poi così modificato dall'art. 50, comma 1, legge n. 120 del 2020)</a:t>
            </a: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00" name="CustomShape 2"/>
          <p:cNvSpPr/>
          <p:nvPr/>
        </p:nvSpPr>
        <p:spPr>
          <a:xfrm>
            <a:off x="360000" y="3384000"/>
            <a:ext cx="8207280" cy="927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r>
              <a:rPr lang="it-IT" sz="1800" b="1" strike="noStrike" spc="-1" dirty="0" err="1">
                <a:solidFill>
                  <a:srgbClr val="000000"/>
                </a:solidFill>
                <a:latin typeface="Arial"/>
                <a:ea typeface="DejaVu Sans"/>
              </a:rPr>
              <a:t>Pre</a:t>
            </a:r>
            <a:r>
              <a:rPr lang="it-IT" sz="1800" b="1" strike="noStrike" spc="-1" dirty="0">
                <a:solidFill>
                  <a:srgbClr val="000000"/>
                </a:solidFill>
                <a:latin typeface="Arial"/>
                <a:ea typeface="DejaVu Sans"/>
              </a:rPr>
              <a:t>-screening - Art.6 Comma 9 del Dlgs152/2006</a:t>
            </a:r>
            <a:endParaRPr lang="it-IT" sz="1800" b="0" strike="noStrike" spc="-1" dirty="0">
              <a:latin typeface="Arial"/>
            </a:endParaRPr>
          </a:p>
          <a:p>
            <a:pPr>
              <a:lnSpc>
                <a:spcPct val="90000"/>
              </a:lnSpc>
              <a:spcBef>
                <a:spcPts val="1001"/>
              </a:spcBef>
            </a:pPr>
            <a:r>
              <a:rPr lang="it-IT" sz="1800" b="0" strike="noStrike" spc="-1" dirty="0">
                <a:solidFill>
                  <a:srgbClr val="000000"/>
                </a:solidFill>
                <a:latin typeface="Arial"/>
                <a:ea typeface="DejaVu Sans"/>
              </a:rPr>
              <a:t>Lista di controllo</a:t>
            </a:r>
          </a:p>
          <a:p>
            <a:pPr>
              <a:lnSpc>
                <a:spcPct val="90000"/>
              </a:lnSpc>
              <a:spcBef>
                <a:spcPts val="1001"/>
              </a:spcBef>
            </a:pPr>
            <a:endParaRPr lang="it-IT" spc="-1" dirty="0">
              <a:solidFill>
                <a:srgbClr val="000000"/>
              </a:solidFill>
              <a:latin typeface="Arial"/>
            </a:endParaRPr>
          </a:p>
          <a:p>
            <a:pPr>
              <a:lnSpc>
                <a:spcPct val="90000"/>
              </a:lnSpc>
              <a:spcBef>
                <a:spcPts val="1001"/>
              </a:spcBef>
            </a:pPr>
            <a:endParaRPr lang="it-IT" sz="1800" b="0" strike="noStrike" spc="-1" dirty="0">
              <a:latin typeface="Arial"/>
            </a:endParaRPr>
          </a:p>
          <a:p>
            <a:pPr>
              <a:lnSpc>
                <a:spcPct val="90000"/>
              </a:lnSpc>
              <a:spcBef>
                <a:spcPts val="1001"/>
              </a:spcBef>
            </a:pPr>
            <a:r>
              <a:rPr lang="it-IT" sz="1800" b="0" strike="noStrike" spc="-1" dirty="0">
                <a:latin typeface="Arial"/>
              </a:rPr>
              <a:t>	</a:t>
            </a:r>
          </a:p>
          <a:p>
            <a:pPr>
              <a:lnSpc>
                <a:spcPct val="90000"/>
              </a:lnSpc>
              <a:spcBef>
                <a:spcPts val="1001"/>
              </a:spcBef>
            </a:pPr>
            <a:endParaRPr lang="it-IT" sz="1800" b="0" strike="noStrike" spc="-1" dirty="0">
              <a:latin typeface="Arial"/>
            </a:endParaRPr>
          </a:p>
          <a:p>
            <a:pPr>
              <a:lnSpc>
                <a:spcPct val="90000"/>
              </a:lnSpc>
              <a:spcBef>
                <a:spcPts val="1001"/>
              </a:spcBef>
            </a:pPr>
            <a:endParaRPr lang="it-IT" sz="1800" b="1" strike="noStrike" spc="-1" dirty="0">
              <a:solidFill>
                <a:srgbClr val="000000"/>
              </a:solidFill>
              <a:latin typeface="Arial"/>
              <a:ea typeface="DejaVu Sans"/>
            </a:endParaRPr>
          </a:p>
          <a:p>
            <a:pPr>
              <a:lnSpc>
                <a:spcPct val="90000"/>
              </a:lnSpc>
              <a:spcBef>
                <a:spcPts val="1001"/>
              </a:spcBef>
            </a:pPr>
            <a:endParaRPr lang="it-IT" b="1" spc="-1" dirty="0">
              <a:solidFill>
                <a:srgbClr val="000000"/>
              </a:solidFill>
              <a:latin typeface="Arial"/>
              <a:ea typeface="DejaVu Sans"/>
            </a:endParaRPr>
          </a:p>
          <a:p>
            <a:pPr>
              <a:lnSpc>
                <a:spcPct val="90000"/>
              </a:lnSpc>
              <a:spcBef>
                <a:spcPts val="1001"/>
              </a:spcBef>
            </a:pPr>
            <a:r>
              <a:rPr lang="it-IT" sz="1800" b="1" strike="noStrike" spc="-1" dirty="0">
                <a:solidFill>
                  <a:srgbClr val="000000"/>
                </a:solidFill>
                <a:latin typeface="Arial"/>
                <a:ea typeface="DejaVu Sans"/>
              </a:rPr>
              <a:t>Si richiede la trasmissione di </a:t>
            </a:r>
            <a:r>
              <a:rPr lang="it-IT" sz="1800" b="1" u="sng" strike="noStrike" spc="-1" dirty="0">
                <a:solidFill>
                  <a:srgbClr val="000000"/>
                </a:solidFill>
                <a:uFillTx/>
                <a:latin typeface="Arial"/>
                <a:ea typeface="DejaVu Sans"/>
              </a:rPr>
              <a:t>adeguati elementi informativi.</a:t>
            </a:r>
            <a:endParaRPr lang="it-IT" sz="1800" b="0" strike="noStrike" spc="-1" dirty="0">
              <a:latin typeface="Arial"/>
            </a:endParaRPr>
          </a:p>
          <a:p>
            <a:pPr>
              <a:lnSpc>
                <a:spcPct val="90000"/>
              </a:lnSpc>
              <a:spcBef>
                <a:spcPts val="1001"/>
              </a:spcBef>
            </a:pPr>
            <a:endParaRPr lang="it-IT" sz="1800" b="0" strike="noStrike" spc="-1" dirty="0">
              <a:latin typeface="Arial"/>
            </a:endParaRPr>
          </a:p>
          <a:p>
            <a:pPr>
              <a:lnSpc>
                <a:spcPct val="90000"/>
              </a:lnSpc>
              <a:spcBef>
                <a:spcPts val="1001"/>
              </a:spcBef>
            </a:pPr>
            <a:endParaRPr lang="it-IT" sz="1800" b="0" strike="noStrike" spc="-1" dirty="0">
              <a:latin typeface="Arial"/>
            </a:endParaRPr>
          </a:p>
          <a:p>
            <a:pPr>
              <a:lnSpc>
                <a:spcPct val="90000"/>
              </a:lnSpc>
              <a:spcBef>
                <a:spcPts val="1001"/>
              </a:spcBef>
            </a:pPr>
            <a:endParaRPr lang="it-IT" sz="1800" b="0" strike="noStrike" spc="-1" dirty="0">
              <a:latin typeface="Arial"/>
            </a:endParaRPr>
          </a:p>
          <a:p>
            <a:pPr>
              <a:lnSpc>
                <a:spcPct val="90000"/>
              </a:lnSpc>
              <a:spcBef>
                <a:spcPts val="1001"/>
              </a:spcBef>
            </a:pPr>
            <a:endParaRPr lang="it-IT" sz="1800" b="0" strike="noStrike" spc="-1" dirty="0">
              <a:latin typeface="Arial"/>
            </a:endParaRPr>
          </a:p>
        </p:txBody>
      </p:sp>
      <p:pic>
        <p:nvPicPr>
          <p:cNvPr id="301" name="Immagine 300"/>
          <p:cNvPicPr/>
          <p:nvPr/>
        </p:nvPicPr>
        <p:blipFill>
          <a:blip r:embed="rId2"/>
          <a:stretch/>
        </p:blipFill>
        <p:spPr>
          <a:xfrm>
            <a:off x="123840" y="3056580"/>
            <a:ext cx="9020160" cy="791280"/>
          </a:xfrm>
          <a:prstGeom prst="rect">
            <a:avLst/>
          </a:prstGeom>
          <a:ln>
            <a:noFill/>
          </a:ln>
        </p:spPr>
      </p:pic>
      <p:sp>
        <p:nvSpPr>
          <p:cNvPr id="2" name="Rettangolo 1">
            <a:extLst>
              <a:ext uri="{FF2B5EF4-FFF2-40B4-BE49-F238E27FC236}">
                <a16:creationId xmlns:a16="http://schemas.microsoft.com/office/drawing/2014/main" id="{84F249C5-E596-4B96-A7C6-B85AB7C43341}"/>
              </a:ext>
            </a:extLst>
          </p:cNvPr>
          <p:cNvSpPr/>
          <p:nvPr/>
        </p:nvSpPr>
        <p:spPr>
          <a:xfrm>
            <a:off x="4345968" y="2128860"/>
            <a:ext cx="2013735" cy="927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800" b="0" strike="noStrike" spc="-1" dirty="0">
                <a:latin typeface="Arial"/>
              </a:rPr>
              <a:t>Breve descrizione</a:t>
            </a:r>
            <a:endParaRPr lang="it-IT" dirty="0"/>
          </a:p>
        </p:txBody>
      </p:sp>
      <p:sp>
        <p:nvSpPr>
          <p:cNvPr id="3" name="Rettangolo 2">
            <a:extLst>
              <a:ext uri="{FF2B5EF4-FFF2-40B4-BE49-F238E27FC236}">
                <a16:creationId xmlns:a16="http://schemas.microsoft.com/office/drawing/2014/main" id="{4C3D34B7-EBC2-4B35-AD74-5910CAF151E8}"/>
              </a:ext>
            </a:extLst>
          </p:cNvPr>
          <p:cNvSpPr/>
          <p:nvPr/>
        </p:nvSpPr>
        <p:spPr>
          <a:xfrm>
            <a:off x="6359703" y="2128860"/>
            <a:ext cx="2660457" cy="927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1"/>
              </a:spcBef>
            </a:pPr>
            <a:r>
              <a:rPr lang="it-IT" dirty="0"/>
              <a:t>Sono previsti potenziali effetti ambientali significativi?</a:t>
            </a:r>
            <a:endParaRPr lang="it-IT" sz="1800" b="0" strike="noStrike" spc="-1" dirty="0">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03" name="CustomShape 2"/>
          <p:cNvSpPr/>
          <p:nvPr/>
        </p:nvSpPr>
        <p:spPr>
          <a:xfrm>
            <a:off x="360000" y="2825392"/>
            <a:ext cx="8069040" cy="1830115"/>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r>
              <a:rPr lang="it-IT" sz="2400" b="1" strike="noStrike" spc="-1" dirty="0">
                <a:solidFill>
                  <a:srgbClr val="C9211E"/>
                </a:solidFill>
                <a:latin typeface="Arial"/>
                <a:ea typeface="DejaVu Sans"/>
              </a:rPr>
              <a:t>D.lgs. 152/2006</a:t>
            </a:r>
            <a:endParaRPr lang="it-IT" sz="2400" b="0" strike="noStrike" spc="-1" dirty="0">
              <a:latin typeface="Arial"/>
            </a:endParaRPr>
          </a:p>
          <a:p>
            <a:pPr>
              <a:lnSpc>
                <a:spcPct val="90000"/>
              </a:lnSpc>
              <a:spcBef>
                <a:spcPts val="1001"/>
              </a:spcBef>
            </a:pPr>
            <a:r>
              <a:rPr lang="it-IT" sz="2400" b="1" strike="noStrike" spc="-1" dirty="0">
                <a:solidFill>
                  <a:srgbClr val="000000"/>
                </a:solidFill>
                <a:latin typeface="Arial"/>
                <a:ea typeface="DejaVu Sans"/>
              </a:rPr>
              <a:t>Verifica di </a:t>
            </a:r>
            <a:r>
              <a:rPr lang="it-IT" sz="2400" b="1" strike="noStrike" spc="-1" dirty="0" err="1">
                <a:solidFill>
                  <a:srgbClr val="000000"/>
                </a:solidFill>
                <a:latin typeface="Arial"/>
                <a:ea typeface="DejaVu Sans"/>
              </a:rPr>
              <a:t>assogettabilità</a:t>
            </a:r>
            <a:r>
              <a:rPr lang="it-IT" sz="2400" b="1" strike="noStrike" spc="-1" dirty="0">
                <a:solidFill>
                  <a:srgbClr val="000000"/>
                </a:solidFill>
                <a:latin typeface="Arial"/>
                <a:ea typeface="DejaVu Sans"/>
              </a:rPr>
              <a:t> a VIA</a:t>
            </a:r>
            <a:endParaRPr lang="it-IT" sz="2400" b="0" strike="noStrike" spc="-1" dirty="0">
              <a:latin typeface="Arial"/>
            </a:endParaRPr>
          </a:p>
          <a:p>
            <a:pPr>
              <a:lnSpc>
                <a:spcPct val="90000"/>
              </a:lnSpc>
              <a:spcBef>
                <a:spcPts val="1001"/>
              </a:spcBef>
            </a:pPr>
            <a:r>
              <a:rPr lang="it-IT" sz="2400" b="0" strike="noStrike" spc="-1" dirty="0">
                <a:solidFill>
                  <a:srgbClr val="000000"/>
                </a:solidFill>
                <a:latin typeface="Arial"/>
                <a:ea typeface="DejaVu Sans"/>
              </a:rPr>
              <a:t>Art. 19 Codice Ambienta. Modalità di svolgimento del procedimento di verifica di assoggettabilità a VIA (articolo così sostituito dall'art. 50, comma 1, legge n. 120 del 2020) </a:t>
            </a:r>
          </a:p>
          <a:p>
            <a:pPr>
              <a:lnSpc>
                <a:spcPct val="90000"/>
              </a:lnSpc>
              <a:spcBef>
                <a:spcPts val="1001"/>
              </a:spcBef>
            </a:pPr>
            <a:r>
              <a:rPr lang="it-IT" sz="2400" spc="-1" dirty="0">
                <a:solidFill>
                  <a:srgbClr val="000000"/>
                </a:solidFill>
                <a:latin typeface="Arial"/>
                <a:ea typeface="DejaVu Sans"/>
              </a:rPr>
              <a:t>Sono sottoposti a Verifica statale i progetti di cui all’</a:t>
            </a:r>
            <a:r>
              <a:rPr lang="it-IT" sz="2400" spc="-1" dirty="0" err="1">
                <a:solidFill>
                  <a:srgbClr val="000000"/>
                </a:solidFill>
                <a:latin typeface="Arial"/>
                <a:ea typeface="DejaVu Sans"/>
              </a:rPr>
              <a:t>All</a:t>
            </a:r>
            <a:r>
              <a:rPr lang="it-IT" sz="2400" spc="-1" dirty="0">
                <a:solidFill>
                  <a:srgbClr val="000000"/>
                </a:solidFill>
                <a:latin typeface="Arial"/>
                <a:ea typeface="DejaVu Sans"/>
              </a:rPr>
              <a:t>. II bis (statali) e </a:t>
            </a:r>
            <a:r>
              <a:rPr lang="it-IT" sz="2400" spc="-1" dirty="0" err="1">
                <a:solidFill>
                  <a:srgbClr val="000000"/>
                </a:solidFill>
                <a:latin typeface="Arial"/>
                <a:ea typeface="DejaVu Sans"/>
              </a:rPr>
              <a:t>All</a:t>
            </a:r>
            <a:r>
              <a:rPr lang="it-IT" sz="2400" spc="-1" dirty="0">
                <a:solidFill>
                  <a:srgbClr val="000000"/>
                </a:solidFill>
                <a:latin typeface="Arial"/>
                <a:ea typeface="DejaVu Sans"/>
              </a:rPr>
              <a:t>. IV </a:t>
            </a:r>
            <a:r>
              <a:rPr lang="it-IT" sz="2400" b="0" strike="noStrike" spc="-1" dirty="0">
                <a:solidFill>
                  <a:srgbClr val="000000"/>
                </a:solidFill>
                <a:latin typeface="Arial"/>
                <a:ea typeface="DejaVu Sans"/>
              </a:rPr>
              <a:t>(regionale) </a:t>
            </a:r>
            <a:r>
              <a:rPr lang="it-IT" sz="2400" spc="-1" dirty="0">
                <a:solidFill>
                  <a:srgbClr val="000000"/>
                </a:solidFill>
                <a:latin typeface="Arial"/>
                <a:ea typeface="DejaVu Sans"/>
              </a:rPr>
              <a:t>della Parte Seconda Dlgs 152/2006</a:t>
            </a:r>
            <a:endParaRPr lang="it-IT" sz="2400" b="0" strike="noStrike" spc="-1" dirty="0">
              <a:solidFill>
                <a:srgbClr val="000000"/>
              </a:solidFill>
              <a:latin typeface="Arial"/>
              <a:ea typeface="DejaVu Sans"/>
            </a:endParaRPr>
          </a:p>
          <a:p>
            <a:pPr>
              <a:lnSpc>
                <a:spcPct val="90000"/>
              </a:lnSpc>
              <a:spcBef>
                <a:spcPts val="1001"/>
              </a:spcBef>
            </a:pPr>
            <a:endParaRPr lang="it-IT" sz="2400" b="0" strike="noStrike" spc="-1" dirty="0">
              <a:latin typeface="Arial"/>
            </a:endParaRPr>
          </a:p>
          <a:p>
            <a:pPr>
              <a:lnSpc>
                <a:spcPct val="90000"/>
              </a:lnSpc>
              <a:spcBef>
                <a:spcPts val="1001"/>
              </a:spcBef>
            </a:pPr>
            <a:r>
              <a:rPr lang="it-IT" sz="2400" b="1" strike="noStrike" spc="-1" dirty="0">
                <a:solidFill>
                  <a:srgbClr val="C9211E"/>
                </a:solidFill>
                <a:latin typeface="Arial"/>
                <a:ea typeface="DejaVu Sans"/>
              </a:rPr>
              <a:t>LR 11/2019 della Regione Marche</a:t>
            </a:r>
            <a:endParaRPr lang="it-IT" sz="2400" b="0" strike="noStrike" spc="-1" dirty="0">
              <a:latin typeface="Arial"/>
            </a:endParaRPr>
          </a:p>
          <a:p>
            <a:pPr>
              <a:lnSpc>
                <a:spcPct val="90000"/>
              </a:lnSpc>
              <a:spcBef>
                <a:spcPts val="1001"/>
              </a:spcBef>
            </a:pPr>
            <a:r>
              <a:rPr lang="it-IT" sz="2400" b="0" strike="noStrike" spc="-1" dirty="0">
                <a:solidFill>
                  <a:srgbClr val="000000"/>
                </a:solidFill>
                <a:latin typeface="Arial"/>
                <a:ea typeface="DejaVu Sans"/>
              </a:rPr>
              <a:t>Sono sottoposti a verifica di assoggettabilità a VIA i progetti elencati negli allegati B1 (regionale) e B2 </a:t>
            </a:r>
            <a:r>
              <a:rPr lang="it-IT" sz="2400" spc="-1" dirty="0">
                <a:solidFill>
                  <a:srgbClr val="000000"/>
                </a:solidFill>
                <a:latin typeface="Arial"/>
                <a:ea typeface="DejaVu Sans"/>
              </a:rPr>
              <a:t>(provinciale)</a:t>
            </a:r>
            <a:r>
              <a:rPr lang="it-IT" sz="2400" b="0" strike="noStrike" spc="-1" dirty="0">
                <a:solidFill>
                  <a:srgbClr val="000000"/>
                </a:solidFill>
                <a:latin typeface="Arial"/>
                <a:ea typeface="DejaVu Sans"/>
              </a:rPr>
              <a:t>.</a:t>
            </a:r>
            <a:endParaRPr lang="it-IT" sz="2400" b="0" strike="noStrike" spc="-1" dirty="0">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CustomShape 1"/>
          <p:cNvSpPr/>
          <p:nvPr/>
        </p:nvSpPr>
        <p:spPr>
          <a:xfrm>
            <a:off x="1757520" y="-90000"/>
            <a:ext cx="5708880" cy="1144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05" name="CustomShape 2"/>
          <p:cNvSpPr/>
          <p:nvPr/>
        </p:nvSpPr>
        <p:spPr>
          <a:xfrm>
            <a:off x="379937" y="1054440"/>
            <a:ext cx="8228520" cy="5262979"/>
          </a:xfrm>
          <a:prstGeom prst="rect">
            <a:avLst/>
          </a:prstGeom>
          <a:noFill/>
          <a:ln>
            <a:noFill/>
          </a:ln>
        </p:spPr>
        <p:style>
          <a:lnRef idx="0">
            <a:scrgbClr r="0" g="0" b="0"/>
          </a:lnRef>
          <a:fillRef idx="0">
            <a:scrgbClr r="0" g="0" b="0"/>
          </a:fillRef>
          <a:effectRef idx="0">
            <a:scrgbClr r="0" g="0" b="0"/>
          </a:effectRef>
          <a:fontRef idx="minor"/>
        </p:style>
        <p:txBody>
          <a:bodyPr lIns="0" tIns="0" rIns="0" bIns="0">
            <a:spAutoFit/>
          </a:bodyPr>
          <a:lstStyle/>
          <a:p>
            <a:pPr>
              <a:lnSpc>
                <a:spcPct val="100000"/>
              </a:lnSpc>
            </a:pPr>
            <a:r>
              <a:rPr lang="it-IT" sz="1800" b="1" strike="noStrike" spc="-1" dirty="0">
                <a:solidFill>
                  <a:srgbClr val="000000"/>
                </a:solidFill>
                <a:latin typeface="Arial"/>
                <a:ea typeface="DejaVu Sans"/>
              </a:rPr>
              <a:t>Modalità di svolgimento del procedimento di verifica di assoggettabilità a VIA </a:t>
            </a:r>
            <a:r>
              <a:rPr lang="it-IT" sz="1800" b="1" strike="noStrike" spc="-1" dirty="0">
                <a:solidFill>
                  <a:srgbClr val="C9211E"/>
                </a:solidFill>
                <a:latin typeface="Arial"/>
                <a:ea typeface="DejaVu Sans"/>
              </a:rPr>
              <a:t>(articolo così sostituito dall'art. 50, comma 1, legge n. 120 del 2020 </a:t>
            </a:r>
            <a:r>
              <a:rPr lang="it-IT" b="1" i="0" dirty="0">
                <a:solidFill>
                  <a:srgbClr val="000000"/>
                </a:solidFill>
                <a:effectLst/>
                <a:latin typeface="Calibri" panose="020F0502020204030204" pitchFamily="34" charset="0"/>
              </a:rPr>
              <a:t>«</a:t>
            </a:r>
            <a:r>
              <a:rPr lang="it-IT" b="1" spc="-1" dirty="0">
                <a:solidFill>
                  <a:srgbClr val="C9211E"/>
                </a:solidFill>
                <a:latin typeface="Arial"/>
              </a:rPr>
              <a:t>Misure urgenti per la semplificazione e l’innovazione digitali» - Decreto Semplificazioni)</a:t>
            </a:r>
          </a:p>
          <a:p>
            <a:pPr>
              <a:lnSpc>
                <a:spcPct val="100000"/>
              </a:lnSpc>
            </a:pP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La procedura in questione viene avviata dal proponen­te mediante la presentazione dello stu­dio preliminare ambientale e della co­pia di versamento degli oneri istrutto­ri</a:t>
            </a:r>
            <a:endParaRPr lang="it-IT" sz="1800" b="0" strike="noStrike" spc="-1" dirty="0">
              <a:latin typeface="Arial"/>
            </a:endParaRPr>
          </a:p>
          <a:p>
            <a:pPr>
              <a:lnSpc>
                <a:spcPct val="100000"/>
              </a:lnSpc>
            </a:pPr>
            <a:r>
              <a:rPr lang="it-IT" sz="1800" b="0" strike="noStrike" spc="-1" dirty="0">
                <a:solidFill>
                  <a:srgbClr val="000000"/>
                </a:solidFill>
                <a:latin typeface="Arial"/>
                <a:ea typeface="Weidemann Std Book;Weidemann Std Book"/>
              </a:rPr>
              <a:t>Entro il termine di 5 giorni, l’AC è chiamata: </a:t>
            </a:r>
            <a:endParaRPr lang="it-IT" sz="1800" b="0" strike="noStrike" spc="-1" dirty="0">
              <a:latin typeface="Arial"/>
            </a:endParaRPr>
          </a:p>
          <a:p>
            <a:pPr>
              <a:lnSpc>
                <a:spcPct val="100000"/>
              </a:lnSpc>
            </a:pPr>
            <a:r>
              <a:rPr lang="it-IT" sz="1800" b="0" strike="noStrike" spc="-1" dirty="0">
                <a:solidFill>
                  <a:srgbClr val="000000"/>
                </a:solidFill>
                <a:latin typeface="Arial"/>
                <a:ea typeface="Weidemann Std Book;Weidemann Std Book"/>
              </a:rPr>
              <a:t>– a controllare la completezza formale della documentazione prodot­ta dal proponente, ma anche la sua ade­guatezza sostanziale; </a:t>
            </a:r>
            <a:endParaRPr lang="it-IT" sz="1800" b="0" strike="noStrike" spc="-1" dirty="0">
              <a:latin typeface="Arial"/>
            </a:endParaRPr>
          </a:p>
          <a:p>
            <a:pPr>
              <a:lnSpc>
                <a:spcPct val="100000"/>
              </a:lnSpc>
            </a:pPr>
            <a:r>
              <a:rPr lang="it-IT" sz="1800" b="0" strike="noStrike" spc="-1" dirty="0">
                <a:solidFill>
                  <a:srgbClr val="000000"/>
                </a:solidFill>
                <a:latin typeface="Arial"/>
                <a:ea typeface="Weidemann Std Book;Weidemann Std Book"/>
              </a:rPr>
              <a:t>– a formulare un’eventuale richiesta di chiarimenti e integrazioni. </a:t>
            </a:r>
            <a:endParaRPr lang="it-IT" sz="1800" b="0" strike="noStrike" spc="-1" dirty="0">
              <a:latin typeface="Arial"/>
            </a:endParaRPr>
          </a:p>
          <a:p>
            <a:pPr>
              <a:lnSpc>
                <a:spcPct val="100000"/>
              </a:lnSpc>
            </a:pPr>
            <a:r>
              <a:rPr lang="it-IT" sz="1800" b="0" strike="noStrike" spc="-1" dirty="0">
                <a:solidFill>
                  <a:srgbClr val="000000"/>
                </a:solidFill>
                <a:latin typeface="Arial"/>
                <a:ea typeface="Weidemann Std Book;Weidemann Std Book"/>
              </a:rPr>
              <a:t>(precedenza la pos­sibilità per l’autorità competente di chiedere chiarimenti e integrazioni si collocava a valle della pubblicazione degli elaborati e dell’acquisizione delle osservazioni )</a:t>
            </a:r>
            <a:endParaRPr lang="it-IT" sz="1800" b="0" strike="noStrike" spc="-1" dirty="0">
              <a:latin typeface="Arial"/>
            </a:endParaRPr>
          </a:p>
          <a:p>
            <a:pPr>
              <a:lnSpc>
                <a:spcPct val="100000"/>
              </a:lnSpc>
            </a:pPr>
            <a:endParaRPr lang="it-IT" sz="1800" b="0" strike="noStrike" spc="-1" dirty="0">
              <a:latin typeface="Arial"/>
            </a:endParaRPr>
          </a:p>
          <a:p>
            <a:pPr>
              <a:lnSpc>
                <a:spcPct val="100000"/>
              </a:lnSpc>
            </a:pPr>
            <a:r>
              <a:rPr lang="it-IT" sz="1800" b="0" strike="noStrike" spc="-1" dirty="0">
                <a:solidFill>
                  <a:srgbClr val="000000"/>
                </a:solidFill>
                <a:latin typeface="Arial"/>
                <a:ea typeface="Weidemann Std Book;Weidemann Std Book"/>
              </a:rPr>
              <a:t>Il proponente deve provvedere inderogabilmente en­tro 15 giorni e, qualora non rispetti ta­le scadenza, è fatto obbligo all’autorità competente di disporre l’archiviazione del procedimento </a:t>
            </a:r>
            <a:endParaRPr lang="it-IT" sz="1800" b="0" strike="noStrike" spc="-1" dirty="0">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07" name="CustomShape 2"/>
          <p:cNvSpPr/>
          <p:nvPr/>
        </p:nvSpPr>
        <p:spPr>
          <a:xfrm>
            <a:off x="570240" y="1368000"/>
            <a:ext cx="8069040" cy="3933720"/>
          </a:xfrm>
          <a:prstGeom prst="rect">
            <a:avLst/>
          </a:prstGeom>
          <a:noFill/>
          <a:ln>
            <a:noFill/>
          </a:ln>
        </p:spPr>
        <p:style>
          <a:lnRef idx="0">
            <a:scrgbClr r="0" g="0" b="0"/>
          </a:lnRef>
          <a:fillRef idx="0">
            <a:scrgbClr r="0" g="0" b="0"/>
          </a:fillRef>
          <a:effectRef idx="0">
            <a:scrgbClr r="0" g="0" b="0"/>
          </a:effectRef>
          <a:fontRef idx="minor"/>
        </p:style>
        <p:txBody>
          <a:bodyPr lIns="0" tIns="0" rIns="0" bIns="0">
            <a:spAutoFit/>
          </a:bodyPr>
          <a:lstStyle/>
          <a:p>
            <a:pPr>
              <a:lnSpc>
                <a:spcPct val="100000"/>
              </a:lnSpc>
            </a:pPr>
            <a:endParaRPr lang="it-IT" sz="1800" b="0" strike="noStrike" spc="-1">
              <a:latin typeface="Arial"/>
            </a:endParaRPr>
          </a:p>
          <a:p>
            <a:pPr>
              <a:lnSpc>
                <a:spcPct val="100000"/>
              </a:lnSpc>
            </a:pPr>
            <a:r>
              <a:rPr lang="it-IT" sz="2000" b="0" strike="noStrike" spc="-1">
                <a:solidFill>
                  <a:srgbClr val="000000"/>
                </a:solidFill>
                <a:latin typeface="Arial"/>
                <a:ea typeface="Weidemann Std Book;Weidemann Std Book"/>
              </a:rPr>
              <a:t> Una volta conclusa la fase di verifica e di eventuale integrazione della docu­mentazione, l’autorità competente, a norma dell’attuale terzo comma dell’ar­ticolo 19, deve “contestualmente” prov­vedere a pubblicare lo studio prelimina­re nel proprio sito internet istituziona­le e a darne comunicazione per via te­lematica a tutte le Amministrazioni e a tutti gli enti territoriali potenzialmente interessati. </a:t>
            </a:r>
            <a:endParaRPr lang="it-IT" sz="2000" b="0" strike="noStrike" spc="-1">
              <a:latin typeface="Arial"/>
            </a:endParaRPr>
          </a:p>
          <a:p>
            <a:pPr>
              <a:lnSpc>
                <a:spcPct val="100000"/>
              </a:lnSpc>
            </a:pPr>
            <a:endParaRPr lang="it-IT" sz="2000" b="0" strike="noStrike" spc="-1">
              <a:latin typeface="Arial"/>
            </a:endParaRPr>
          </a:p>
          <a:p>
            <a:pPr>
              <a:lnSpc>
                <a:spcPct val="100000"/>
              </a:lnSpc>
            </a:pPr>
            <a:r>
              <a:rPr lang="it-IT" sz="2000" b="0" strike="noStrike" spc="-1">
                <a:solidFill>
                  <a:srgbClr val="000000"/>
                </a:solidFill>
                <a:latin typeface="Arial"/>
                <a:ea typeface="Weidemann Std Book;Weidemann Std Book"/>
              </a:rPr>
              <a:t>Da tali adempimenti decorre il termine di 45 giorni per la presentazione delle osservazioni da par­te dei soggetti interessati e che, dallo spirare di questo, decorre il successivo termine di ulteriori 45 giorni (prorogabili di altri 20 gg)  per il rilascio del provvedimento di verifica</a:t>
            </a:r>
            <a:endParaRPr lang="it-IT" sz="2000" b="0" strike="noStrike" spc="-1">
              <a:latin typeface="Arial"/>
            </a:endParaRPr>
          </a:p>
          <a:p>
            <a:pPr>
              <a:lnSpc>
                <a:spcPct val="100000"/>
              </a:lnSpc>
            </a:pPr>
            <a:endParaRPr lang="it-IT" sz="2000" b="0" strike="noStrike" spc="-1">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09" name="CustomShape 2"/>
          <p:cNvSpPr/>
          <p:nvPr/>
        </p:nvSpPr>
        <p:spPr>
          <a:xfrm>
            <a:off x="349726" y="2458031"/>
            <a:ext cx="8069040" cy="24508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dirty="0">
              <a:latin typeface="Arial"/>
            </a:endParaRPr>
          </a:p>
          <a:p>
            <a:pPr>
              <a:lnSpc>
                <a:spcPct val="90000"/>
              </a:lnSpc>
            </a:pPr>
            <a:r>
              <a:rPr lang="it-IT" sz="1400" b="1" i="0" dirty="0">
                <a:solidFill>
                  <a:srgbClr val="000000"/>
                </a:solidFill>
                <a:effectLst/>
                <a:latin typeface="Tahoma" panose="020B0604030504040204" pitchFamily="34" charset="0"/>
              </a:rPr>
              <a:t>ALLEGATO IV-bis - </a:t>
            </a:r>
            <a:r>
              <a:rPr lang="it-IT" sz="1400" b="1" dirty="0">
                <a:solidFill>
                  <a:srgbClr val="000000"/>
                </a:solidFill>
                <a:latin typeface="Tahoma" panose="020B0604030504040204" pitchFamily="34" charset="0"/>
              </a:rPr>
              <a:t>Parte II - </a:t>
            </a:r>
            <a:r>
              <a:rPr lang="it-IT" sz="1400" b="1" strike="noStrike" spc="-1" dirty="0">
                <a:solidFill>
                  <a:srgbClr val="000000"/>
                </a:solidFill>
                <a:latin typeface="Arial"/>
                <a:ea typeface="DejaVu Sans"/>
              </a:rPr>
              <a:t>Contenuti dello Studio Preliminare Ambientale</a:t>
            </a:r>
          </a:p>
          <a:p>
            <a:pPr>
              <a:lnSpc>
                <a:spcPct val="90000"/>
              </a:lnSpc>
            </a:pP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1. Descrizione del progetto, comprese in particolare:</a:t>
            </a: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 a) la descrizione delle caratteristiche fisiche dell’insieme del progetto e, ove pertinente, dei lavori di demolizione;</a:t>
            </a: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b) la descrizione della localizzazione del progetto, in particolare per quanto riguarda la sensibilità ambientale delle aree geografiche che potrebbero essere interessate.</a:t>
            </a:r>
            <a:endParaRPr lang="it-IT" sz="1400" b="0" strike="noStrike" spc="-1" dirty="0">
              <a:latin typeface="Arial"/>
            </a:endParaRPr>
          </a:p>
          <a:p>
            <a:pPr>
              <a:lnSpc>
                <a:spcPct val="90000"/>
              </a:lnSpc>
            </a:pPr>
            <a:endParaRPr lang="it-IT" sz="1400" b="0" strike="noStrike" spc="-1" dirty="0">
              <a:latin typeface="Arial"/>
            </a:endParaRPr>
          </a:p>
          <a:p>
            <a:pPr>
              <a:lnSpc>
                <a:spcPct val="90000"/>
              </a:lnSpc>
            </a:pPr>
            <a:r>
              <a:rPr lang="it-IT" sz="1400" b="1" strike="noStrike" spc="-1" dirty="0">
                <a:solidFill>
                  <a:srgbClr val="000000"/>
                </a:solidFill>
                <a:latin typeface="Arial"/>
                <a:ea typeface="DejaVu Sans"/>
              </a:rPr>
              <a:t>2. La descrizione delle componenti dell’ambiente sulle quali il progetto potrebbe avere un impatto rilevante.</a:t>
            </a:r>
            <a:endParaRPr lang="it-IT" sz="1400" b="0" strike="noStrike" spc="-1" dirty="0">
              <a:latin typeface="Arial"/>
            </a:endParaRPr>
          </a:p>
          <a:p>
            <a:pPr>
              <a:lnSpc>
                <a:spcPct val="90000"/>
              </a:lnSpc>
            </a:pP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3. La descrizione di tutti i probabili effetti rilevanti del progetto sull’ambiente, nella misura in cui le informazioni su tali effetti siano disponibili, risultanti da:</a:t>
            </a:r>
            <a:endParaRPr lang="it-IT" sz="1400" b="0" strike="noStrike" spc="-1" dirty="0">
              <a:latin typeface="Arial"/>
            </a:endParaRPr>
          </a:p>
          <a:p>
            <a:pPr>
              <a:lnSpc>
                <a:spcPct val="90000"/>
              </a:lnSpc>
            </a:pP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    a) i residui e </a:t>
            </a:r>
            <a:r>
              <a:rPr lang="it-IT" sz="1400" b="1" strike="noStrike" spc="-1" dirty="0">
                <a:solidFill>
                  <a:srgbClr val="FF0000"/>
                </a:solidFill>
                <a:latin typeface="Arial"/>
                <a:ea typeface="DejaVu Sans"/>
              </a:rPr>
              <a:t>le emissioni previste </a:t>
            </a:r>
            <a:r>
              <a:rPr lang="it-IT" sz="1400" b="0" strike="noStrike" spc="-1" dirty="0">
                <a:solidFill>
                  <a:srgbClr val="000000"/>
                </a:solidFill>
                <a:latin typeface="Arial"/>
                <a:ea typeface="DejaVu Sans"/>
              </a:rPr>
              <a:t>e la produzione di rifiuti, ove pertinente;</a:t>
            </a: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    b) l’uso delle risorse naturali, in particolare suolo, territorio, acqua e biodiversità.</a:t>
            </a:r>
            <a:endParaRPr lang="it-IT" sz="1400" b="0" strike="noStrike" spc="-1" dirty="0">
              <a:latin typeface="Arial"/>
            </a:endParaRPr>
          </a:p>
          <a:p>
            <a:pPr>
              <a:lnSpc>
                <a:spcPct val="90000"/>
              </a:lnSpc>
            </a:pPr>
            <a:endParaRPr lang="it-IT" sz="1400" b="0" strike="noStrike" spc="-1" dirty="0">
              <a:latin typeface="Arial"/>
            </a:endParaRPr>
          </a:p>
          <a:p>
            <a:pPr>
              <a:lnSpc>
                <a:spcPct val="90000"/>
              </a:lnSpc>
            </a:pPr>
            <a:r>
              <a:rPr lang="it-IT" sz="1400" b="1" strike="noStrike" spc="-1" dirty="0">
                <a:solidFill>
                  <a:srgbClr val="000000"/>
                </a:solidFill>
                <a:latin typeface="Arial"/>
                <a:ea typeface="DejaVu Sans"/>
              </a:rPr>
              <a:t>4. Nella predisposizione delle informazioni e dei dati di cui ai punti da 1 a 3 si tiene conto, se del caso, dei criteri contenuti nell’allegato V.</a:t>
            </a:r>
            <a:endParaRPr lang="it-IT" sz="1400" b="0" strike="noStrike" spc="-1" dirty="0">
              <a:latin typeface="Arial"/>
            </a:endParaRPr>
          </a:p>
          <a:p>
            <a:pPr>
              <a:lnSpc>
                <a:spcPct val="90000"/>
              </a:lnSpc>
            </a:pPr>
            <a:endParaRPr lang="it-IT" sz="1400" b="0" strike="noStrike" spc="-1" dirty="0">
              <a:latin typeface="Arial"/>
            </a:endParaRPr>
          </a:p>
          <a:p>
            <a:pPr>
              <a:lnSpc>
                <a:spcPct val="90000"/>
              </a:lnSpc>
            </a:pPr>
            <a:r>
              <a:rPr lang="it-IT" sz="1400" b="0" strike="noStrike" spc="-1" dirty="0">
                <a:solidFill>
                  <a:srgbClr val="000000"/>
                </a:solidFill>
                <a:latin typeface="Arial"/>
                <a:ea typeface="DejaVu Sans"/>
              </a:rPr>
              <a:t>5. Lo Studio Preliminare Ambientale tiene conto, se del caso, dei risultati disponibili di altre pertinenti valutazioni degli effetti sull’ambiente effettuate in base alle normative europee, nazionali e regionali e può contenere una descrizione delle caratteristiche del progetto </a:t>
            </a:r>
            <a:r>
              <a:rPr lang="it-IT" sz="1400" b="1" strike="noStrike" spc="-1" dirty="0">
                <a:solidFill>
                  <a:srgbClr val="FF0000"/>
                </a:solidFill>
                <a:latin typeface="Arial"/>
                <a:ea typeface="DejaVu Sans"/>
              </a:rPr>
              <a:t>e/o delle misure previste per evitare o prevenire quelli che potrebbero altrimenti rappresentare impatti ambientali significativi e negativi.</a:t>
            </a:r>
            <a:endParaRPr lang="it-IT" sz="1400" b="1" strike="noStrike" spc="-1" dirty="0">
              <a:solidFill>
                <a:srgbClr val="FF0000"/>
              </a:solidFill>
              <a:latin typeface="Arial"/>
            </a:endParaRPr>
          </a:p>
          <a:p>
            <a:pPr>
              <a:lnSpc>
                <a:spcPct val="90000"/>
              </a:lnSpc>
            </a:pPr>
            <a:endParaRPr lang="it-IT" sz="1400" b="0" strike="noStrike" spc="-1" dirty="0">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11" name="CustomShape 2"/>
          <p:cNvSpPr/>
          <p:nvPr/>
        </p:nvSpPr>
        <p:spPr>
          <a:xfrm>
            <a:off x="216000" y="1512000"/>
            <a:ext cx="8711280" cy="3887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312" name="CustomShape 3"/>
          <p:cNvSpPr/>
          <p:nvPr/>
        </p:nvSpPr>
        <p:spPr>
          <a:xfrm>
            <a:off x="504000" y="1249920"/>
            <a:ext cx="8279640" cy="4227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600" b="1" strike="noStrike" spc="-1">
                <a:latin typeface="Arial"/>
              </a:rPr>
              <a:t>ALLEGATO V - Criteri per la Verifica di assoggettabilità di cui all'articolo 19</a:t>
            </a:r>
            <a:endParaRPr lang="it-IT" sz="1600" b="0" strike="noStrike" spc="-1">
              <a:latin typeface="Arial"/>
            </a:endParaRPr>
          </a:p>
          <a:p>
            <a:pPr>
              <a:lnSpc>
                <a:spcPct val="100000"/>
              </a:lnSpc>
            </a:pPr>
            <a:r>
              <a:rPr lang="it-IT" sz="1600" b="1" strike="noStrike" spc="-1">
                <a:latin typeface="Arial"/>
              </a:rPr>
              <a:t>(allegato così sostituito dall'art. 22 del d.lgs. n. 104 del 2017)</a:t>
            </a:r>
            <a:endParaRPr lang="it-IT" sz="1600" b="0" strike="noStrike" spc="-1">
              <a:latin typeface="Arial"/>
            </a:endParaRPr>
          </a:p>
          <a:p>
            <a:pPr>
              <a:lnSpc>
                <a:spcPct val="100000"/>
              </a:lnSpc>
            </a:pPr>
            <a:endParaRPr lang="it-IT" sz="1600" b="0" strike="noStrike" spc="-1">
              <a:latin typeface="Arial"/>
            </a:endParaRPr>
          </a:p>
          <a:p>
            <a:pPr>
              <a:lnSpc>
                <a:spcPct val="100000"/>
              </a:lnSpc>
            </a:pPr>
            <a:r>
              <a:rPr lang="it-IT" sz="1600" b="0" strike="noStrike" spc="-1">
                <a:latin typeface="Arial"/>
              </a:rPr>
              <a:t>Tipologia e caratteristiche dell’impatto potenziale.</a:t>
            </a:r>
          </a:p>
          <a:p>
            <a:pPr>
              <a:lnSpc>
                <a:spcPct val="100000"/>
              </a:lnSpc>
            </a:pPr>
            <a:r>
              <a:rPr lang="it-IT" sz="1600" b="0" strike="noStrike" spc="-1">
                <a:latin typeface="Arial"/>
              </a:rPr>
              <a:t>I potenziali impatti ambientali dei progetti debbono essere considerati in relazione ai criteri stabiliti ai punti 1 e 2 del presente allegato con riferimento ai fattori di cui all’articolo 5, comma 1, lettera c), del presente decreto, e tenendo conto, in particolare:</a:t>
            </a:r>
          </a:p>
          <a:p>
            <a:pPr>
              <a:lnSpc>
                <a:spcPct val="100000"/>
              </a:lnSpc>
            </a:pPr>
            <a:r>
              <a:rPr lang="it-IT" sz="1600" b="0" strike="noStrike" spc="-1">
                <a:latin typeface="Arial"/>
              </a:rPr>
              <a:t>a) dell’entità ed estensione dell’impatto quali, a titolo esemplificativo e non esaustivo, area geografica e densità della popolazione potenzialmente interessata;</a:t>
            </a:r>
          </a:p>
          <a:p>
            <a:pPr>
              <a:lnSpc>
                <a:spcPct val="100000"/>
              </a:lnSpc>
            </a:pPr>
            <a:r>
              <a:rPr lang="it-IT" sz="1600" b="0" strike="noStrike" spc="-1">
                <a:latin typeface="Arial"/>
              </a:rPr>
              <a:t>b) della natura dell’impatto;</a:t>
            </a:r>
          </a:p>
          <a:p>
            <a:pPr>
              <a:lnSpc>
                <a:spcPct val="100000"/>
              </a:lnSpc>
            </a:pPr>
            <a:r>
              <a:rPr lang="it-IT" sz="1600" b="0" strike="noStrike" spc="-1">
                <a:latin typeface="Arial"/>
              </a:rPr>
              <a:t>c) della natura transfrontaliera dell’impatto;</a:t>
            </a:r>
          </a:p>
          <a:p>
            <a:pPr>
              <a:lnSpc>
                <a:spcPct val="100000"/>
              </a:lnSpc>
            </a:pPr>
            <a:r>
              <a:rPr lang="it-IT" sz="1600" b="0" strike="noStrike" spc="-1">
                <a:latin typeface="Arial"/>
              </a:rPr>
              <a:t>d) dell’intensità e della complessità dell’impatto;</a:t>
            </a:r>
          </a:p>
          <a:p>
            <a:pPr>
              <a:lnSpc>
                <a:spcPct val="100000"/>
              </a:lnSpc>
            </a:pPr>
            <a:r>
              <a:rPr lang="it-IT" sz="1600" b="0" strike="noStrike" spc="-1">
                <a:latin typeface="Arial"/>
              </a:rPr>
              <a:t>e) della probabilità dell’impatto;</a:t>
            </a:r>
          </a:p>
          <a:p>
            <a:pPr>
              <a:lnSpc>
                <a:spcPct val="100000"/>
              </a:lnSpc>
            </a:pPr>
            <a:r>
              <a:rPr lang="it-IT" sz="1600" b="0" strike="noStrike" spc="-1">
                <a:latin typeface="Arial"/>
              </a:rPr>
              <a:t>f) della prevista insorgenza, durata, frequenza e reversibilità dell’impatto;</a:t>
            </a:r>
          </a:p>
          <a:p>
            <a:pPr>
              <a:lnSpc>
                <a:spcPct val="100000"/>
              </a:lnSpc>
            </a:pPr>
            <a:r>
              <a:rPr lang="it-IT" sz="1600" b="0" strike="noStrike" spc="-1">
                <a:latin typeface="Arial"/>
              </a:rPr>
              <a:t>g) del cumulo tra l’impatto del progetto in questione e l’impatto di altri progetti esistenti e/o approvati;</a:t>
            </a:r>
          </a:p>
          <a:p>
            <a:pPr>
              <a:lnSpc>
                <a:spcPct val="100000"/>
              </a:lnSpc>
            </a:pPr>
            <a:r>
              <a:rPr lang="it-IT" sz="1600" b="0" strike="noStrike" spc="-1">
                <a:latin typeface="Arial"/>
              </a:rPr>
              <a:t>h) della possibilità di ridurre l’impatto in modo efficace.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14" name="CustomShape 2"/>
          <p:cNvSpPr/>
          <p:nvPr/>
        </p:nvSpPr>
        <p:spPr>
          <a:xfrm>
            <a:off x="216000" y="1512000"/>
            <a:ext cx="8711280" cy="3887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dirty="0">
              <a:latin typeface="Arial"/>
            </a:endParaRPr>
          </a:p>
          <a:p>
            <a:pPr algn="just">
              <a:lnSpc>
                <a:spcPct val="100000"/>
              </a:lnSpc>
            </a:pPr>
            <a:endParaRPr lang="it-IT" sz="1800" b="0" strike="noStrike" spc="-1" dirty="0">
              <a:latin typeface="Arial"/>
            </a:endParaRPr>
          </a:p>
          <a:p>
            <a:pPr algn="just">
              <a:lnSpc>
                <a:spcPct val="100000"/>
              </a:lnSpc>
            </a:pPr>
            <a:r>
              <a:rPr lang="it-IT" sz="1800" b="0" strike="noStrike" spc="-1" dirty="0">
                <a:solidFill>
                  <a:srgbClr val="000000"/>
                </a:solidFill>
                <a:latin typeface="Arial"/>
                <a:ea typeface="Weidemann Std Book;Weidemann Std Book"/>
              </a:rPr>
              <a:t>Mentre in passato, a fronte di una richiesta di chiarimenti o integra­zioni da parte dell’autorità competente, il proponente godeva di un termine di 45 giorni (eventualmente prorogabile di ulteriori 90 giorni) per fornire quan­to richiesto, attualmente il proponente deve provvedere inderogabilmente en­tro 15 giorni e, qualora non rispetti ta­le scadenza, è fatto obbligo all’autorità competente di disporre l’archiviazione del procedimento. </a:t>
            </a:r>
            <a:endParaRPr lang="it-IT" sz="1800" b="0" strike="noStrike" spc="-1" dirty="0">
              <a:latin typeface="Arial"/>
            </a:endParaRPr>
          </a:p>
          <a:p>
            <a:pPr algn="just">
              <a:lnSpc>
                <a:spcPct val="100000"/>
              </a:lnSpc>
              <a:spcBef>
                <a:spcPts val="1100"/>
              </a:spcBef>
            </a:pPr>
            <a:r>
              <a:rPr lang="it-IT" sz="1800" b="0" strike="noStrike" spc="-1" dirty="0">
                <a:solidFill>
                  <a:srgbClr val="000000"/>
                </a:solidFill>
                <a:latin typeface="Arial"/>
                <a:ea typeface="Weidemann Std Book;Weidemann Std Book"/>
              </a:rPr>
              <a:t>Pertanto, prima di dare avvio alla pro­cedura di </a:t>
            </a:r>
            <a:r>
              <a:rPr lang="it-IT" sz="1800" b="0" i="1" strike="noStrike" spc="-1" dirty="0">
                <a:solidFill>
                  <a:srgbClr val="000000"/>
                </a:solidFill>
                <a:latin typeface="Arial"/>
                <a:ea typeface="Weidemann Std Book;Weidemann Std Book"/>
              </a:rPr>
              <a:t>screening</a:t>
            </a:r>
            <a:r>
              <a:rPr lang="it-IT" sz="1800" b="0" strike="noStrike" spc="-1" dirty="0">
                <a:solidFill>
                  <a:srgbClr val="000000"/>
                </a:solidFill>
                <a:latin typeface="Arial"/>
                <a:ea typeface="Weidemann Std Book;Weidemann Std Book"/>
              </a:rPr>
              <a:t>, il proponente do­vrà avere cura di controllare che la do­cumentazione predisposta sia quanto più possibile completa ed accurata, ri­schiando altrimenti di vedersi recapita­re corpose richieste di integrazioni al­le quali potrebbe essere difficile dare ri­scontro entro soli 15 giorni. </a:t>
            </a:r>
            <a:endParaRPr lang="it-IT" sz="1800" b="0" strike="noStrike" spc="-1" dirty="0">
              <a:latin typeface="Arial"/>
            </a:endParaRPr>
          </a:p>
          <a:p>
            <a:pPr algn="just">
              <a:lnSpc>
                <a:spcPct val="100000"/>
              </a:lnSpc>
              <a:spcBef>
                <a:spcPts val="1100"/>
              </a:spcBef>
            </a:pPr>
            <a:endParaRPr lang="it-IT" sz="1800" b="0" strike="noStrike" spc="-1" dirty="0">
              <a:latin typeface="Arial"/>
            </a:endParaRPr>
          </a:p>
          <a:p>
            <a:pPr algn="just">
              <a:lnSpc>
                <a:spcPct val="100000"/>
              </a:lnSpc>
              <a:spcBef>
                <a:spcPts val="1100"/>
              </a:spcBef>
            </a:pPr>
            <a:r>
              <a:rPr lang="it-IT" sz="1800" b="1" strike="noStrike" spc="-1" dirty="0">
                <a:solidFill>
                  <a:srgbClr val="000000"/>
                </a:solidFill>
                <a:latin typeface="Arial"/>
                <a:ea typeface="Weidemann Std Book;Weidemann Std Book"/>
              </a:rPr>
              <a:t>Per quanto riguarda l’impatto acustico?</a:t>
            </a:r>
            <a:endParaRPr lang="it-IT" sz="1800" b="0" strike="noStrike" spc="-1" dirty="0">
              <a:latin typeface="Arial"/>
            </a:endParaRPr>
          </a:p>
          <a:p>
            <a:pPr algn="just">
              <a:lnSpc>
                <a:spcPct val="100000"/>
              </a:lnSpc>
              <a:spcBef>
                <a:spcPts val="1100"/>
              </a:spcBef>
            </a:pPr>
            <a:r>
              <a:rPr lang="it-IT" sz="1800" b="0" strike="noStrike" spc="-1" dirty="0">
                <a:solidFill>
                  <a:srgbClr val="000000"/>
                </a:solidFill>
                <a:latin typeface="Arial"/>
                <a:ea typeface="Weidemann Std Book;Weidemann Std Book"/>
              </a:rPr>
              <a:t>Il proponente dovrebbe orientarsi in base alla tipologia di progetto.</a:t>
            </a:r>
            <a:endParaRPr lang="it-IT" sz="1800" b="0" strike="noStrike" spc="-1" dirty="0">
              <a:latin typeface="Arial"/>
            </a:endParaRPr>
          </a:p>
          <a:p>
            <a:pPr algn="just">
              <a:lnSpc>
                <a:spcPct val="100000"/>
              </a:lnSpc>
              <a:spcBef>
                <a:spcPts val="1100"/>
              </a:spcBef>
            </a:pPr>
            <a:r>
              <a:rPr lang="it-IT" sz="1800" b="0" strike="noStrike" spc="-1" dirty="0">
                <a:solidFill>
                  <a:srgbClr val="000000"/>
                </a:solidFill>
                <a:latin typeface="Arial"/>
                <a:ea typeface="Weidemann Std Book;Weidemann Std Book"/>
              </a:rPr>
              <a:t>In alcuni casi è consigliabile presentare la </a:t>
            </a:r>
            <a:r>
              <a:rPr lang="it-IT" sz="1800" b="1" strike="noStrike" spc="-1" dirty="0">
                <a:solidFill>
                  <a:srgbClr val="C9211E"/>
                </a:solidFill>
                <a:latin typeface="Arial"/>
                <a:ea typeface="Weidemann Std Book;Weidemann Std Book"/>
              </a:rPr>
              <a:t>Valutazione previsionale di impatto acustico.</a:t>
            </a:r>
            <a:endParaRPr lang="it-IT" sz="1800" b="0" strike="noStrike" spc="-1" dirty="0">
              <a:latin typeface="Arial"/>
            </a:endParaRPr>
          </a:p>
          <a:p>
            <a:pPr>
              <a:lnSpc>
                <a:spcPct val="100000"/>
              </a:lnSpc>
            </a:pPr>
            <a:endParaRPr lang="it-IT" sz="1800" b="0" strike="noStrike" spc="-1" dirty="0">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16" name="CustomShape 2"/>
          <p:cNvSpPr/>
          <p:nvPr/>
        </p:nvSpPr>
        <p:spPr>
          <a:xfrm>
            <a:off x="216000" y="1512000"/>
            <a:ext cx="8711280" cy="3887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pic>
        <p:nvPicPr>
          <p:cNvPr id="317" name="Immagine 316"/>
          <p:cNvPicPr/>
          <p:nvPr/>
        </p:nvPicPr>
        <p:blipFill>
          <a:blip r:embed="rId2"/>
          <a:stretch/>
        </p:blipFill>
        <p:spPr>
          <a:xfrm>
            <a:off x="350280" y="1062360"/>
            <a:ext cx="8505360" cy="5057280"/>
          </a:xfrm>
          <a:prstGeom prst="rect">
            <a:avLst/>
          </a:prstGeom>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19" name="CustomShape 2"/>
          <p:cNvSpPr/>
          <p:nvPr/>
        </p:nvSpPr>
        <p:spPr>
          <a:xfrm>
            <a:off x="432000" y="3031560"/>
            <a:ext cx="8135640" cy="1287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90000"/>
              </a:lnSpc>
              <a:spcBef>
                <a:spcPts val="1001"/>
              </a:spcBef>
            </a:pPr>
            <a:r>
              <a:rPr lang="it-IT" sz="2400" b="1" strike="noStrike" spc="-1">
                <a:solidFill>
                  <a:srgbClr val="000000"/>
                </a:solidFill>
                <a:latin typeface="Arial"/>
                <a:ea typeface="DejaVu Sans"/>
              </a:rPr>
              <a:t>Provvedimento autorizzatorio unico regionale </a:t>
            </a:r>
            <a:endParaRPr lang="it-IT" sz="2400" b="0" strike="noStrike" spc="-1">
              <a:latin typeface="Arial"/>
            </a:endParaRPr>
          </a:p>
          <a:p>
            <a:pPr algn="just">
              <a:lnSpc>
                <a:spcPct val="90000"/>
              </a:lnSpc>
              <a:spcBef>
                <a:spcPts val="1001"/>
              </a:spcBef>
            </a:pPr>
            <a:r>
              <a:rPr lang="it-IT" sz="2400" b="1" strike="noStrike" spc="-1">
                <a:solidFill>
                  <a:srgbClr val="000000"/>
                </a:solidFill>
                <a:latin typeface="Arial"/>
                <a:ea typeface="DejaVu Sans"/>
              </a:rPr>
              <a:t>PAUR Art. 27-bis del Dlgs. 152/2006</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Arial"/>
                <a:ea typeface="DejaVu Sans"/>
              </a:rPr>
              <a:t>Nel caso di procedimenti di VIA di competenza regionale il proponente presenta all’autorità competente un’istanza ai sensi dell’articolo 23, comma 1, allegando la documentazione e gli elaborati progettuali previsti dalle normative di settore per consentire la compiuta istruttoria tecnico-amministrativa finalizzata al rilascio di tutte le autorizzazioni, intese, concessioni, licenze, pareri, concerti, nulla osta e assensi comunque denominati, necessari alla realizzazione e all’esercizio del medesimo progetto...</a:t>
            </a:r>
            <a:endParaRPr lang="it-IT" sz="2400" b="0" strike="noStrike" spc="-1">
              <a:latin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21" name="CustomShape 2"/>
          <p:cNvSpPr/>
          <p:nvPr/>
        </p:nvSpPr>
        <p:spPr>
          <a:xfrm>
            <a:off x="144000" y="1224000"/>
            <a:ext cx="8711280" cy="3887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322" name="CustomShape 3"/>
          <p:cNvSpPr/>
          <p:nvPr/>
        </p:nvSpPr>
        <p:spPr>
          <a:xfrm>
            <a:off x="288000" y="1368000"/>
            <a:ext cx="8351640" cy="4905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800" b="1" strike="noStrike" spc="-1">
                <a:solidFill>
                  <a:srgbClr val="000000"/>
                </a:solidFill>
                <a:latin typeface="Arial"/>
                <a:ea typeface="DejaVu Sans"/>
              </a:rPr>
              <a:t>LR 11/2019 della Regione Marche</a:t>
            </a:r>
            <a:endParaRPr lang="it-IT" sz="2800" b="0" strike="noStrike" spc="-1">
              <a:latin typeface="Arial"/>
            </a:endParaRPr>
          </a:p>
          <a:p>
            <a:pPr>
              <a:lnSpc>
                <a:spcPct val="100000"/>
              </a:lnSpc>
            </a:pPr>
            <a:r>
              <a:rPr lang="it-IT" sz="2400" b="0" strike="noStrike" spc="-1">
                <a:solidFill>
                  <a:srgbClr val="000000"/>
                </a:solidFill>
                <a:latin typeface="Arial"/>
                <a:ea typeface="DejaVu Sans"/>
              </a:rPr>
              <a:t>Sono sottoposti a VIA i progetti:</a:t>
            </a:r>
            <a:endParaRPr lang="it-IT" sz="2400" b="0" strike="noStrike" spc="-1">
              <a:latin typeface="Arial"/>
            </a:endParaRPr>
          </a:p>
          <a:p>
            <a:pPr>
              <a:lnSpc>
                <a:spcPct val="100000"/>
              </a:lnSpc>
            </a:pPr>
            <a:r>
              <a:rPr lang="it-IT" sz="2400" b="0" strike="noStrike" spc="-1">
                <a:solidFill>
                  <a:srgbClr val="000000"/>
                </a:solidFill>
                <a:latin typeface="Arial"/>
                <a:ea typeface="DejaVu Sans"/>
              </a:rPr>
              <a:t>a) elencati negli allegati A1 e A2 a questa legge;</a:t>
            </a:r>
            <a:endParaRPr lang="it-IT" sz="2400" b="0" strike="noStrike" spc="-1">
              <a:latin typeface="Arial"/>
            </a:endParaRPr>
          </a:p>
          <a:p>
            <a:pPr>
              <a:lnSpc>
                <a:spcPct val="100000"/>
              </a:lnSpc>
            </a:pPr>
            <a:r>
              <a:rPr lang="it-IT" sz="2400" b="0" strike="noStrike" spc="-1">
                <a:solidFill>
                  <a:srgbClr val="000000"/>
                </a:solidFill>
                <a:latin typeface="Arial"/>
                <a:ea typeface="DejaVu Sans"/>
              </a:rPr>
              <a:t>b) elencati negli allegati B1 e B2 a questa legge relativi a opere e interventi di </a:t>
            </a:r>
            <a:r>
              <a:rPr lang="it-IT" sz="2400" b="1" strike="noStrike" spc="-1">
                <a:solidFill>
                  <a:srgbClr val="000000"/>
                </a:solidFill>
                <a:latin typeface="Arial"/>
                <a:ea typeface="DejaVu Sans"/>
              </a:rPr>
              <a:t>nuova</a:t>
            </a:r>
            <a:r>
              <a:rPr lang="it-IT" sz="2400" b="0" strike="noStrike" spc="-1">
                <a:solidFill>
                  <a:srgbClr val="000000"/>
                </a:solidFill>
                <a:latin typeface="Arial"/>
                <a:ea typeface="DejaVu Sans"/>
              </a:rPr>
              <a:t> realizzazione e ricadenti, anche solo parzialmente, </a:t>
            </a:r>
            <a:r>
              <a:rPr lang="it-IT" sz="2400" b="1" strike="noStrike" spc="-1">
                <a:solidFill>
                  <a:srgbClr val="000000"/>
                </a:solidFill>
                <a:latin typeface="Arial"/>
                <a:ea typeface="DejaVu Sans"/>
              </a:rPr>
              <a:t>all'interno di aree naturali protette</a:t>
            </a:r>
            <a:r>
              <a:rPr lang="it-IT" sz="2400" b="0" strike="noStrike" spc="-1">
                <a:solidFill>
                  <a:srgbClr val="000000"/>
                </a:solidFill>
                <a:latin typeface="Arial"/>
                <a:ea typeface="DejaVu Sans"/>
              </a:rPr>
              <a:t>, come definite dalla legge 6 dicembre 1991, n. 394 (Legge quadro sulle aree protette), ovvero all'interno di siti della </a:t>
            </a:r>
            <a:r>
              <a:rPr lang="it-IT" sz="2400" b="1" strike="noStrike" spc="-1">
                <a:solidFill>
                  <a:srgbClr val="000000"/>
                </a:solidFill>
                <a:latin typeface="Arial"/>
                <a:ea typeface="DejaVu Sans"/>
              </a:rPr>
              <a:t>rete Natura 2000</a:t>
            </a:r>
            <a:r>
              <a:rPr lang="it-IT" sz="2400" b="0" strike="noStrike" spc="-1">
                <a:solidFill>
                  <a:srgbClr val="000000"/>
                </a:solidFill>
                <a:latin typeface="Arial"/>
                <a:ea typeface="DejaVu Sans"/>
              </a:rPr>
              <a:t>;</a:t>
            </a:r>
            <a:endParaRPr lang="it-IT" sz="2400" b="0" strike="noStrike" spc="-1">
              <a:latin typeface="Arial"/>
            </a:endParaRPr>
          </a:p>
          <a:p>
            <a:pPr>
              <a:lnSpc>
                <a:spcPct val="100000"/>
              </a:lnSpc>
            </a:pPr>
            <a:r>
              <a:rPr lang="it-IT" sz="2400" b="0" strike="noStrike" spc="-1">
                <a:solidFill>
                  <a:srgbClr val="000000"/>
                </a:solidFill>
                <a:latin typeface="Arial"/>
                <a:ea typeface="DejaVu Sans"/>
              </a:rPr>
              <a:t>c) indicati al comma 1 qualora, all'esito dello svolgimento della verifica di assoggettabilità a VIA, l'autorità competente valuti che possono produrre impatti ambientali negativi significativi.</a:t>
            </a:r>
            <a:endParaRPr lang="it-IT" sz="2400" b="0" strike="noStrike" spc="-1">
              <a:latin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24" name="CustomShape 2"/>
          <p:cNvSpPr/>
          <p:nvPr/>
        </p:nvSpPr>
        <p:spPr>
          <a:xfrm>
            <a:off x="144000" y="1224000"/>
            <a:ext cx="8711280" cy="3887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325" name="CustomShape 3"/>
          <p:cNvSpPr/>
          <p:nvPr/>
        </p:nvSpPr>
        <p:spPr>
          <a:xfrm>
            <a:off x="288000" y="1126800"/>
            <a:ext cx="8351640" cy="67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200" b="0" strike="noStrike" spc="-1">
                <a:solidFill>
                  <a:srgbClr val="000000"/>
                </a:solidFill>
                <a:latin typeface="Arial"/>
                <a:ea typeface="DejaVu Sans"/>
              </a:rPr>
              <a:t>ALLEGATO VII alla Parte Seconda del D.lgs. 152/2006</a:t>
            </a:r>
            <a:endParaRPr lang="it-IT" sz="2200" b="0" strike="noStrike" spc="-1">
              <a:latin typeface="Arial"/>
            </a:endParaRPr>
          </a:p>
          <a:p>
            <a:pPr>
              <a:lnSpc>
                <a:spcPct val="100000"/>
              </a:lnSpc>
            </a:pPr>
            <a:r>
              <a:rPr lang="it-IT" sz="2200" b="0" strike="noStrike" spc="-1">
                <a:solidFill>
                  <a:srgbClr val="000000"/>
                </a:solidFill>
                <a:latin typeface="Arial"/>
                <a:ea typeface="DejaVu Sans"/>
              </a:rPr>
              <a:t>Contenuti dello Studio di impatto ambientale</a:t>
            </a:r>
            <a:endParaRPr lang="it-IT" sz="2200" b="0" strike="noStrike" spc="-1">
              <a:latin typeface="Arial"/>
            </a:endParaRPr>
          </a:p>
          <a:p>
            <a:pPr>
              <a:lnSpc>
                <a:spcPct val="100000"/>
              </a:lnSpc>
            </a:pPr>
            <a:r>
              <a:rPr lang="it-IT" sz="2200" b="0" strike="noStrike" spc="-1">
                <a:solidFill>
                  <a:srgbClr val="000000"/>
                </a:solidFill>
                <a:latin typeface="Arial"/>
                <a:ea typeface="DejaVu Sans"/>
              </a:rPr>
              <a:t>1. </a:t>
            </a:r>
            <a:r>
              <a:rPr lang="it-IT" sz="2200" b="1" strike="noStrike" spc="-1">
                <a:solidFill>
                  <a:srgbClr val="000000"/>
                </a:solidFill>
                <a:latin typeface="Arial"/>
                <a:ea typeface="DejaVu Sans"/>
              </a:rPr>
              <a:t>Descrizione del progetto</a:t>
            </a:r>
            <a:r>
              <a:rPr lang="it-IT" sz="2200" b="0" strike="noStrike" spc="-1">
                <a:solidFill>
                  <a:srgbClr val="000000"/>
                </a:solidFill>
                <a:latin typeface="Arial"/>
                <a:ea typeface="DejaVu Sans"/>
              </a:rPr>
              <a:t>, comprese in particolare:</a:t>
            </a:r>
            <a:endParaRPr lang="it-IT" sz="2200" b="0" strike="noStrike" spc="-1">
              <a:latin typeface="Arial"/>
            </a:endParaRPr>
          </a:p>
          <a:p>
            <a:pPr>
              <a:lnSpc>
                <a:spcPct val="100000"/>
              </a:lnSpc>
            </a:pPr>
            <a:r>
              <a:rPr lang="it-IT" sz="2200" b="0" strike="noStrike" spc="-1">
                <a:solidFill>
                  <a:srgbClr val="000000"/>
                </a:solidFill>
                <a:latin typeface="Arial"/>
                <a:ea typeface="DejaVu Sans"/>
              </a:rPr>
              <a:t>…..d) una valutazione del tipo e della quantità dei residui e delle emissioni previsti, quali, a titolo esemplificativo e non esaustivo, inquinamento dell’acqua, dell’aria, del suolo e del sottosuolo, </a:t>
            </a:r>
            <a:r>
              <a:rPr lang="it-IT" sz="2200" b="1" strike="noStrike" spc="-1">
                <a:solidFill>
                  <a:srgbClr val="000000"/>
                </a:solidFill>
                <a:latin typeface="Arial"/>
                <a:ea typeface="DejaVu Sans"/>
              </a:rPr>
              <a:t>rumore,</a:t>
            </a:r>
            <a:r>
              <a:rPr lang="it-IT" sz="2200" b="0" strike="noStrike" spc="-1">
                <a:solidFill>
                  <a:srgbClr val="000000"/>
                </a:solidFill>
                <a:latin typeface="Arial"/>
                <a:ea typeface="DejaVu Sans"/>
              </a:rPr>
              <a:t> vibrazione, luce, calore, radiazione, e della quantità e della tipologia di rifiuti prodotti</a:t>
            </a:r>
            <a:r>
              <a:rPr lang="it-IT" sz="2200" b="1" strike="noStrike" spc="-1">
                <a:solidFill>
                  <a:srgbClr val="000000"/>
                </a:solidFill>
                <a:latin typeface="Arial"/>
                <a:ea typeface="DejaVu Sans"/>
              </a:rPr>
              <a:t> durante le fasi di costruzione e di funzionamento</a:t>
            </a:r>
            <a:r>
              <a:rPr lang="it-IT" sz="2200" b="0" strike="noStrike" spc="-1">
                <a:solidFill>
                  <a:srgbClr val="000000"/>
                </a:solidFill>
                <a:latin typeface="Arial"/>
                <a:ea typeface="DejaVu Sans"/>
              </a:rPr>
              <a:t>;</a:t>
            </a:r>
            <a:endParaRPr lang="it-IT" sz="2200" b="0" strike="noStrike" spc="-1">
              <a:latin typeface="Arial"/>
            </a:endParaRPr>
          </a:p>
          <a:p>
            <a:pPr>
              <a:lnSpc>
                <a:spcPct val="100000"/>
              </a:lnSpc>
            </a:pPr>
            <a:r>
              <a:rPr lang="it-IT" sz="2200" b="0" strike="noStrike" spc="-1">
                <a:solidFill>
                  <a:srgbClr val="000000"/>
                </a:solidFill>
                <a:latin typeface="Arial"/>
                <a:ea typeface="DejaVu Sans"/>
              </a:rPr>
              <a:t>…..</a:t>
            </a:r>
            <a:endParaRPr lang="it-IT" sz="2200" b="0" strike="noStrike" spc="-1">
              <a:latin typeface="Arial"/>
            </a:endParaRPr>
          </a:p>
          <a:p>
            <a:pPr>
              <a:lnSpc>
                <a:spcPct val="100000"/>
              </a:lnSpc>
            </a:pPr>
            <a:r>
              <a:rPr lang="it-IT" sz="2200" b="0" strike="noStrike" spc="-1">
                <a:solidFill>
                  <a:srgbClr val="000000"/>
                </a:solidFill>
                <a:latin typeface="Arial"/>
                <a:ea typeface="DejaVu Sans"/>
              </a:rPr>
              <a:t>5. </a:t>
            </a:r>
            <a:r>
              <a:rPr lang="it-IT" sz="2200" b="1" strike="noStrike" spc="-1">
                <a:solidFill>
                  <a:srgbClr val="000000"/>
                </a:solidFill>
                <a:latin typeface="Arial"/>
                <a:ea typeface="DejaVu Sans"/>
              </a:rPr>
              <a:t>Una descrizione dei probabili impatti ambientali</a:t>
            </a:r>
            <a:r>
              <a:rPr lang="it-IT" sz="2200" b="0" strike="noStrike" spc="-1">
                <a:solidFill>
                  <a:srgbClr val="000000"/>
                </a:solidFill>
                <a:latin typeface="Arial"/>
                <a:ea typeface="DejaVu Sans"/>
              </a:rPr>
              <a:t> rilevanti del progetto proposto, dovuti, tra l’altro:</a:t>
            </a:r>
            <a:endParaRPr lang="it-IT" sz="2200" b="0" strike="noStrike" spc="-1">
              <a:latin typeface="Arial"/>
            </a:endParaRPr>
          </a:p>
          <a:p>
            <a:pPr>
              <a:lnSpc>
                <a:spcPct val="100000"/>
              </a:lnSpc>
            </a:pPr>
            <a:r>
              <a:rPr lang="it-IT" sz="2200" b="0" strike="noStrike" spc="-1">
                <a:solidFill>
                  <a:srgbClr val="000000"/>
                </a:solidFill>
                <a:latin typeface="Arial"/>
                <a:ea typeface="DejaVu Sans"/>
              </a:rPr>
              <a:t>….c) all’emissione di inquinanti,</a:t>
            </a:r>
            <a:r>
              <a:rPr lang="it-IT" sz="2200" b="1" strike="noStrike" spc="-1">
                <a:solidFill>
                  <a:srgbClr val="000000"/>
                </a:solidFill>
                <a:latin typeface="Arial"/>
                <a:ea typeface="DejaVu Sans"/>
              </a:rPr>
              <a:t> rumori,</a:t>
            </a:r>
            <a:r>
              <a:rPr lang="it-IT" sz="2200" b="0" strike="noStrike" spc="-1">
                <a:solidFill>
                  <a:srgbClr val="000000"/>
                </a:solidFill>
                <a:latin typeface="Arial"/>
                <a:ea typeface="DejaVu Sans"/>
              </a:rPr>
              <a:t> vibrazioni, luce, calore, radiazioni, alla creazione di sostanze nocive e allo smaltimento dei rifiuti;</a:t>
            </a:r>
            <a:endParaRPr lang="it-IT" sz="2200" b="0" strike="noStrike" spc="-1">
              <a:latin typeface="Arial"/>
            </a:endParaRPr>
          </a:p>
          <a:p>
            <a:pPr>
              <a:lnSpc>
                <a:spcPct val="100000"/>
              </a:lnSpc>
            </a:pPr>
            <a:r>
              <a:rPr lang="it-IT" sz="2200" b="0" strike="noStrike" spc="-1">
                <a:solidFill>
                  <a:srgbClr val="000000"/>
                </a:solidFill>
                <a:latin typeface="Arial"/>
                <a:ea typeface="DejaVu Sans"/>
              </a:rPr>
              <a:t>….</a:t>
            </a:r>
            <a:endParaRPr lang="it-IT" sz="2200" b="0" strike="noStrike" spc="-1">
              <a:latin typeface="Arial"/>
            </a:endParaRPr>
          </a:p>
          <a:p>
            <a:pPr>
              <a:lnSpc>
                <a:spcPct val="100000"/>
              </a:lnSpc>
            </a:pPr>
            <a:endParaRPr lang="it-IT" sz="2200" b="0" strike="noStrike" spc="-1">
              <a:latin typeface="Arial"/>
            </a:endParaRPr>
          </a:p>
          <a:p>
            <a:pPr>
              <a:lnSpc>
                <a:spcPct val="100000"/>
              </a:lnSpc>
            </a:pPr>
            <a:endParaRPr lang="it-IT" sz="2200" b="0" strike="noStrike" spc="-1">
              <a:latin typeface="Arial"/>
            </a:endParaRPr>
          </a:p>
          <a:p>
            <a:pPr>
              <a:lnSpc>
                <a:spcPct val="100000"/>
              </a:lnSpc>
            </a:pPr>
            <a:r>
              <a:rPr lang="it-IT" sz="2200" b="0" strike="noStrike" spc="-1">
                <a:solidFill>
                  <a:srgbClr val="000000"/>
                </a:solidFill>
                <a:latin typeface="Arial"/>
                <a:ea typeface="DejaVu Sans"/>
              </a:rPr>
              <a:t> </a:t>
            </a:r>
            <a:endParaRPr lang="it-IT" sz="2200" b="0" strike="noStrike" spc="-1">
              <a:latin typeface="Arial"/>
            </a:endParaRPr>
          </a:p>
          <a:p>
            <a:pPr>
              <a:lnSpc>
                <a:spcPct val="100000"/>
              </a:lnSpc>
            </a:pPr>
            <a:endParaRPr lang="it-IT" sz="2200" b="0" strike="noStrike" spc="-1">
              <a:latin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27" name="CustomShape 2"/>
          <p:cNvSpPr/>
          <p:nvPr/>
        </p:nvSpPr>
        <p:spPr>
          <a:xfrm>
            <a:off x="216000" y="1512000"/>
            <a:ext cx="8495640" cy="4247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dirty="0">
              <a:latin typeface="Arial"/>
            </a:endParaRPr>
          </a:p>
          <a:p>
            <a:pPr algn="just">
              <a:lnSpc>
                <a:spcPct val="100000"/>
              </a:lnSpc>
            </a:pPr>
            <a:r>
              <a:rPr lang="it-IT" sz="1800" b="1" strike="noStrike" spc="-1" dirty="0">
                <a:solidFill>
                  <a:srgbClr val="000000"/>
                </a:solidFill>
                <a:latin typeface="Arial"/>
                <a:ea typeface="DejaVu Sans"/>
              </a:rPr>
              <a:t>Cosa presentare per il rumore?</a:t>
            </a:r>
            <a:endParaRPr lang="it-IT" sz="1800" b="0" strike="noStrike" spc="-1" dirty="0">
              <a:latin typeface="Arial"/>
            </a:endParaRPr>
          </a:p>
          <a:p>
            <a:pPr algn="just"/>
            <a:r>
              <a:rPr lang="it-IT" b="1" spc="-1" dirty="0">
                <a:solidFill>
                  <a:srgbClr val="000000"/>
                </a:solidFill>
              </a:rPr>
              <a:t>L’analisi degli impatti deve essere quali-quantitativa.</a:t>
            </a:r>
            <a:endParaRPr lang="it-IT" sz="1800" b="0" strike="noStrike" spc="-1" dirty="0">
              <a:latin typeface="Arial"/>
            </a:endParaRPr>
          </a:p>
          <a:p>
            <a:pPr algn="just">
              <a:lnSpc>
                <a:spcPct val="100000"/>
              </a:lnSpc>
            </a:pPr>
            <a:r>
              <a:rPr lang="it-IT" sz="1800" b="0" strike="noStrike" spc="-1" dirty="0">
                <a:solidFill>
                  <a:srgbClr val="000000"/>
                </a:solidFill>
                <a:latin typeface="Arial"/>
                <a:ea typeface="DejaVu Sans"/>
              </a:rPr>
              <a:t>Pertanto va presentata una </a:t>
            </a:r>
            <a:r>
              <a:rPr lang="it-IT" sz="1800" b="1" strike="noStrike" spc="-1" dirty="0">
                <a:solidFill>
                  <a:srgbClr val="FF0000"/>
                </a:solidFill>
                <a:latin typeface="Arial"/>
                <a:ea typeface="DejaVu Sans"/>
              </a:rPr>
              <a:t>Valutazione preliminare di impatto acustico</a:t>
            </a:r>
            <a:r>
              <a:rPr lang="it-IT" sz="1800" b="0" strike="noStrike" spc="-1" dirty="0">
                <a:solidFill>
                  <a:srgbClr val="FF0000"/>
                </a:solidFill>
                <a:latin typeface="Arial"/>
                <a:ea typeface="DejaVu Sans"/>
              </a:rPr>
              <a:t> </a:t>
            </a:r>
            <a:r>
              <a:rPr lang="it-IT" sz="1800" b="0" strike="noStrike" spc="-1" dirty="0">
                <a:solidFill>
                  <a:srgbClr val="000000"/>
                </a:solidFill>
                <a:latin typeface="Arial"/>
                <a:ea typeface="DejaVu Sans"/>
              </a:rPr>
              <a:t>che deve consentire </a:t>
            </a:r>
            <a:r>
              <a:rPr lang="it-IT" sz="1800" b="1" strike="noStrike" spc="-1" dirty="0">
                <a:solidFill>
                  <a:srgbClr val="000000"/>
                </a:solidFill>
                <a:latin typeface="Arial"/>
                <a:ea typeface="DejaVu Sans"/>
              </a:rPr>
              <a:t>la valutazione comparativa tra lo scenario stato di fatto</a:t>
            </a:r>
            <a:r>
              <a:rPr lang="it-IT" sz="1800" b="0" strike="noStrike" spc="-1" dirty="0">
                <a:solidFill>
                  <a:srgbClr val="000000"/>
                </a:solidFill>
                <a:latin typeface="Arial"/>
                <a:ea typeface="DejaVu Sans"/>
              </a:rPr>
              <a:t> (senza le opere o attività in progetto) </a:t>
            </a:r>
            <a:r>
              <a:rPr lang="it-IT" sz="1800" b="1" strike="noStrike" spc="-1" dirty="0">
                <a:solidFill>
                  <a:srgbClr val="000000"/>
                </a:solidFill>
                <a:latin typeface="Arial"/>
                <a:ea typeface="DejaVu Sans"/>
              </a:rPr>
              <a:t>e quello di progetto</a:t>
            </a:r>
            <a:r>
              <a:rPr lang="it-IT" sz="1800" b="0" strike="noStrike" spc="-1" dirty="0">
                <a:solidFill>
                  <a:srgbClr val="000000"/>
                </a:solidFill>
                <a:latin typeface="Arial"/>
                <a:ea typeface="DejaVu Sans"/>
              </a:rPr>
              <a:t> (con le opere o attività in progetto).</a:t>
            </a:r>
            <a:endParaRPr lang="it-IT" sz="1800" b="0" strike="noStrike" spc="-1" dirty="0">
              <a:latin typeface="Arial"/>
            </a:endParaRPr>
          </a:p>
          <a:p>
            <a:pPr algn="just">
              <a:lnSpc>
                <a:spcPct val="100000"/>
              </a:lnSpc>
            </a:pPr>
            <a:r>
              <a:rPr lang="it-IT" sz="1800" b="0" strike="noStrike" spc="-1" dirty="0">
                <a:solidFill>
                  <a:srgbClr val="000000"/>
                </a:solidFill>
                <a:latin typeface="Arial"/>
                <a:ea typeface="DejaVu Sans"/>
              </a:rPr>
              <a:t>La  valutazione  dovrà  essere  riferita </a:t>
            </a:r>
            <a:r>
              <a:rPr lang="it-IT" sz="1800" b="1" strike="noStrike" spc="-1" dirty="0">
                <a:solidFill>
                  <a:srgbClr val="000000"/>
                </a:solidFill>
                <a:latin typeface="Arial"/>
                <a:ea typeface="DejaVu Sans"/>
              </a:rPr>
              <a:t> a  tutto  il  territorio  interessato  dalla  nuova  opera  o  attività,  con  particolare  attenzione  ai  ricettori</a:t>
            </a:r>
            <a:r>
              <a:rPr lang="it-IT" sz="1800" b="0" strike="noStrike" spc="-1" dirty="0">
                <a:solidFill>
                  <a:srgbClr val="000000"/>
                </a:solidFill>
                <a:latin typeface="Arial"/>
                <a:ea typeface="DejaVu Sans"/>
              </a:rPr>
              <a:t>  od  aree  maggiormente  esposte e/o maggiormente vulnerabili. </a:t>
            </a:r>
            <a:endParaRPr lang="it-IT" sz="1800" b="0" strike="noStrike" spc="-1" dirty="0">
              <a:latin typeface="Arial"/>
            </a:endParaRPr>
          </a:p>
          <a:p>
            <a:pPr algn="just">
              <a:lnSpc>
                <a:spcPct val="100000"/>
              </a:lnSpc>
            </a:pPr>
            <a:r>
              <a:rPr lang="it-IT" sz="1800" b="0" strike="noStrike" spc="-1" dirty="0">
                <a:solidFill>
                  <a:srgbClr val="000000"/>
                </a:solidFill>
                <a:latin typeface="Arial"/>
                <a:ea typeface="DejaVu Sans"/>
              </a:rPr>
              <a:t>La valutazione dovrà riguardare anche gli effetti generati dalle emissioni rumorose del traffico veicolare indotto dall’esercizio della nuova opera/attività e dalle  prevedibili  emissioni  sonore  di  origine  antropica  connesse  con  l’attività  stessa, ancorché non riconducibili direttamente a sorgenti sonore comprese nel progetto. </a:t>
            </a:r>
            <a:endParaRPr lang="it-IT" sz="1800" b="0" strike="noStrike" spc="-1" dirty="0">
              <a:latin typeface="Arial"/>
            </a:endParaRPr>
          </a:p>
          <a:p>
            <a:pPr algn="just">
              <a:lnSpc>
                <a:spcPct val="100000"/>
              </a:lnSpc>
            </a:pPr>
            <a:r>
              <a:rPr lang="it-IT" sz="1800" b="0" strike="noStrike" spc="-1" dirty="0">
                <a:solidFill>
                  <a:srgbClr val="000000"/>
                </a:solidFill>
                <a:latin typeface="Arial"/>
                <a:ea typeface="DejaVu Sans"/>
              </a:rPr>
              <a:t>Dovrà inoltre dovrà comprendere </a:t>
            </a:r>
            <a:r>
              <a:rPr lang="it-IT" sz="1800" b="1" strike="noStrike" spc="-1" dirty="0">
                <a:solidFill>
                  <a:srgbClr val="000000"/>
                </a:solidFill>
                <a:latin typeface="Arial"/>
                <a:ea typeface="DejaVu Sans"/>
              </a:rPr>
              <a:t>l’individuazione delle  misure e degli interventi necessari a ridurre le criticità al fine di ridurre gli impatti.</a:t>
            </a:r>
            <a:endParaRPr lang="it-IT" sz="1800" b="0" strike="noStrike" spc="-1" dirty="0">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ustomShape 1"/>
          <p:cNvSpPr/>
          <p:nvPr/>
        </p:nvSpPr>
        <p:spPr>
          <a:xfrm>
            <a:off x="1757520" y="477360"/>
            <a:ext cx="5708880" cy="275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329" name="CustomShape 2"/>
          <p:cNvSpPr/>
          <p:nvPr/>
        </p:nvSpPr>
        <p:spPr>
          <a:xfrm>
            <a:off x="216360" y="1768854"/>
            <a:ext cx="8711280" cy="3887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dirty="0">
              <a:latin typeface="Arial"/>
            </a:endParaRPr>
          </a:p>
          <a:p>
            <a:pPr algn="just">
              <a:lnSpc>
                <a:spcPct val="100000"/>
              </a:lnSpc>
            </a:pPr>
            <a:r>
              <a:rPr lang="it-IT" sz="1800" b="1" strike="noStrike" spc="-1" dirty="0">
                <a:solidFill>
                  <a:srgbClr val="000000"/>
                </a:solidFill>
                <a:latin typeface="Arial"/>
                <a:ea typeface="DejaVu Sans"/>
              </a:rPr>
              <a:t>Il Piano di monitoraggio ambientale</a:t>
            </a:r>
            <a:endParaRPr lang="it-IT" sz="1800" b="0" strike="noStrike" spc="-1" dirty="0">
              <a:latin typeface="Arial"/>
            </a:endParaRPr>
          </a:p>
          <a:p>
            <a:pPr algn="just">
              <a:lnSpc>
                <a:spcPct val="100000"/>
              </a:lnSpc>
            </a:pPr>
            <a:r>
              <a:rPr lang="it-IT" sz="1800" b="0" strike="noStrike" spc="-1" dirty="0">
                <a:solidFill>
                  <a:srgbClr val="000000"/>
                </a:solidFill>
                <a:latin typeface="Arial"/>
                <a:ea typeface="DejaVu Sans"/>
              </a:rPr>
              <a:t>il monitoraggio ambientale nella VIA  rappresenta  l’insieme  di  attività  da  porre  in  essere  successivamente  alla  fase decisionale finalizzate alla verifica dei risultati attesi dal processo di VIA ed a concretizzare la sua reale efficacia attraverso dati quali-quantitativi misurabili (parametri),</a:t>
            </a:r>
            <a:endParaRPr lang="it-IT" sz="1800" b="0" strike="noStrike" spc="-1" dirty="0">
              <a:latin typeface="Arial"/>
            </a:endParaRPr>
          </a:p>
          <a:p>
            <a:pPr algn="just">
              <a:lnSpc>
                <a:spcPct val="100000"/>
              </a:lnSpc>
            </a:pPr>
            <a:endParaRPr lang="it-IT" sz="1800" b="0" strike="noStrike" spc="-1" dirty="0">
              <a:latin typeface="Arial"/>
            </a:endParaRPr>
          </a:p>
          <a:p>
            <a:pPr algn="just">
              <a:lnSpc>
                <a:spcPct val="100000"/>
              </a:lnSpc>
            </a:pPr>
            <a:r>
              <a:rPr lang="it-IT" sz="1800" b="1" strike="noStrike" spc="-1" dirty="0">
                <a:solidFill>
                  <a:srgbClr val="FF0000"/>
                </a:solidFill>
                <a:latin typeface="Arial"/>
                <a:ea typeface="DejaVu Sans"/>
              </a:rPr>
              <a:t>- Verifica dello scenario ante </a:t>
            </a:r>
            <a:r>
              <a:rPr lang="it-IT" sz="1800" b="1" strike="noStrike" spc="-1" dirty="0" err="1">
                <a:solidFill>
                  <a:srgbClr val="FF0000"/>
                </a:solidFill>
                <a:latin typeface="Arial"/>
                <a:ea typeface="DejaVu Sans"/>
              </a:rPr>
              <a:t>operam</a:t>
            </a:r>
            <a:r>
              <a:rPr lang="it-IT" sz="1800" b="1" strike="noStrike" spc="-1" dirty="0">
                <a:solidFill>
                  <a:srgbClr val="FF0000"/>
                </a:solidFill>
                <a:latin typeface="Arial"/>
                <a:ea typeface="DejaVu Sans"/>
              </a:rPr>
              <a:t>.</a:t>
            </a:r>
            <a:endParaRPr lang="it-IT" sz="1800" b="1" strike="noStrike" spc="-1" dirty="0">
              <a:solidFill>
                <a:srgbClr val="FF0000"/>
              </a:solidFill>
              <a:latin typeface="Arial"/>
            </a:endParaRPr>
          </a:p>
          <a:p>
            <a:pPr algn="just">
              <a:lnSpc>
                <a:spcPct val="100000"/>
              </a:lnSpc>
            </a:pPr>
            <a:endParaRPr lang="it-IT" sz="1800" b="1" strike="noStrike" spc="-1" dirty="0">
              <a:solidFill>
                <a:srgbClr val="FF0000"/>
              </a:solidFill>
              <a:latin typeface="Arial"/>
            </a:endParaRPr>
          </a:p>
          <a:p>
            <a:pPr algn="just">
              <a:lnSpc>
                <a:spcPct val="100000"/>
              </a:lnSpc>
            </a:pPr>
            <a:r>
              <a:rPr lang="it-IT" sz="1800" b="1" strike="noStrike" spc="-1" dirty="0">
                <a:solidFill>
                  <a:srgbClr val="FF0000"/>
                </a:solidFill>
                <a:latin typeface="Arial"/>
                <a:ea typeface="DejaVu Sans"/>
              </a:rPr>
              <a:t>- Verifica delle previsioni degli impatti ambientali.</a:t>
            </a:r>
            <a:endParaRPr lang="it-IT" sz="1800" b="1" strike="noStrike" spc="-1" dirty="0">
              <a:solidFill>
                <a:srgbClr val="FF0000"/>
              </a:solidFill>
              <a:latin typeface="Arial"/>
            </a:endParaRPr>
          </a:p>
          <a:p>
            <a:pPr algn="just">
              <a:lnSpc>
                <a:spcPct val="100000"/>
              </a:lnSpc>
            </a:pPr>
            <a:endParaRPr lang="it-IT" sz="1800" b="1" strike="noStrike" spc="-1" dirty="0">
              <a:solidFill>
                <a:srgbClr val="FF0000"/>
              </a:solidFill>
              <a:latin typeface="Arial"/>
            </a:endParaRPr>
          </a:p>
          <a:p>
            <a:pPr algn="just">
              <a:lnSpc>
                <a:spcPct val="100000"/>
              </a:lnSpc>
            </a:pPr>
            <a:r>
              <a:rPr lang="it-IT" sz="1800" b="1" strike="noStrike" spc="-1" dirty="0">
                <a:solidFill>
                  <a:srgbClr val="FF0000"/>
                </a:solidFill>
                <a:latin typeface="Arial"/>
                <a:ea typeface="DejaVu Sans"/>
              </a:rPr>
              <a:t>- Verifica dell’efficacia delle misure di mitigazione previste.</a:t>
            </a:r>
            <a:endParaRPr lang="it-IT" sz="1800" b="1" strike="noStrike" spc="-1" dirty="0">
              <a:solidFill>
                <a:srgbClr val="FF0000"/>
              </a:solidFill>
              <a:latin typeface="Arial"/>
            </a:endParaRPr>
          </a:p>
          <a:p>
            <a:pPr algn="just">
              <a:lnSpc>
                <a:spcPct val="100000"/>
              </a:lnSpc>
            </a:pPr>
            <a:endParaRPr lang="it-IT" sz="1800" b="1" strike="noStrike" spc="-1" dirty="0">
              <a:solidFill>
                <a:srgbClr val="FF0000"/>
              </a:solidFill>
              <a:latin typeface="Arial"/>
            </a:endParaRPr>
          </a:p>
          <a:p>
            <a:pPr marL="285750" indent="-285750" algn="just">
              <a:lnSpc>
                <a:spcPct val="100000"/>
              </a:lnSpc>
              <a:buFontTx/>
              <a:buChar char="-"/>
            </a:pPr>
            <a:r>
              <a:rPr lang="it-IT" sz="1800" b="1" strike="noStrike" spc="-1" dirty="0">
                <a:solidFill>
                  <a:srgbClr val="FF0000"/>
                </a:solidFill>
                <a:latin typeface="Arial"/>
                <a:ea typeface="DejaVu Sans"/>
              </a:rPr>
              <a:t>Comunicare gli esiti delle verifiche ad ARPAM e AC.</a:t>
            </a:r>
          </a:p>
          <a:p>
            <a:pPr marL="285750" indent="-285750" algn="just">
              <a:lnSpc>
                <a:spcPct val="100000"/>
              </a:lnSpc>
              <a:buFontTx/>
              <a:buChar char="-"/>
            </a:pPr>
            <a:endParaRPr lang="it-IT" b="1" spc="-1" dirty="0">
              <a:solidFill>
                <a:srgbClr val="FF0000"/>
              </a:solidFill>
              <a:latin typeface="Arial"/>
            </a:endParaRPr>
          </a:p>
          <a:p>
            <a:pPr algn="just"/>
            <a:r>
              <a:rPr lang="it-IT" sz="1800" b="1" strike="noStrike" spc="-1" dirty="0">
                <a:solidFill>
                  <a:srgbClr val="FF0000"/>
                </a:solidFill>
                <a:latin typeface="Arial"/>
                <a:ea typeface="DejaVu Sans"/>
              </a:rPr>
              <a:t>Si richiede di effettuare una campagna di rilievi acustici da parte di un tecnico competente in acustica, presso i principali recettori sensibili e al perimetro dello stabilimento. </a:t>
            </a:r>
            <a:endParaRPr lang="it-IT" sz="1800" b="0" strike="noStrike" spc="-1" dirty="0">
              <a:solidFill>
                <a:srgbClr val="FF0000"/>
              </a:solidFill>
              <a:latin typeface="Arial"/>
            </a:endParaRPr>
          </a:p>
          <a:p>
            <a:pPr marL="285750" indent="-285750" algn="just">
              <a:lnSpc>
                <a:spcPct val="100000"/>
              </a:lnSpc>
              <a:buFontTx/>
              <a:buChar char="-"/>
            </a:pPr>
            <a:endParaRPr lang="it-IT" sz="1800" b="1" strike="noStrike" spc="-1" dirty="0">
              <a:solidFill>
                <a:srgbClr val="FF0000"/>
              </a:solidFill>
              <a:latin typeface="Arial"/>
            </a:endParaRPr>
          </a:p>
          <a:p>
            <a:pPr algn="just">
              <a:lnSpc>
                <a:spcPct val="100000"/>
              </a:lnSpc>
            </a:pPr>
            <a:endParaRPr lang="it-IT" sz="18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501</TotalTime>
  <Words>4722</Words>
  <Application>Microsoft Office PowerPoint</Application>
  <PresentationFormat>Presentazione su schermo (4:3)</PresentationFormat>
  <Paragraphs>348</Paragraphs>
  <Slides>40</Slides>
  <Notes>4</Notes>
  <HiddenSlides>0</HiddenSlides>
  <MMClips>0</MMClips>
  <ScaleCrop>false</ScaleCrop>
  <HeadingPairs>
    <vt:vector size="6" baseType="variant">
      <vt:variant>
        <vt:lpstr>Caratteri utilizzati</vt:lpstr>
      </vt:variant>
      <vt:variant>
        <vt:i4>11</vt:i4>
      </vt:variant>
      <vt:variant>
        <vt:lpstr>Tema</vt:lpstr>
      </vt:variant>
      <vt:variant>
        <vt:i4>5</vt:i4>
      </vt:variant>
      <vt:variant>
        <vt:lpstr>Titoli diapositive</vt:lpstr>
      </vt:variant>
      <vt:variant>
        <vt:i4>40</vt:i4>
      </vt:variant>
    </vt:vector>
  </HeadingPairs>
  <TitlesOfParts>
    <vt:vector size="56" baseType="lpstr">
      <vt:lpstr>Arial</vt:lpstr>
      <vt:lpstr>AvantGarde Bk BT</vt:lpstr>
      <vt:lpstr>Bookman Old Style</vt:lpstr>
      <vt:lpstr>Calibri</vt:lpstr>
      <vt:lpstr>Helvetica</vt:lpstr>
      <vt:lpstr>Open Sans</vt:lpstr>
      <vt:lpstr>StarSymbol</vt:lpstr>
      <vt:lpstr>Symbol</vt:lpstr>
      <vt:lpstr>Tahoma</vt:lpstr>
      <vt:lpstr>Times New Roman</vt:lpstr>
      <vt:lpstr>Wingdings</vt:lpstr>
      <vt:lpstr>Office Theme</vt:lpstr>
      <vt:lpstr>Office Theme</vt:lpstr>
      <vt:lpstr>Office Theme</vt:lpstr>
      <vt:lpstr>Office Theme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silvia baratella</dc:creator>
  <dc:description/>
  <cp:lastModifiedBy>silvia</cp:lastModifiedBy>
  <cp:revision>53</cp:revision>
  <cp:lastPrinted>2020-11-05T09:28:00Z</cp:lastPrinted>
  <dcterms:modified xsi:type="dcterms:W3CDTF">2020-11-06T09:50:08Z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Presentazione su schermo (4:3)</vt:lpwstr>
  </property>
  <property fmtid="{D5CDD505-2E9C-101B-9397-08002B2CF9AE}" pid="9" name="ScaleCrop">
    <vt:bool>false</vt:bool>
  </property>
  <property fmtid="{D5CDD505-2E9C-101B-9397-08002B2CF9AE}" pid="10" name="ShareDoc">
    <vt:bool>false</vt:bool>
  </property>
  <property fmtid="{D5CDD505-2E9C-101B-9397-08002B2CF9AE}" pid="11" name="Slides">
    <vt:i4>20</vt:i4>
  </property>
</Properties>
</file>