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6.jpg" ContentType="image/jpg"/>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media/image24.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8" r:id="rId1"/>
  </p:sldMasterIdLst>
  <p:notesMasterIdLst>
    <p:notesMasterId r:id="rId173"/>
  </p:notesMasterIdLst>
  <p:sldIdLst>
    <p:sldId id="550" r:id="rId2"/>
    <p:sldId id="464" r:id="rId3"/>
    <p:sldId id="551" r:id="rId4"/>
    <p:sldId id="552" r:id="rId5"/>
    <p:sldId id="553" r:id="rId6"/>
    <p:sldId id="554" r:id="rId7"/>
    <p:sldId id="555" r:id="rId8"/>
    <p:sldId id="556" r:id="rId9"/>
    <p:sldId id="557" r:id="rId10"/>
    <p:sldId id="558" r:id="rId11"/>
    <p:sldId id="559" r:id="rId12"/>
    <p:sldId id="560" r:id="rId13"/>
    <p:sldId id="561" r:id="rId14"/>
    <p:sldId id="562" r:id="rId15"/>
    <p:sldId id="563" r:id="rId16"/>
    <p:sldId id="564" r:id="rId17"/>
    <p:sldId id="565" r:id="rId18"/>
    <p:sldId id="566" r:id="rId19"/>
    <p:sldId id="567" r:id="rId20"/>
    <p:sldId id="728" r:id="rId21"/>
    <p:sldId id="569" r:id="rId22"/>
    <p:sldId id="568" r:id="rId23"/>
    <p:sldId id="570" r:id="rId24"/>
    <p:sldId id="571" r:id="rId25"/>
    <p:sldId id="572" r:id="rId26"/>
    <p:sldId id="725" r:id="rId27"/>
    <p:sldId id="723" r:id="rId28"/>
    <p:sldId id="574" r:id="rId29"/>
    <p:sldId id="575" r:id="rId30"/>
    <p:sldId id="576" r:id="rId31"/>
    <p:sldId id="577" r:id="rId32"/>
    <p:sldId id="578" r:id="rId33"/>
    <p:sldId id="579" r:id="rId34"/>
    <p:sldId id="580" r:id="rId35"/>
    <p:sldId id="581" r:id="rId36"/>
    <p:sldId id="582" r:id="rId37"/>
    <p:sldId id="583" r:id="rId38"/>
    <p:sldId id="584" r:id="rId39"/>
    <p:sldId id="585" r:id="rId40"/>
    <p:sldId id="587" r:id="rId41"/>
    <p:sldId id="588" r:id="rId42"/>
    <p:sldId id="589" r:id="rId43"/>
    <p:sldId id="590" r:id="rId44"/>
    <p:sldId id="591" r:id="rId45"/>
    <p:sldId id="592" r:id="rId46"/>
    <p:sldId id="586" r:id="rId47"/>
    <p:sldId id="593" r:id="rId48"/>
    <p:sldId id="594" r:id="rId49"/>
    <p:sldId id="595" r:id="rId50"/>
    <p:sldId id="596" r:id="rId51"/>
    <p:sldId id="597" r:id="rId52"/>
    <p:sldId id="598" r:id="rId53"/>
    <p:sldId id="599" r:id="rId54"/>
    <p:sldId id="600" r:id="rId55"/>
    <p:sldId id="601" r:id="rId56"/>
    <p:sldId id="602" r:id="rId57"/>
    <p:sldId id="603" r:id="rId58"/>
    <p:sldId id="604" r:id="rId59"/>
    <p:sldId id="605" r:id="rId60"/>
    <p:sldId id="606" r:id="rId61"/>
    <p:sldId id="607" r:id="rId62"/>
    <p:sldId id="608" r:id="rId63"/>
    <p:sldId id="609" r:id="rId64"/>
    <p:sldId id="610" r:id="rId65"/>
    <p:sldId id="611" r:id="rId66"/>
    <p:sldId id="612" r:id="rId67"/>
    <p:sldId id="613" r:id="rId68"/>
    <p:sldId id="614" r:id="rId69"/>
    <p:sldId id="615" r:id="rId70"/>
    <p:sldId id="616" r:id="rId71"/>
    <p:sldId id="617" r:id="rId72"/>
    <p:sldId id="619" r:id="rId73"/>
    <p:sldId id="620" r:id="rId74"/>
    <p:sldId id="621" r:id="rId75"/>
    <p:sldId id="622" r:id="rId76"/>
    <p:sldId id="623" r:id="rId77"/>
    <p:sldId id="624" r:id="rId78"/>
    <p:sldId id="625" r:id="rId79"/>
    <p:sldId id="626" r:id="rId80"/>
    <p:sldId id="627" r:id="rId81"/>
    <p:sldId id="628" r:id="rId82"/>
    <p:sldId id="629" r:id="rId83"/>
    <p:sldId id="630" r:id="rId84"/>
    <p:sldId id="631" r:id="rId85"/>
    <p:sldId id="632" r:id="rId86"/>
    <p:sldId id="633" r:id="rId87"/>
    <p:sldId id="634" r:id="rId88"/>
    <p:sldId id="635" r:id="rId89"/>
    <p:sldId id="738" r:id="rId90"/>
    <p:sldId id="636" r:id="rId91"/>
    <p:sldId id="637" r:id="rId92"/>
    <p:sldId id="638" r:id="rId93"/>
    <p:sldId id="639" r:id="rId94"/>
    <p:sldId id="640" r:id="rId95"/>
    <p:sldId id="641" r:id="rId96"/>
    <p:sldId id="642" r:id="rId97"/>
    <p:sldId id="643" r:id="rId98"/>
    <p:sldId id="644" r:id="rId99"/>
    <p:sldId id="645" r:id="rId100"/>
    <p:sldId id="646" r:id="rId101"/>
    <p:sldId id="647" r:id="rId102"/>
    <p:sldId id="648" r:id="rId103"/>
    <p:sldId id="649" r:id="rId104"/>
    <p:sldId id="650" r:id="rId105"/>
    <p:sldId id="651" r:id="rId106"/>
    <p:sldId id="652" r:id="rId107"/>
    <p:sldId id="653" r:id="rId108"/>
    <p:sldId id="654" r:id="rId109"/>
    <p:sldId id="655" r:id="rId110"/>
    <p:sldId id="656" r:id="rId111"/>
    <p:sldId id="657" r:id="rId112"/>
    <p:sldId id="658" r:id="rId113"/>
    <p:sldId id="659" r:id="rId114"/>
    <p:sldId id="660" r:id="rId115"/>
    <p:sldId id="661" r:id="rId116"/>
    <p:sldId id="662" r:id="rId117"/>
    <p:sldId id="663" r:id="rId118"/>
    <p:sldId id="664" r:id="rId119"/>
    <p:sldId id="665" r:id="rId120"/>
    <p:sldId id="666" r:id="rId121"/>
    <p:sldId id="667" r:id="rId122"/>
    <p:sldId id="668" r:id="rId123"/>
    <p:sldId id="669" r:id="rId124"/>
    <p:sldId id="726" r:id="rId125"/>
    <p:sldId id="670" r:id="rId126"/>
    <p:sldId id="671" r:id="rId127"/>
    <p:sldId id="672" r:id="rId128"/>
    <p:sldId id="673" r:id="rId129"/>
    <p:sldId id="674" r:id="rId130"/>
    <p:sldId id="675" r:id="rId131"/>
    <p:sldId id="676" r:id="rId132"/>
    <p:sldId id="677" r:id="rId133"/>
    <p:sldId id="678" r:id="rId134"/>
    <p:sldId id="679" r:id="rId135"/>
    <p:sldId id="680" r:id="rId136"/>
    <p:sldId id="681" r:id="rId137"/>
    <p:sldId id="682" r:id="rId138"/>
    <p:sldId id="684" r:id="rId139"/>
    <p:sldId id="683" r:id="rId140"/>
    <p:sldId id="685" r:id="rId141"/>
    <p:sldId id="687" r:id="rId142"/>
    <p:sldId id="688" r:id="rId143"/>
    <p:sldId id="686" r:id="rId144"/>
    <p:sldId id="689" r:id="rId145"/>
    <p:sldId id="690" r:id="rId146"/>
    <p:sldId id="691" r:id="rId147"/>
    <p:sldId id="692" r:id="rId148"/>
    <p:sldId id="693" r:id="rId149"/>
    <p:sldId id="694" r:id="rId150"/>
    <p:sldId id="739" r:id="rId151"/>
    <p:sldId id="729" r:id="rId152"/>
    <p:sldId id="730" r:id="rId153"/>
    <p:sldId id="731" r:id="rId154"/>
    <p:sldId id="732" r:id="rId155"/>
    <p:sldId id="733" r:id="rId156"/>
    <p:sldId id="734" r:id="rId157"/>
    <p:sldId id="735" r:id="rId158"/>
    <p:sldId id="736" r:id="rId159"/>
    <p:sldId id="737" r:id="rId160"/>
    <p:sldId id="695" r:id="rId161"/>
    <p:sldId id="696" r:id="rId162"/>
    <p:sldId id="697" r:id="rId163"/>
    <p:sldId id="698" r:id="rId164"/>
    <p:sldId id="699" r:id="rId165"/>
    <p:sldId id="701" r:id="rId166"/>
    <p:sldId id="702" r:id="rId167"/>
    <p:sldId id="703" r:id="rId168"/>
    <p:sldId id="700" r:id="rId169"/>
    <p:sldId id="704" r:id="rId170"/>
    <p:sldId id="705" r:id="rId171"/>
    <p:sldId id="706" r:id="rId172"/>
  </p:sldIdLst>
  <p:sldSz cx="13004800" cy="97536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60c37805b649282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5A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62" autoAdjust="0"/>
    <p:restoredTop sz="93969" autoAdjust="0"/>
  </p:normalViewPr>
  <p:slideViewPr>
    <p:cSldViewPr snapToGrid="0" snapToObjects="1">
      <p:cViewPr varScale="1">
        <p:scale>
          <a:sx n="76" d="100"/>
          <a:sy n="76" d="100"/>
        </p:scale>
        <p:origin x="13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heme" Target="theme/theme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commentAuthors" Target="commentAuthor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col"/>
        <c:grouping val="clustered"/>
        <c:varyColors val="0"/>
        <c:ser>
          <c:idx val="0"/>
          <c:order val="0"/>
          <c:tx>
            <c:strRef>
              <c:f>Foglio1!$L$6</c:f>
              <c:strCache>
                <c:ptCount val="1"/>
                <c:pt idx="0">
                  <c:v>PDR [Smc]</c:v>
                </c:pt>
              </c:strCache>
            </c:strRef>
          </c:tx>
          <c:spPr>
            <a:solidFill>
              <a:schemeClr val="accent1"/>
            </a:solidFill>
            <a:ln>
              <a:noFill/>
            </a:ln>
            <a:effectLst/>
          </c:spPr>
          <c:invertIfNegative val="0"/>
          <c:cat>
            <c:strRef>
              <c:f>Foglio1!$K$7:$K$18</c:f>
              <c:strCache>
                <c:ptCount val="12"/>
                <c:pt idx="0">
                  <c:v>Gennaio</c:v>
                </c:pt>
                <c:pt idx="1">
                  <c:v>Febbraio</c:v>
                </c:pt>
                <c:pt idx="2">
                  <c:v>Marzo</c:v>
                </c:pt>
                <c:pt idx="3">
                  <c:v>Aprile</c:v>
                </c:pt>
                <c:pt idx="4">
                  <c:v>Maggio</c:v>
                </c:pt>
                <c:pt idx="5">
                  <c:v>Giugno</c:v>
                </c:pt>
                <c:pt idx="6">
                  <c:v>Luglio</c:v>
                </c:pt>
                <c:pt idx="7">
                  <c:v>Agosto</c:v>
                </c:pt>
                <c:pt idx="8">
                  <c:v>Settembre</c:v>
                </c:pt>
                <c:pt idx="9">
                  <c:v>Ottobre</c:v>
                </c:pt>
                <c:pt idx="10">
                  <c:v>Novembre</c:v>
                </c:pt>
                <c:pt idx="11">
                  <c:v>Dicembre</c:v>
                </c:pt>
              </c:strCache>
            </c:strRef>
          </c:cat>
          <c:val>
            <c:numRef>
              <c:f>Foglio1!$L$7:$L$18</c:f>
              <c:numCache>
                <c:formatCode>#,##0</c:formatCode>
                <c:ptCount val="12"/>
                <c:pt idx="0">
                  <c:v>1270</c:v>
                </c:pt>
                <c:pt idx="1">
                  <c:v>1180</c:v>
                </c:pt>
                <c:pt idx="2">
                  <c:v>1060</c:v>
                </c:pt>
                <c:pt idx="3">
                  <c:v>1000</c:v>
                </c:pt>
                <c:pt idx="4">
                  <c:v>963</c:v>
                </c:pt>
                <c:pt idx="5" formatCode="General">
                  <c:v>916</c:v>
                </c:pt>
                <c:pt idx="6" formatCode="General">
                  <c:v>904</c:v>
                </c:pt>
                <c:pt idx="7" formatCode="General">
                  <c:v>880</c:v>
                </c:pt>
                <c:pt idx="8" formatCode="General">
                  <c:v>890</c:v>
                </c:pt>
                <c:pt idx="9" formatCode="General">
                  <c:v>980</c:v>
                </c:pt>
                <c:pt idx="10" formatCode="General">
                  <c:v>1230</c:v>
                </c:pt>
                <c:pt idx="11" formatCode="General">
                  <c:v>1290</c:v>
                </c:pt>
              </c:numCache>
            </c:numRef>
          </c:val>
          <c:extLst>
            <c:ext xmlns:c16="http://schemas.microsoft.com/office/drawing/2014/chart" uri="{C3380CC4-5D6E-409C-BE32-E72D297353CC}">
              <c16:uniqueId val="{00000000-FE7A-4F7E-B3D3-E8C1BEF8A070}"/>
            </c:ext>
          </c:extLst>
        </c:ser>
        <c:dLbls>
          <c:showLegendKey val="0"/>
          <c:showVal val="0"/>
          <c:showCatName val="0"/>
          <c:showSerName val="0"/>
          <c:showPercent val="0"/>
          <c:showBubbleSize val="0"/>
        </c:dLbls>
        <c:gapWidth val="219"/>
        <c:overlap val="-27"/>
        <c:axId val="1333154335"/>
        <c:axId val="1333145183"/>
      </c:barChart>
      <c:catAx>
        <c:axId val="1333154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333145183"/>
        <c:crosses val="autoZero"/>
        <c:auto val="1"/>
        <c:lblAlgn val="ctr"/>
        <c:lblOffset val="100"/>
        <c:noMultiLvlLbl val="0"/>
      </c:catAx>
      <c:valAx>
        <c:axId val="13331451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3331543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Shape 78"/>
          <p:cNvSpPr>
            <a:spLocks noGrp="1" noRot="1" noChangeAspect="1"/>
          </p:cNvSpPr>
          <p:nvPr>
            <p:ph type="sldImg"/>
          </p:nvPr>
        </p:nvSpPr>
        <p:spPr>
          <a:xfrm>
            <a:off x="1143000" y="685800"/>
            <a:ext cx="4572000" cy="3429000"/>
          </a:xfrm>
          <a:prstGeom prst="rect">
            <a:avLst/>
          </a:prstGeom>
        </p:spPr>
        <p:txBody>
          <a:bodyPr/>
          <a:lstStyle/>
          <a:p>
            <a:endParaRPr/>
          </a:p>
        </p:txBody>
      </p:sp>
      <p:sp>
        <p:nvSpPr>
          <p:cNvPr id="79" name="Shape 7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25000"/>
      </a:lnSpc>
      <a:defRPr sz="2400">
        <a:latin typeface="Avenir"/>
        <a:ea typeface="Avenir"/>
        <a:cs typeface="Avenir"/>
        <a:sym typeface="Avenir Roman"/>
      </a:defRPr>
    </a:lvl1pPr>
    <a:lvl2pPr indent="228600" defTabSz="457200" latinLnBrk="0">
      <a:lnSpc>
        <a:spcPct val="125000"/>
      </a:lnSpc>
      <a:defRPr sz="2400">
        <a:latin typeface="Avenir"/>
        <a:ea typeface="Avenir"/>
        <a:cs typeface="Avenir"/>
        <a:sym typeface="Avenir Roman"/>
      </a:defRPr>
    </a:lvl2pPr>
    <a:lvl3pPr indent="457200" defTabSz="457200" latinLnBrk="0">
      <a:lnSpc>
        <a:spcPct val="125000"/>
      </a:lnSpc>
      <a:defRPr sz="2400">
        <a:latin typeface="Avenir"/>
        <a:ea typeface="Avenir"/>
        <a:cs typeface="Avenir"/>
        <a:sym typeface="Avenir Roman"/>
      </a:defRPr>
    </a:lvl3pPr>
    <a:lvl4pPr indent="685800" defTabSz="457200" latinLnBrk="0">
      <a:lnSpc>
        <a:spcPct val="125000"/>
      </a:lnSpc>
      <a:defRPr sz="2400">
        <a:latin typeface="Avenir"/>
        <a:ea typeface="Avenir"/>
        <a:cs typeface="Avenir"/>
        <a:sym typeface="Avenir Roman"/>
      </a:defRPr>
    </a:lvl4pPr>
    <a:lvl5pPr indent="914400" defTabSz="457200" latinLnBrk="0">
      <a:lnSpc>
        <a:spcPct val="125000"/>
      </a:lnSpc>
      <a:defRPr sz="2400">
        <a:latin typeface="Avenir"/>
        <a:ea typeface="Avenir"/>
        <a:cs typeface="Avenir"/>
        <a:sym typeface="Avenir Roman"/>
      </a:defRPr>
    </a:lvl5pPr>
    <a:lvl6pPr indent="1143000" defTabSz="457200" latinLnBrk="0">
      <a:lnSpc>
        <a:spcPct val="125000"/>
      </a:lnSpc>
      <a:defRPr sz="2400">
        <a:latin typeface="Avenir"/>
        <a:ea typeface="Avenir"/>
        <a:cs typeface="Avenir"/>
        <a:sym typeface="Avenir Roman"/>
      </a:defRPr>
    </a:lvl6pPr>
    <a:lvl7pPr indent="1371600" defTabSz="457200" latinLnBrk="0">
      <a:lnSpc>
        <a:spcPct val="125000"/>
      </a:lnSpc>
      <a:defRPr sz="2400">
        <a:latin typeface="Avenir"/>
        <a:ea typeface="Avenir"/>
        <a:cs typeface="Avenir"/>
        <a:sym typeface="Avenir Roman"/>
      </a:defRPr>
    </a:lvl7pPr>
    <a:lvl8pPr indent="1600200" defTabSz="457200" latinLnBrk="0">
      <a:lnSpc>
        <a:spcPct val="125000"/>
      </a:lnSpc>
      <a:defRPr sz="2400">
        <a:latin typeface="Avenir"/>
        <a:ea typeface="Avenir"/>
        <a:cs typeface="Avenir"/>
        <a:sym typeface="Avenir Roman"/>
      </a:defRPr>
    </a:lvl8pPr>
    <a:lvl9pPr indent="1828800" defTabSz="457200" latinLnBrk="0">
      <a:lnSpc>
        <a:spcPct val="125000"/>
      </a:lnSpc>
      <a:defRPr sz="2400">
        <a:latin typeface="Avenir"/>
        <a:ea typeface="Avenir"/>
        <a:cs typeface="Avenir"/>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74568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51336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CF6A5-1B6E-1701-E8DF-9E837A236E9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87E27AF-C729-AC2C-1F57-B14A267D740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DE281D9-92A7-60DE-4BA1-E6CBD04DF755}"/>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562834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5C6A-F374-7428-064B-54B5065AACA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E90C452-D719-5149-EC9C-53F060A0907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D82E691-561D-037F-ADF9-03D9BCFCAFA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61330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A3A58-DC9A-C67F-C793-98EF510178A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F75A59-01B3-D543-C80F-FEAE75D687D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D9FD587-2155-58BB-4A9A-DCC6C030190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684755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7E817-9F92-080B-3617-72EBB305591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621B1D8-F7A6-6D68-1712-3ED7DD3A226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72BC967-C24B-FE5A-931E-44C6971CDB8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15564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C40D8-80A7-DFD4-D3C3-2B6ABDF0CCF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E0FE36C-5B16-413D-FD75-001570B40AE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5645E88-F346-BF22-C5EA-E34FFF8A33F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056216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27AEE-62AF-AD53-41DB-F8AA24BF8B4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A0B3ABC-714B-40C0-E6A2-36306A814A7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E65D877-A371-DE9A-0AE1-C92F2A295D82}"/>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1900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A519E-E73E-E291-85D7-B2344D49BD7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3540027-0AF3-4B5F-C7E3-785EB6F633A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CC73745-47C0-7AD6-C4AC-0C30294D4E3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67706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C7FD5-C1A8-2A41-FBE2-F306B6A60CA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C02376C-6457-91CF-2175-691BC6E8FF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53DE57D-206F-88FF-386A-22ADD05D0DC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949590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08205-C738-D7A7-EBF9-7D3D1EB0269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91D9A52-E417-9999-138A-6E5E54AC371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0F9C2E4-D7B3-33EB-A78F-8D9B32EF0C51}"/>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428062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71DC4-1D70-AA16-62ED-BA824B2C8DD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2EE0AA-F12A-59C1-92C8-3D15027DFCC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0FF1635-0061-6656-ACF1-D71BF4FCA48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93552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2C50-AC97-4D4A-D671-5ADD3B035B2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1139EB1-85C1-EF91-5FE8-2CD712B3AC9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99D69B0-4377-9E86-383E-B87A8EE853A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913245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F56FF-FD46-9BE5-1ABA-C5279C93D07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F5611BE-32CD-8310-8073-B61A689A5CA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27E8566-14A2-9355-AAD6-2F84143F6DB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302366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5041D-F8F0-9487-A751-E7DD0F15FDF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8B3599D-41B8-456B-E46A-00B0A5F5B7D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8DAD006-3760-6B20-43CE-EE3EE4E75F1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893496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30D50-F02E-8BD2-B8AF-31D3A3A9A38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6E1FBCB-0ADC-A277-F49C-A2E2E2D5CDA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8A09C38-5FAD-8095-6E81-EC51A2DBF451}"/>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4208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2631A-642F-4E7E-02BD-11F4F212521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69E94EF-6CDB-13AA-8978-8957A2EB949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3199E7D-BB00-B9AA-E839-70FC51CEC3FD}"/>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950473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4390D-9EB2-5E86-69AD-A7A8A51DF79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5C0FD74-BC9B-F28D-C99E-1621539489E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9986201-836B-70DE-26DF-05869163FB1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525595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44752-CD14-A59C-432B-031E0FA6E5A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0C2A76F-E5C5-5800-5B8F-D7EFB98C70C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5C10314-C0C1-ED1E-AD44-CB3A0DF1889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616958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538AB-A623-98FB-5DBA-0316F64DFF7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51AFC28-BC26-E70A-C3EE-4927F31C210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41718E0-8E59-BCF6-DFE5-CE3608BCF792}"/>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5449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C9485-A2A7-19CF-43B8-1BBF1E54077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C2D53D5-AB99-17F4-7730-D8E28CABE4F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FC5D690-F226-58D6-7293-817ACEFD4B3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055900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F4698-7D79-BDA4-EDC3-5E09556F42C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C8E3416-FA6C-B53F-0CDB-4026D9DA628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FC35245-BF86-DFA9-B69F-7FA37EF73C3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57702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1F64-2981-BBB2-F075-1D9431103A6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7B8DB27-4A19-BE92-7E66-CAFBACDE282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21F765A-A7D4-4F51-BC60-C2C4B0A37840}"/>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36006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DE27-72D0-4DEE-C863-FFE11142261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AE3F4C1-A657-4DBF-CFEE-57C3C75CD56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E5CB22E-0CD6-5834-AD08-472F20A6E61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427514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19412-9057-081F-EE73-75C6D98D652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AFC5D35-EC51-FFA9-A159-7318A178EBB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5D80B0F-B8BB-A127-8BDE-936B748A928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618751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03DB5-172C-6545-440E-F5FCC7A1BAB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5883917-47ED-F8B6-9BEF-479896F7897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6B62B99-6801-7B77-8FEC-35CCEB3BD5A6}"/>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31278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B1E8-85A8-3E78-C540-5715769E129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BA95AEB-AB9D-5E10-B8A4-448E00544A5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DD81395-FBB0-3200-155C-BCC6E68E519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21914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716CE-0449-82F1-143F-347DCE927F5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F124147-7B32-60F0-2644-EF9BDC57167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B3F6BB3-79D2-9482-8E52-C1255F3D975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0618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700B-2B4D-C93D-FE72-9FDB1A77F98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0887205-E8B7-E0DD-3EA3-A44A71B10AD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0A29B6C-A878-885D-4756-AD3AD3DD42B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00168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F8D23-7B21-C547-B610-4C000A2591C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0304876-FE02-2994-C1E2-9F079622263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0D41AA2-181D-60FD-843B-7A59FA05229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29024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7D50C-85FE-74F3-09CF-3E6358ED3CD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F90FD37-8984-E6B1-DEA0-7A45E0CC751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7E2C0F5-1B1F-D08A-8986-0B79E09E0A2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144633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79563-F7E8-002E-072B-81A36EACEB0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9EFD68A-9F50-5115-A2D9-DCF8D98F6D4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E018170-D064-850C-AFC4-BBC85D0D56C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259452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8545-5B1A-497D-B19B-26B78F2AD37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6404A46-EE9B-3582-D57A-C4A120B77FE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8BF56C8-4CF1-9A4D-293B-7AB7370FABA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5871950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4F7E4-F016-FDF2-85E3-612C5D5A3A2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CA1FBB4-36D2-23A4-1BFE-8808984CD74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C1174AF-6AC3-C93D-08EC-BB1D4A99B02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572707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4C2C9-0BCE-4014-784E-02269688C5F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CE58E90-BF84-6DF6-B1FF-EF196639083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238DC42-96DA-160C-9C2D-E7515A19918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3920052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103C2-8233-AB4B-9BE2-9A6A02490F2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416FFCD-5795-5D51-1FC2-EA642A275C5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0EFCC9B-3B8D-34EC-1047-C1279EBEBD3D}"/>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7301611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5DED4-CAC7-F353-37C1-DD76E1A0626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125CB11-5F61-28A4-923E-B867BF50874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D3356F-90EF-61AD-EF30-CDE976E3736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4486526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BF22D-7583-2A34-936D-F4BB38D9B29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0EBF48F-7107-AE9A-AC99-8032FF320DB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9B4A13C-3699-997F-D650-4FFEC3C1CFF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5699938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18EA8-1223-074C-86BC-FF31CF933E5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9564438-0004-AA38-7C57-1868698794D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A4727B7-809A-CE40-B8D7-5F0F4586E0B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068746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1A0A7-08A0-F31A-3AD6-F3E17E2F135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7616D1-AD55-A160-EBB6-24B7037F56C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EC672C3-0231-E81F-7772-A363F2423212}"/>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2125644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578C3-E4D2-7FC9-9B4E-255E889F8B9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85FB632-D968-0F2D-7551-77E11A7108B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ABA0010-F7A7-8531-BEB8-349881059F8F}"/>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9805924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C8483-1821-0803-2D86-6D7647D0E1A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17BEA1E-1E93-C3A4-3001-D585BD252CB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2CB8EC8-AC91-E9F4-1EF2-12FB915C592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7516389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EBB17-D809-110D-769D-E3E0F26D7AD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1FCD123-48DC-7978-7600-E736B637ADF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489DF03-037B-4E83-1562-31DF5224C6C0}"/>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40755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70056-FC14-853C-8E70-7D82C63A988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BD716D7-8DEB-5981-99C4-69D60F5079A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F6984B4-D56A-5F91-F6AA-BF932F65295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283941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7A7BC-DF6A-89EA-CD1E-6D902506A36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650EB39-006E-D2D6-1EC0-4F3217E842B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18AAFC3-5A6F-8CA5-5E80-611358C1640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6321431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A77BD-D47B-DD2C-0988-41DB2DB3F03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E283AD6-FD84-1819-A0F5-DC9B8919FB7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93633D4-9786-AE28-2CCF-55380E58753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18020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A2462-4153-C85A-FA77-3621F53C13A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9BA6A25-767D-D7E6-360F-A1DD7E1DF3B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BD409B6-A85F-E409-D294-F87510C339F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5957836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EB438-40D8-0647-2D86-9B3F49B5F26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4E085E8-DCB7-A2EC-2BD1-148B90016DD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31CC6C3-C629-3AD7-19EE-793ADBE7984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5940745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11B3-4EBC-7898-3E67-83FB63DB37B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BBED85C-C75A-06F1-18F6-4791AF572F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3B5225D-9EC0-1006-2BC4-A8E1D380BC6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499394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7A13D-D1C0-6C64-CA29-4DB9C20129B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BC8729D-5155-F379-CD82-97C8273CECE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6E45C71-2AA7-F4DF-D43D-F30B09FE203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5252774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05298-5BD0-5925-2D89-783654EED42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AF3AFF6-B687-7190-FE95-7E4B1CF1416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9E0E0F2-5173-D8FF-869A-25B89D99C9D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9303280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CC1C9-B81E-B3E6-5E74-55CD4CB82ED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6AF33B0-5714-7046-85F3-7F57FD5BD02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F418F0-B970-E5FB-3D6D-E162F126C33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6376630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D2F5C-7872-EC42-E86E-00B85897105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6D4C1D8-C6BD-F578-A1A6-A3677509028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B3C2D88-F13B-D4AC-5CEB-8FC1DCA955F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248008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07F3E-A150-6ECA-1C43-6E8F9E9A462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36F9D4F-AD43-C157-AC2E-B53091FC4F6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80F6553-5281-7EC1-1ED6-C8C36A5616D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8988579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632F1-7971-E05C-BBCD-CC2C76AAE13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1ECD832-29B9-BC45-FBEE-6A97F712B9E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E37FF28-A9E8-9FB4-282B-B8C6DA0550BD}"/>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2174407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3C1B5-8B4F-6733-A1C7-40DFA384B54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176C497-7B73-FC2E-1C72-D8143D92685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FD488BF-C92C-326F-9CDB-A97FAA58B932}"/>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4494981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67D9B-D041-0AB0-8274-D2A1967FCC3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044A258-B0BC-65DA-A188-1E4A90C591C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6C4969F-06EC-7FDA-03E8-94401E2EEEB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3576217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97B37-6868-BCB1-2217-00347AC98A3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33E35E7-6C70-D1FB-477A-06442B4C613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CA35A74-E2F1-5A90-3B94-7989633DBB85}"/>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9589805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E5283-EF1F-333C-C703-49DC87BC855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9C28D40-45E4-2334-0C54-C549974BB4B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C00A700-C1EE-9EE4-2093-29C4E021C85C}"/>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6672630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600D3-E5E2-1096-80E1-0EE7790D99C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B9262A8-BE92-D804-F403-78AA5E0D3E0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CDBA996-72D5-EFA1-2995-A87A77463A65}"/>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970427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AFC08-8486-F390-ECFA-82CAE66F37E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78CFEB7-1DB4-C08C-B304-7C7DB6122AE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374BA27-AD86-18D8-E6F5-5010A6DB2073}"/>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8955840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93CC2-AD32-6915-4E2B-CAF1CC11871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7611F7C-3730-D445-4596-2F01B048264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4376FF0-D310-5F4C-77BD-F2AB024D5B8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8055676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F40A9-FE32-0CCA-5EF4-5875284FDA2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DE5C2F4-C127-284C-FF0E-FDB96E0965F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2A8B874-A41D-CAE7-081D-FBCD5892BA8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6658963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49DB9-DB63-CC52-A30F-EBD1580F9EF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689603-85A3-8CBD-9C7A-9439D563963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DEB407B-51D9-6E78-311D-C972B0F32FED}"/>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8017368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84A14-CCDD-285A-9855-43900C2C4AE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3AFCBA6-5527-268B-D930-7BC7F0D5BDB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03A4B7C-9386-5F67-D252-ECEC33C1A06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8507274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7D4C-652E-DD66-C8F0-FFBD0A7A7D0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7A5B2C0-592F-EF57-110A-A721BAD1E7A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D8B89A6-EEB2-12B0-5E37-F63C7B9A3306}"/>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8031134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BBF13-5B2C-C089-A700-4A8C778F772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FD0B656-90DF-FB42-552B-37511BE89D5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B72D25F-C9A5-67DF-8268-5B79A7F56A7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618518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42E6A-06E1-0578-FC7C-5E5EBC6DFF6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7ADAC26-862C-2111-7F67-8E1641B166C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48AFE2D-204F-7AF6-DF9D-6FDA8ADF1DD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690589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ED11E-84F4-78C8-4243-366D11A3736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82EED57-F4F0-EDB2-6680-01A18609733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AD28191-C428-74B9-C1EE-A7E8AFB0D7A0}"/>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3381607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E2CC0-D683-2DEF-FD3B-BE6AA2AEBA4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82B9A74-64FD-DFE7-25F2-B29EB475ACA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609F273-AFEB-4ABD-71C3-70FC97F1333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051463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34662-3B48-65E9-842C-5B9F4E08533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F3F06B2-BA7D-AA8B-175D-C50DDC45378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DD050B2-85B6-7000-6853-89D69796F859}"/>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088456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CD8E2-68D1-D842-115E-362CDB3D580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23F57D4-22CA-6F0D-0E4D-913BCCF0A05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6EC59A1-DD74-8945-5BD0-0450DC7267A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355700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03410-25B4-897E-AFC9-D3E3FF89EAE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9FF7731-B4F7-6225-3E02-F42DE800E94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17482E1-E7C3-6746-BC65-2D893C42F741}"/>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08413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8526C-09B8-B752-77BF-02E52B1C90F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D993423-565E-9541-1664-E38D1145BB2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2EDFFC8-3BEC-42DD-4965-CE2FDE9F07EF}"/>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477145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6324C-DFD1-7487-E376-0BF282F7560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D05FB2E-6533-0E9C-B0EE-DDE9CE9C97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1AF4A72-0C34-6095-F652-D96C66F7AE0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516600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D3924-AFFA-A5C0-10F4-B4F4F0D62A9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15B8B61-20EE-44C0-CA1D-AE004402ECB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65A8A0C-9543-37C1-E613-6EB8F804A66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753991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9DCE0-12EE-B3E0-1DA0-6E2FC6F8DAA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5B78BDA-7B3A-9D66-7B05-7696AE0CFBE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37CDBA5-91EA-41AC-BB1C-943D47AA7CB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2784675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9C94A-7744-4540-E9F6-28977EB8274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A1D2092-A8C6-3186-02B9-0888CCC1171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857C376-EE95-29C8-5164-3D4083E11762}"/>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928075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69236-B54A-7C08-D76F-4275DE09329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2B031B6-1E60-0277-38DC-E90AEF20C89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19CC04B-A855-CEF3-03F9-2F06172B575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6043566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12760-0EBA-A604-09D9-A9D05160ABC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3268C71-DF75-4D2C-B532-B84C316C962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7D529DE-1957-54D3-AAE3-940132C55F4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342742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8F97F-14D4-30EB-6928-B14BC8BF7F1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6ECFC3-2524-8AA5-C47C-FCD2E9AD74D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82F567C-A992-47FA-05AB-42B1FF6FBDEC}"/>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517080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7BD23-6BCD-A73D-2AC9-905FB31ADAF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581C699-6984-38FC-DED1-BD5CCF67E26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4BF3A4F-3C34-A8D1-6AA7-79795A72EA80}"/>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118457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92CA7-BC12-22AC-E9E2-263645773C0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F65FDBC-9447-1C26-FFCB-D107541D83C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8364D84-1771-4095-E2BE-0B06297B486C}"/>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2413304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21C46-DCF6-D718-1359-7EDE7DC4CF1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E8AD95D-8231-2B7A-886C-843FA7BD1F8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06A3603-232C-7FF4-530B-690F73973925}"/>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8435946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1607D-FA98-D788-0610-966CEFDA54C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646EFAC-C416-CF4B-2286-9E9B4F8C50D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A1A6E2F-FF11-144C-C79C-AFA781D6787C}"/>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7867137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2DA04-2359-65EA-2D5F-51358428838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BC270E9-7663-9CB7-950C-16041213C80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91DFFA3-0CD8-7C81-7B32-E21445AD54E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0220641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3E52B-8BCB-82EF-3723-109D2FA35D4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DA9CF7B-EE54-6053-A52F-17ECF01D6C3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A67C65C-4130-BB8C-5E8F-0AC5B18C0C46}"/>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748248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93091-60F0-8399-A40B-47F6C4B50B7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5E5E115-C3A9-D4F7-D7E3-BBE96D4F066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B46443E-E765-2BD8-7E8A-AF4B3A1B0E1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19553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A580-78D3-111C-D51F-9D4A6EFC6EE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1B586EB-CA0A-3A47-C732-AFEE538D522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C479BCD-18AC-AF5C-A074-0694ED3CF0EB}"/>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9380457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AB14-8D1C-2C3B-F414-B1FEBCE1931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BCF1212-D59A-481F-5FF2-367582DA0BA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DF54ABD-91A8-3AC4-20D7-388EA2C49A5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859508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BAF0-D9BB-EADC-218C-E2A97E2BD3B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52DDA3F-FFE0-7FD4-B836-63F59FB58C4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1807B9B-6AD9-8A11-1252-792DEC66DB4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9326730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6AFB6-30E7-F3C6-6A6D-48E0FDFAD82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C5C5316-290D-2B46-2282-2EFD2FED40D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B34C511-8C8E-FE14-3AB3-330D6ED90ADC}"/>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140549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35F2-F6E6-7A2B-E36C-F06253AF95A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C2D1F48-846A-13C0-A2DE-B3E65CAC72F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831792F-86A9-C75A-B7FD-47BA1052B5EE}"/>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343279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C85D-F9E8-06A5-9741-8B44E62C5C2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252722F-88E5-D996-396A-312362B74B2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CBCBE1D-8C57-A82E-F9D6-D7CAD8EF636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0303836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C72ED-5C9A-6F46-027D-C839232AFF3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E4615AD-118A-366C-8CD6-0D5CF1407E0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5920BC6-ED80-CB4F-B704-52047CF2E946}"/>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06115599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B8996-6FD9-E62F-0826-7C321546E90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09B0B0D-48BB-A8FF-34F9-50FA7F2AD02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F13FCFE-E003-A51E-1C1D-A5223C9C99F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7268188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9AF52-CB25-9626-732C-AD451E69D3F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14D1E38-A231-20A7-EA7A-B116B8230A2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ABB7C48-BC1C-BF89-395B-D72A432E99BD}"/>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3293058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A486A-568A-41D8-4913-EEB292688B8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C24AEC3-268E-CE7E-2A24-9C2049F7EF1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267E8D4-C08A-E3F4-2C1D-416F51E30828}"/>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3363138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B2794-8371-843A-F26E-77D202E7008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B393A9B-A454-847B-D6D3-5CCE3E5CF23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D4D2108-89CE-5E37-93DF-2EFE8C7C4785}"/>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0410541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D0E58-A96B-BA8F-5586-F3DF76B2309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C0BAE63-D387-1B03-C4DF-36D14801462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72512B7-9FB6-FA22-94D4-0C66E3C6BBCF}"/>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6338685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5C174-0974-02EF-0ACE-0E874006840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F1B3A6B-06C9-EA24-767B-26A7A074B9B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BD03622-318A-E689-5D46-AD2C3B32C4EA}"/>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2820025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049BE-65BB-0A80-F8AC-505F4559E30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F25769B-76D4-F2B2-B275-59C3503040A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8B1792D-C58B-ECF7-239A-070450D38520}"/>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60735924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418DA-CFDC-EE23-1BC7-365CC157865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FB0E69F-A814-B8C7-A097-3AE7B212F88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4E46A51-FCE9-615D-BA04-2AAAC31865F5}"/>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62476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75360" y="3029939"/>
            <a:ext cx="11054080" cy="2090702"/>
          </a:xfrm>
        </p:spPr>
        <p:txBody>
          <a:bodyPr/>
          <a:lstStyle/>
          <a:p>
            <a:r>
              <a:rPr lang="it-IT"/>
              <a:t>Fare clic per modificare lo stile del titolo</a:t>
            </a:r>
          </a:p>
        </p:txBody>
      </p:sp>
      <p:sp>
        <p:nvSpPr>
          <p:cNvPr id="3" name="Sottotitolo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endParaRPr lang="it-IT" dirty="0"/>
          </a:p>
        </p:txBody>
      </p:sp>
      <p:sp>
        <p:nvSpPr>
          <p:cNvPr id="5" name="Segnaposto piè di pagina 4"/>
          <p:cNvSpPr>
            <a:spLocks noGrp="1"/>
          </p:cNvSpPr>
          <p:nvPr>
            <p:ph type="ftr" sz="quarter" idx="11"/>
          </p:nvPr>
        </p:nvSpPr>
        <p:spPr/>
        <p:txBody>
          <a:bodyPr/>
          <a:lstStyle/>
          <a:p>
            <a:r>
              <a:rPr lang="it-IT" dirty="0"/>
              <a:t>www.assoege.it</a:t>
            </a:r>
          </a:p>
        </p:txBody>
      </p:sp>
      <p:sp>
        <p:nvSpPr>
          <p:cNvPr id="6" name="Segnaposto numero diapositiva 5"/>
          <p:cNvSpPr>
            <a:spLocks noGrp="1"/>
          </p:cNvSpPr>
          <p:nvPr>
            <p:ph type="sldNum" sz="quarter" idx="12"/>
          </p:nvPr>
        </p:nvSpPr>
        <p:spPr/>
        <p:txBody>
          <a:bodyPr/>
          <a:lstStyle/>
          <a:p>
            <a:fld id="{CC42BA41-8CFD-4C0C-B3FB-B1083478E358}" type="slidenum">
              <a:rPr lang="it-IT" smtClean="0"/>
              <a:pPr/>
              <a:t>‹N›</a:t>
            </a:fld>
            <a:endParaRPr lang="it-IT" dirty="0"/>
          </a:p>
        </p:txBody>
      </p:sp>
      <p:sp>
        <p:nvSpPr>
          <p:cNvPr id="7" name="CasellaDiTesto 6">
            <a:extLst>
              <a:ext uri="{FF2B5EF4-FFF2-40B4-BE49-F238E27FC236}">
                <a16:creationId xmlns:a16="http://schemas.microsoft.com/office/drawing/2014/main" id="{EC06753E-62D3-DDF8-626B-108D8D2BD006}"/>
              </a:ext>
            </a:extLst>
          </p:cNvPr>
          <p:cNvSpPr txBox="1"/>
          <p:nvPr userDrawn="1"/>
        </p:nvSpPr>
        <p:spPr>
          <a:xfrm>
            <a:off x="10630011" y="848140"/>
            <a:ext cx="184731" cy="486287"/>
          </a:xfrm>
          <a:prstGeom prst="rect">
            <a:avLst/>
          </a:prstGeom>
          <a:noFill/>
        </p:spPr>
        <p:txBody>
          <a:bodyPr wrap="none" rtlCol="0">
            <a:spAutoFit/>
          </a:bodyPr>
          <a:lstStyle/>
          <a:p>
            <a:endParaRPr lang="it-IT" sz="2560" dirty="0"/>
          </a:p>
        </p:txBody>
      </p:sp>
      <p:pic>
        <p:nvPicPr>
          <p:cNvPr id="8" name="Picture 9">
            <a:extLst>
              <a:ext uri="{FF2B5EF4-FFF2-40B4-BE49-F238E27FC236}">
                <a16:creationId xmlns:a16="http://schemas.microsoft.com/office/drawing/2014/main" id="{E32E0B87-AB2A-4B65-8875-1FB5D8FBAE0B}"/>
              </a:ext>
            </a:extLst>
          </p:cNvPr>
          <p:cNvPicPr>
            <a:picLocks noChangeAspect="1"/>
          </p:cNvPicPr>
          <p:nvPr userDrawn="1"/>
        </p:nvPicPr>
        <p:blipFill>
          <a:blip r:embed="rId2" cstate="print"/>
          <a:stretch>
            <a:fillRect/>
          </a:stretch>
        </p:blipFill>
        <p:spPr>
          <a:xfrm>
            <a:off x="4653563" y="800947"/>
            <a:ext cx="3697675" cy="2025791"/>
          </a:xfrm>
          <a:prstGeom prst="rect">
            <a:avLst/>
          </a:prstGeom>
        </p:spPr>
      </p:pic>
    </p:spTree>
    <p:extLst>
      <p:ext uri="{BB962C8B-B14F-4D97-AF65-F5344CB8AC3E}">
        <p14:creationId xmlns:p14="http://schemas.microsoft.com/office/powerpoint/2010/main" val="101920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49950" y="780345"/>
            <a:ext cx="10153727" cy="887477"/>
          </a:xfrm>
          <a:ln>
            <a:noFill/>
          </a:ln>
        </p:spPr>
        <p:txBody>
          <a:bodyPr vert="horz" lIns="91440" tIns="45720" rIns="91440" bIns="45720" rtlCol="0" anchor="ctr">
            <a:noAutofit/>
          </a:bodyPr>
          <a:lstStyle>
            <a:lvl1pPr>
              <a:defRPr lang="it-IT" sz="3982" b="1" dirty="0">
                <a:solidFill>
                  <a:schemeClr val="accent1"/>
                </a:solidFill>
              </a:defRPr>
            </a:lvl1pPr>
          </a:lstStyle>
          <a:p>
            <a:pPr lvl="0"/>
            <a:r>
              <a:rPr lang="it-IT" dirty="0"/>
              <a:t>Fare clic per modificare lo stile del titolo</a:t>
            </a:r>
          </a:p>
        </p:txBody>
      </p:sp>
      <p:sp>
        <p:nvSpPr>
          <p:cNvPr id="3" name="Segnaposto contenuto 2"/>
          <p:cNvSpPr>
            <a:spLocks noGrp="1"/>
          </p:cNvSpPr>
          <p:nvPr>
            <p:ph idx="1"/>
          </p:nvPr>
        </p:nvSpPr>
        <p:spPr/>
        <p:txBody>
          <a:bodyPr/>
          <a:lstStyle>
            <a:lvl1pPr>
              <a:spcBef>
                <a:spcPts val="853"/>
              </a:spcBef>
              <a:spcAft>
                <a:spcPts val="853"/>
              </a:spcAft>
              <a:defRPr/>
            </a:lvl1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a:xfrm>
            <a:off x="650240" y="9040143"/>
            <a:ext cx="3291876" cy="519289"/>
          </a:xfrm>
        </p:spPr>
        <p:txBody>
          <a:bodyPr/>
          <a:lstStyle/>
          <a:p>
            <a:r>
              <a:rPr lang="it-IT">
                <a:latin typeface="Helvetica Neue"/>
                <a:cs typeface="Helvetica Neue"/>
              </a:rPr>
              <a:t>Evento - data</a:t>
            </a:r>
            <a:endParaRPr lang="it-IT" dirty="0"/>
          </a:p>
        </p:txBody>
      </p:sp>
      <p:sp>
        <p:nvSpPr>
          <p:cNvPr id="5" name="Segnaposto piè di pagina 4"/>
          <p:cNvSpPr>
            <a:spLocks noGrp="1"/>
          </p:cNvSpPr>
          <p:nvPr>
            <p:ph type="ftr" sz="quarter" idx="11"/>
          </p:nvPr>
        </p:nvSpPr>
        <p:spPr/>
        <p:txBody>
          <a:bodyPr/>
          <a:lstStyle/>
          <a:p>
            <a:r>
              <a:rPr lang="it-IT" dirty="0"/>
              <a:t>www.assoege.it</a:t>
            </a:r>
          </a:p>
        </p:txBody>
      </p:sp>
      <p:sp>
        <p:nvSpPr>
          <p:cNvPr id="6" name="Segnaposto numero diapositiva 5"/>
          <p:cNvSpPr>
            <a:spLocks noGrp="1"/>
          </p:cNvSpPr>
          <p:nvPr>
            <p:ph type="sldNum" sz="quarter" idx="12"/>
          </p:nvPr>
        </p:nvSpPr>
        <p:spPr/>
        <p:txBody>
          <a:bodyPr/>
          <a:lstStyle/>
          <a:p>
            <a:fld id="{CC42BA41-8CFD-4C0C-B3FB-B1083478E358}" type="slidenum">
              <a:rPr lang="it-IT" smtClean="0"/>
              <a:pPr/>
              <a:t>‹N›</a:t>
            </a:fld>
            <a:endParaRPr lang="it-IT" dirty="0"/>
          </a:p>
        </p:txBody>
      </p:sp>
      <p:cxnSp>
        <p:nvCxnSpPr>
          <p:cNvPr id="7" name="Connettore 1 6">
            <a:extLst>
              <a:ext uri="{FF2B5EF4-FFF2-40B4-BE49-F238E27FC236}">
                <a16:creationId xmlns:a16="http://schemas.microsoft.com/office/drawing/2014/main" id="{AE7FE87F-5A05-D6E2-C44B-955C3DB3CEF8}"/>
              </a:ext>
            </a:extLst>
          </p:cNvPr>
          <p:cNvCxnSpPr/>
          <p:nvPr userDrawn="1"/>
        </p:nvCxnSpPr>
        <p:spPr>
          <a:xfrm>
            <a:off x="649951" y="1804459"/>
            <a:ext cx="118166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ttore 1 7">
            <a:extLst>
              <a:ext uri="{FF2B5EF4-FFF2-40B4-BE49-F238E27FC236}">
                <a16:creationId xmlns:a16="http://schemas.microsoft.com/office/drawing/2014/main" id="{85054831-E868-D0CA-D154-0EC4D9D0F0E1}"/>
              </a:ext>
            </a:extLst>
          </p:cNvPr>
          <p:cNvCxnSpPr/>
          <p:nvPr userDrawn="1"/>
        </p:nvCxnSpPr>
        <p:spPr>
          <a:xfrm>
            <a:off x="537864" y="8870844"/>
            <a:ext cx="11816697"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9">
            <a:extLst>
              <a:ext uri="{FF2B5EF4-FFF2-40B4-BE49-F238E27FC236}">
                <a16:creationId xmlns:a16="http://schemas.microsoft.com/office/drawing/2014/main" id="{F3CEDE2B-D984-A038-B0A7-F69ADA18DB8F}"/>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spTree>
    <p:extLst>
      <p:ext uri="{BB962C8B-B14F-4D97-AF65-F5344CB8AC3E}">
        <p14:creationId xmlns:p14="http://schemas.microsoft.com/office/powerpoint/2010/main" val="15382716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49951" y="780345"/>
            <a:ext cx="9948905" cy="887477"/>
          </a:xfrm>
          <a:ln>
            <a:noFill/>
          </a:ln>
        </p:spPr>
        <p:txBody>
          <a:bodyPr vert="horz" lIns="91440" tIns="45720" rIns="91440" bIns="45720" rtlCol="0" anchor="ctr">
            <a:noAutofit/>
          </a:bodyPr>
          <a:lstStyle>
            <a:lvl1pPr>
              <a:defRPr lang="it-IT" sz="3982" b="1" dirty="0">
                <a:solidFill>
                  <a:schemeClr val="accent1"/>
                </a:solidFill>
              </a:defRPr>
            </a:lvl1pPr>
          </a:lstStyle>
          <a:p>
            <a:pPr lvl="0"/>
            <a:r>
              <a:rPr lang="it-IT" dirty="0"/>
              <a:t>Fare clic per modificare lo stile del titolo</a:t>
            </a:r>
          </a:p>
        </p:txBody>
      </p:sp>
      <p:sp>
        <p:nvSpPr>
          <p:cNvPr id="3" name="Segnaposto contenuto 2"/>
          <p:cNvSpPr>
            <a:spLocks noGrp="1"/>
          </p:cNvSpPr>
          <p:nvPr>
            <p:ph idx="1"/>
          </p:nvPr>
        </p:nvSpPr>
        <p:spPr>
          <a:xfrm>
            <a:off x="650239" y="2275841"/>
            <a:ext cx="9436560" cy="6436925"/>
          </a:xfrm>
        </p:spPr>
        <p:txBody>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a:xfrm>
            <a:off x="650240" y="9040143"/>
            <a:ext cx="3291876" cy="519289"/>
          </a:xfrm>
        </p:spPr>
        <p:txBody>
          <a:bodyPr/>
          <a:lstStyle/>
          <a:p>
            <a:r>
              <a:rPr lang="it-IT">
                <a:latin typeface="Helvetica Neue"/>
                <a:cs typeface="Helvetica Neue"/>
              </a:rPr>
              <a:t>Evento - data</a:t>
            </a:r>
            <a:endParaRPr lang="it-IT" dirty="0"/>
          </a:p>
        </p:txBody>
      </p:sp>
      <p:sp>
        <p:nvSpPr>
          <p:cNvPr id="5" name="Segnaposto piè di pagina 4"/>
          <p:cNvSpPr>
            <a:spLocks noGrp="1"/>
          </p:cNvSpPr>
          <p:nvPr>
            <p:ph type="ftr" sz="quarter" idx="11"/>
          </p:nvPr>
        </p:nvSpPr>
        <p:spPr/>
        <p:txBody>
          <a:bodyPr/>
          <a:lstStyle/>
          <a:p>
            <a:r>
              <a:rPr lang="it-IT" dirty="0"/>
              <a:t>www.assoege.it</a:t>
            </a:r>
          </a:p>
        </p:txBody>
      </p:sp>
      <p:sp>
        <p:nvSpPr>
          <p:cNvPr id="6" name="Segnaposto numero diapositiva 5"/>
          <p:cNvSpPr>
            <a:spLocks noGrp="1"/>
          </p:cNvSpPr>
          <p:nvPr>
            <p:ph type="sldNum" sz="quarter" idx="12"/>
          </p:nvPr>
        </p:nvSpPr>
        <p:spPr/>
        <p:txBody>
          <a:bodyPr/>
          <a:lstStyle/>
          <a:p>
            <a:fld id="{CC42BA41-8CFD-4C0C-B3FB-B1083478E358}" type="slidenum">
              <a:rPr lang="it-IT" smtClean="0"/>
              <a:pPr/>
              <a:t>‹N›</a:t>
            </a:fld>
            <a:endParaRPr lang="it-IT" dirty="0"/>
          </a:p>
        </p:txBody>
      </p:sp>
      <p:cxnSp>
        <p:nvCxnSpPr>
          <p:cNvPr id="7" name="Connettore 1 6">
            <a:extLst>
              <a:ext uri="{FF2B5EF4-FFF2-40B4-BE49-F238E27FC236}">
                <a16:creationId xmlns:a16="http://schemas.microsoft.com/office/drawing/2014/main" id="{AE7FE87F-5A05-D6E2-C44B-955C3DB3CEF8}"/>
              </a:ext>
            </a:extLst>
          </p:cNvPr>
          <p:cNvCxnSpPr/>
          <p:nvPr userDrawn="1"/>
        </p:nvCxnSpPr>
        <p:spPr>
          <a:xfrm>
            <a:off x="649951" y="1804459"/>
            <a:ext cx="118166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ttore 1 7">
            <a:extLst>
              <a:ext uri="{FF2B5EF4-FFF2-40B4-BE49-F238E27FC236}">
                <a16:creationId xmlns:a16="http://schemas.microsoft.com/office/drawing/2014/main" id="{85054831-E868-D0CA-D154-0EC4D9D0F0E1}"/>
              </a:ext>
            </a:extLst>
          </p:cNvPr>
          <p:cNvCxnSpPr/>
          <p:nvPr userDrawn="1"/>
        </p:nvCxnSpPr>
        <p:spPr>
          <a:xfrm>
            <a:off x="537864" y="8870844"/>
            <a:ext cx="11816697"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9">
            <a:extLst>
              <a:ext uri="{FF2B5EF4-FFF2-40B4-BE49-F238E27FC236}">
                <a16:creationId xmlns:a16="http://schemas.microsoft.com/office/drawing/2014/main" id="{F3CEDE2B-D984-A038-B0A7-F69ADA18DB8F}"/>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spTree>
    <p:extLst>
      <p:ext uri="{BB962C8B-B14F-4D97-AF65-F5344CB8AC3E}">
        <p14:creationId xmlns:p14="http://schemas.microsoft.com/office/powerpoint/2010/main" val="397766366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1066827" y="4306905"/>
            <a:ext cx="11054080" cy="1937173"/>
          </a:xfrm>
        </p:spPr>
        <p:txBody>
          <a:bodyPr anchor="t"/>
          <a:lstStyle>
            <a:lvl1pPr algn="l">
              <a:defRPr sz="5689" b="1" cap="all"/>
            </a:lvl1pPr>
          </a:lstStyle>
          <a:p>
            <a:r>
              <a:rPr lang="it-IT"/>
              <a:t>Fare clic per modificare lo stile del titolo</a:t>
            </a:r>
          </a:p>
        </p:txBody>
      </p:sp>
      <p:sp>
        <p:nvSpPr>
          <p:cNvPr id="3" name="Segnaposto testo 2"/>
          <p:cNvSpPr>
            <a:spLocks noGrp="1"/>
          </p:cNvSpPr>
          <p:nvPr>
            <p:ph type="body" idx="1"/>
          </p:nvPr>
        </p:nvSpPr>
        <p:spPr>
          <a:xfrm>
            <a:off x="1066827" y="6412972"/>
            <a:ext cx="11054080" cy="2133599"/>
          </a:xfrm>
        </p:spPr>
        <p:txBody>
          <a:bodyPr anchor="b"/>
          <a:lstStyle>
            <a:lvl1pPr marL="0" indent="0">
              <a:buNone/>
              <a:defRPr sz="2844">
                <a:solidFill>
                  <a:schemeClr val="tx1">
                    <a:tint val="7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r>
              <a:rPr lang="it-IT">
                <a:latin typeface="Helvetica Neue"/>
                <a:cs typeface="Helvetica Neue"/>
              </a:rPr>
              <a:t>Evento - data</a:t>
            </a:r>
            <a:endParaRPr lang="it-IT" dirty="0"/>
          </a:p>
        </p:txBody>
      </p:sp>
      <p:sp>
        <p:nvSpPr>
          <p:cNvPr id="5" name="Segnaposto piè di pagina 4"/>
          <p:cNvSpPr>
            <a:spLocks noGrp="1"/>
          </p:cNvSpPr>
          <p:nvPr>
            <p:ph type="ftr" sz="quarter" idx="11"/>
          </p:nvPr>
        </p:nvSpPr>
        <p:spPr/>
        <p:txBody>
          <a:bodyPr/>
          <a:lstStyle/>
          <a:p>
            <a:r>
              <a:rPr lang="it-IT" dirty="0"/>
              <a:t>www.assoege.it</a:t>
            </a:r>
          </a:p>
        </p:txBody>
      </p:sp>
      <p:sp>
        <p:nvSpPr>
          <p:cNvPr id="6" name="Segnaposto numero diapositiva 5"/>
          <p:cNvSpPr>
            <a:spLocks noGrp="1"/>
          </p:cNvSpPr>
          <p:nvPr>
            <p:ph type="sldNum" sz="quarter" idx="12"/>
          </p:nvPr>
        </p:nvSpPr>
        <p:spPr/>
        <p:txBody>
          <a:bodyPr/>
          <a:lstStyle/>
          <a:p>
            <a:fld id="{CC42BA41-8CFD-4C0C-B3FB-B1083478E358}" type="slidenum">
              <a:rPr lang="it-IT" smtClean="0"/>
              <a:pPr/>
              <a:t>‹N›</a:t>
            </a:fld>
            <a:endParaRPr lang="it-IT" dirty="0"/>
          </a:p>
        </p:txBody>
      </p:sp>
      <p:pic>
        <p:nvPicPr>
          <p:cNvPr id="7" name="Picture 9">
            <a:extLst>
              <a:ext uri="{FF2B5EF4-FFF2-40B4-BE49-F238E27FC236}">
                <a16:creationId xmlns:a16="http://schemas.microsoft.com/office/drawing/2014/main" id="{81060F5C-20BB-E14B-F499-25997B0869B7}"/>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spTree>
    <p:extLst>
      <p:ext uri="{BB962C8B-B14F-4D97-AF65-F5344CB8AC3E}">
        <p14:creationId xmlns:p14="http://schemas.microsoft.com/office/powerpoint/2010/main" val="415016599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649951" y="774387"/>
            <a:ext cx="11704320" cy="591000"/>
          </a:xfrm>
        </p:spPr>
        <p:txBody>
          <a:bodyPr/>
          <a:lstStyle>
            <a:lvl1pPr algn="l" defTabSz="1300460" rtl="0" eaLnBrk="1" latinLnBrk="0" hangingPunct="1">
              <a:spcBef>
                <a:spcPct val="0"/>
              </a:spcBef>
              <a:buNone/>
              <a:defRPr lang="it-IT" sz="3982" b="1" kern="1200" dirty="0">
                <a:solidFill>
                  <a:schemeClr val="accent1"/>
                </a:solidFill>
                <a:latin typeface="+mj-lt"/>
                <a:ea typeface="+mj-ea"/>
                <a:cs typeface="+mj-cs"/>
              </a:defRPr>
            </a:lvl1pPr>
          </a:lstStyle>
          <a:p>
            <a:r>
              <a:rPr lang="it-IT" dirty="0"/>
              <a:t>Fare clic per modificare lo stile del titolo</a:t>
            </a:r>
          </a:p>
        </p:txBody>
      </p:sp>
      <p:sp>
        <p:nvSpPr>
          <p:cNvPr id="3" name="Segnaposto contenuto 2"/>
          <p:cNvSpPr>
            <a:spLocks noGrp="1"/>
          </p:cNvSpPr>
          <p:nvPr>
            <p:ph sz="half" idx="1"/>
          </p:nvPr>
        </p:nvSpPr>
        <p:spPr>
          <a:xfrm>
            <a:off x="650240" y="2275841"/>
            <a:ext cx="5743787" cy="6436925"/>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contenuto 3"/>
          <p:cNvSpPr>
            <a:spLocks noGrp="1"/>
          </p:cNvSpPr>
          <p:nvPr>
            <p:ph sz="half" idx="2"/>
          </p:nvPr>
        </p:nvSpPr>
        <p:spPr>
          <a:xfrm>
            <a:off x="6610773" y="2275841"/>
            <a:ext cx="5743787" cy="6436925"/>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r>
              <a:rPr lang="it-IT">
                <a:latin typeface="Helvetica Neue"/>
                <a:cs typeface="Helvetica Neue"/>
              </a:rPr>
              <a:t>Evento - data</a:t>
            </a:r>
            <a:endParaRPr lang="it-IT" dirty="0"/>
          </a:p>
        </p:txBody>
      </p:sp>
      <p:sp>
        <p:nvSpPr>
          <p:cNvPr id="6" name="Segnaposto piè di pagina 5"/>
          <p:cNvSpPr>
            <a:spLocks noGrp="1"/>
          </p:cNvSpPr>
          <p:nvPr>
            <p:ph type="ftr" sz="quarter" idx="11"/>
          </p:nvPr>
        </p:nvSpPr>
        <p:spPr/>
        <p:txBody>
          <a:bodyPr/>
          <a:lstStyle/>
          <a:p>
            <a:r>
              <a:rPr lang="it-IT" dirty="0"/>
              <a:t>www.assoege.it</a:t>
            </a:r>
          </a:p>
        </p:txBody>
      </p:sp>
      <p:sp>
        <p:nvSpPr>
          <p:cNvPr id="7" name="Segnaposto numero diapositiva 6"/>
          <p:cNvSpPr>
            <a:spLocks noGrp="1"/>
          </p:cNvSpPr>
          <p:nvPr>
            <p:ph type="sldNum" sz="quarter" idx="12"/>
          </p:nvPr>
        </p:nvSpPr>
        <p:spPr/>
        <p:txBody>
          <a:bodyPr/>
          <a:lstStyle/>
          <a:p>
            <a:fld id="{CC42BA41-8CFD-4C0C-B3FB-B1083478E358}" type="slidenum">
              <a:rPr lang="it-IT" smtClean="0"/>
              <a:pPr/>
              <a:t>‹N›</a:t>
            </a:fld>
            <a:endParaRPr lang="it-IT" dirty="0"/>
          </a:p>
        </p:txBody>
      </p:sp>
      <p:pic>
        <p:nvPicPr>
          <p:cNvPr id="12" name="Picture 9">
            <a:extLst>
              <a:ext uri="{FF2B5EF4-FFF2-40B4-BE49-F238E27FC236}">
                <a16:creationId xmlns:a16="http://schemas.microsoft.com/office/drawing/2014/main" id="{0C48A1A4-73A8-1480-F40C-5F1FCD9F5380}"/>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cxnSp>
        <p:nvCxnSpPr>
          <p:cNvPr id="13" name="Connettore 1 12">
            <a:extLst>
              <a:ext uri="{FF2B5EF4-FFF2-40B4-BE49-F238E27FC236}">
                <a16:creationId xmlns:a16="http://schemas.microsoft.com/office/drawing/2014/main" id="{460057D4-0755-52D7-E3AA-420E4E8A0EB2}"/>
              </a:ext>
            </a:extLst>
          </p:cNvPr>
          <p:cNvCxnSpPr/>
          <p:nvPr userDrawn="1"/>
        </p:nvCxnSpPr>
        <p:spPr>
          <a:xfrm>
            <a:off x="650241" y="1804459"/>
            <a:ext cx="1181669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70483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43756" y="810747"/>
            <a:ext cx="11704320" cy="591000"/>
          </a:xfrm>
        </p:spPr>
        <p:txBody>
          <a:bodyPr/>
          <a:lstStyle>
            <a:lvl1pPr>
              <a:defRPr lang="it-IT" sz="4551" b="1" kern="1200" dirty="0">
                <a:solidFill>
                  <a:schemeClr val="accent1"/>
                </a:solidFill>
                <a:latin typeface="+mj-lt"/>
                <a:ea typeface="+mj-ea"/>
                <a:cs typeface="+mj-cs"/>
              </a:defRPr>
            </a:lvl1pPr>
          </a:lstStyle>
          <a:p>
            <a:r>
              <a:rPr lang="it-IT" dirty="0"/>
              <a:t>Fare clic per modificare lo stile del titolo</a:t>
            </a:r>
          </a:p>
        </p:txBody>
      </p:sp>
      <p:sp>
        <p:nvSpPr>
          <p:cNvPr id="3" name="Segnaposto testo 2"/>
          <p:cNvSpPr>
            <a:spLocks noGrp="1"/>
          </p:cNvSpPr>
          <p:nvPr>
            <p:ph type="body" idx="1"/>
          </p:nvPr>
        </p:nvSpPr>
        <p:spPr>
          <a:xfrm>
            <a:off x="650240" y="2183272"/>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stili del testo dello schema</a:t>
            </a:r>
          </a:p>
        </p:txBody>
      </p:sp>
      <p:sp>
        <p:nvSpPr>
          <p:cNvPr id="4" name="Segnaposto contenuto 3"/>
          <p:cNvSpPr>
            <a:spLocks noGrp="1"/>
          </p:cNvSpPr>
          <p:nvPr>
            <p:ph sz="half" idx="2"/>
          </p:nvPr>
        </p:nvSpPr>
        <p:spPr>
          <a:xfrm>
            <a:off x="650240" y="3093155"/>
            <a:ext cx="5746045"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606259" y="2183272"/>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stili del testo dello schema</a:t>
            </a:r>
          </a:p>
        </p:txBody>
      </p:sp>
      <p:sp>
        <p:nvSpPr>
          <p:cNvPr id="6" name="Segnaposto contenuto 5"/>
          <p:cNvSpPr>
            <a:spLocks noGrp="1"/>
          </p:cNvSpPr>
          <p:nvPr>
            <p:ph sz="quarter" idx="4"/>
          </p:nvPr>
        </p:nvSpPr>
        <p:spPr>
          <a:xfrm>
            <a:off x="6606259" y="3093155"/>
            <a:ext cx="5748302"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r>
              <a:rPr lang="it-IT">
                <a:latin typeface="Helvetica Neue"/>
                <a:cs typeface="Helvetica Neue"/>
              </a:rPr>
              <a:t>Evento - data</a:t>
            </a:r>
            <a:endParaRPr lang="it-IT" dirty="0"/>
          </a:p>
        </p:txBody>
      </p:sp>
      <p:sp>
        <p:nvSpPr>
          <p:cNvPr id="8" name="Segnaposto piè di pagina 7"/>
          <p:cNvSpPr>
            <a:spLocks noGrp="1"/>
          </p:cNvSpPr>
          <p:nvPr>
            <p:ph type="ftr" sz="quarter" idx="11"/>
          </p:nvPr>
        </p:nvSpPr>
        <p:spPr/>
        <p:txBody>
          <a:bodyPr/>
          <a:lstStyle/>
          <a:p>
            <a:r>
              <a:rPr lang="it-IT" dirty="0"/>
              <a:t>www.assoege.it</a:t>
            </a:r>
          </a:p>
        </p:txBody>
      </p:sp>
      <p:sp>
        <p:nvSpPr>
          <p:cNvPr id="9" name="Segnaposto numero diapositiva 8"/>
          <p:cNvSpPr>
            <a:spLocks noGrp="1"/>
          </p:cNvSpPr>
          <p:nvPr>
            <p:ph type="sldNum" sz="quarter" idx="12"/>
          </p:nvPr>
        </p:nvSpPr>
        <p:spPr/>
        <p:txBody>
          <a:bodyPr/>
          <a:lstStyle/>
          <a:p>
            <a:fld id="{CC42BA41-8CFD-4C0C-B3FB-B1083478E358}" type="slidenum">
              <a:rPr lang="it-IT" smtClean="0"/>
              <a:pPr/>
              <a:t>‹N›</a:t>
            </a:fld>
            <a:endParaRPr lang="it-IT" dirty="0"/>
          </a:p>
        </p:txBody>
      </p:sp>
      <p:pic>
        <p:nvPicPr>
          <p:cNvPr id="14" name="Picture 9">
            <a:extLst>
              <a:ext uri="{FF2B5EF4-FFF2-40B4-BE49-F238E27FC236}">
                <a16:creationId xmlns:a16="http://schemas.microsoft.com/office/drawing/2014/main" id="{58DCFEDC-EE79-E6E3-6A7B-5A2E1590BD73}"/>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cxnSp>
        <p:nvCxnSpPr>
          <p:cNvPr id="15" name="Connettore 1 14">
            <a:extLst>
              <a:ext uri="{FF2B5EF4-FFF2-40B4-BE49-F238E27FC236}">
                <a16:creationId xmlns:a16="http://schemas.microsoft.com/office/drawing/2014/main" id="{06B694DD-75E8-F5D6-590C-08AD3AE338CD}"/>
              </a:ext>
            </a:extLst>
          </p:cNvPr>
          <p:cNvCxnSpPr/>
          <p:nvPr userDrawn="1"/>
        </p:nvCxnSpPr>
        <p:spPr>
          <a:xfrm>
            <a:off x="643757" y="1804459"/>
            <a:ext cx="1181669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191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650240" y="780346"/>
            <a:ext cx="11704320" cy="591000"/>
          </a:xfrm>
        </p:spPr>
        <p:txBody>
          <a:bodyPr/>
          <a:lstStyle>
            <a:lvl1pPr algn="l" defTabSz="1300460" rtl="0" eaLnBrk="1" latinLnBrk="0" hangingPunct="1">
              <a:spcBef>
                <a:spcPct val="0"/>
              </a:spcBef>
              <a:buNone/>
              <a:defRPr lang="it-IT" sz="4551" b="1" kern="1200" dirty="0">
                <a:solidFill>
                  <a:schemeClr val="accent1"/>
                </a:solidFill>
                <a:latin typeface="+mj-lt"/>
                <a:ea typeface="+mj-ea"/>
                <a:cs typeface="+mj-cs"/>
              </a:defRPr>
            </a:lvl1pPr>
          </a:lstStyle>
          <a:p>
            <a:r>
              <a:rPr lang="it-IT" dirty="0"/>
              <a:t>Fare clic per modificare lo stile del titolo</a:t>
            </a:r>
          </a:p>
        </p:txBody>
      </p:sp>
      <p:sp>
        <p:nvSpPr>
          <p:cNvPr id="3" name="Segnaposto data 2"/>
          <p:cNvSpPr>
            <a:spLocks noGrp="1"/>
          </p:cNvSpPr>
          <p:nvPr>
            <p:ph type="dt" sz="half" idx="10"/>
          </p:nvPr>
        </p:nvSpPr>
        <p:spPr/>
        <p:txBody>
          <a:bodyPr/>
          <a:lstStyle>
            <a:lvl1pPr marL="487672" marR="0" indent="-487672" algn="l" defTabSz="1300460" rtl="0" eaLnBrk="1" fontAlgn="auto" latinLnBrk="0" hangingPunct="1">
              <a:lnSpc>
                <a:spcPct val="100000"/>
              </a:lnSpc>
              <a:spcBef>
                <a:spcPct val="20000"/>
              </a:spcBef>
              <a:spcAft>
                <a:spcPts val="0"/>
              </a:spcAft>
              <a:buClrTx/>
              <a:buSzTx/>
              <a:tabLst/>
              <a:defRPr/>
            </a:lvl1pPr>
          </a:lstStyle>
          <a:p>
            <a:pPr>
              <a:defRPr/>
            </a:pPr>
            <a:r>
              <a:rPr lang="it-IT" sz="1707">
                <a:solidFill>
                  <a:schemeClr val="tx1">
                    <a:tint val="75000"/>
                  </a:schemeClr>
                </a:solidFill>
                <a:latin typeface="Helvetica Neue"/>
                <a:cs typeface="Helvetica Neue"/>
              </a:rPr>
              <a:t>Evento - data</a:t>
            </a:r>
            <a:endParaRPr lang="it-IT" sz="1707" dirty="0">
              <a:solidFill>
                <a:schemeClr val="tx1">
                  <a:tint val="75000"/>
                </a:schemeClr>
              </a:solidFill>
              <a:latin typeface="Helvetica Neue"/>
              <a:cs typeface="Helvetica Neue"/>
            </a:endParaRPr>
          </a:p>
        </p:txBody>
      </p:sp>
      <p:sp>
        <p:nvSpPr>
          <p:cNvPr id="4" name="Segnaposto piè di pagina 3"/>
          <p:cNvSpPr>
            <a:spLocks noGrp="1"/>
          </p:cNvSpPr>
          <p:nvPr>
            <p:ph type="ftr" sz="quarter" idx="11"/>
          </p:nvPr>
        </p:nvSpPr>
        <p:spPr/>
        <p:txBody>
          <a:bodyPr/>
          <a:lstStyle/>
          <a:p>
            <a:r>
              <a:rPr lang="it-IT" dirty="0"/>
              <a:t>www.assoege.it</a:t>
            </a:r>
          </a:p>
        </p:txBody>
      </p:sp>
      <p:sp>
        <p:nvSpPr>
          <p:cNvPr id="5" name="Segnaposto numero diapositiva 4"/>
          <p:cNvSpPr>
            <a:spLocks noGrp="1"/>
          </p:cNvSpPr>
          <p:nvPr>
            <p:ph type="sldNum" sz="quarter" idx="12"/>
          </p:nvPr>
        </p:nvSpPr>
        <p:spPr/>
        <p:txBody>
          <a:bodyPr/>
          <a:lstStyle/>
          <a:p>
            <a:fld id="{CC42BA41-8CFD-4C0C-B3FB-B1083478E358}" type="slidenum">
              <a:rPr lang="it-IT" smtClean="0"/>
              <a:pPr/>
              <a:t>‹N›</a:t>
            </a:fld>
            <a:endParaRPr lang="it-IT" dirty="0"/>
          </a:p>
        </p:txBody>
      </p:sp>
      <p:pic>
        <p:nvPicPr>
          <p:cNvPr id="10" name="Picture 9">
            <a:extLst>
              <a:ext uri="{FF2B5EF4-FFF2-40B4-BE49-F238E27FC236}">
                <a16:creationId xmlns:a16="http://schemas.microsoft.com/office/drawing/2014/main" id="{29ADFF41-56A4-A230-81A1-068BF6DC7375}"/>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cxnSp>
        <p:nvCxnSpPr>
          <p:cNvPr id="11" name="Connettore 1 10">
            <a:extLst>
              <a:ext uri="{FF2B5EF4-FFF2-40B4-BE49-F238E27FC236}">
                <a16:creationId xmlns:a16="http://schemas.microsoft.com/office/drawing/2014/main" id="{2BCEEBF3-2BA5-6ABF-56C6-731EACAD99E7}"/>
              </a:ext>
            </a:extLst>
          </p:cNvPr>
          <p:cNvCxnSpPr/>
          <p:nvPr userDrawn="1"/>
        </p:nvCxnSpPr>
        <p:spPr>
          <a:xfrm>
            <a:off x="650241" y="1804459"/>
            <a:ext cx="1181669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329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marL="487672" marR="0" indent="-487672" algn="l" defTabSz="1300460" rtl="0" eaLnBrk="1" fontAlgn="auto" latinLnBrk="0" hangingPunct="1">
              <a:lnSpc>
                <a:spcPct val="100000"/>
              </a:lnSpc>
              <a:spcBef>
                <a:spcPct val="20000"/>
              </a:spcBef>
              <a:spcAft>
                <a:spcPts val="0"/>
              </a:spcAft>
              <a:buClrTx/>
              <a:buSzTx/>
              <a:tabLst/>
              <a:defRPr/>
            </a:lvl1pPr>
          </a:lstStyle>
          <a:p>
            <a:pPr>
              <a:defRPr/>
            </a:pPr>
            <a:r>
              <a:rPr lang="it-IT" sz="1707">
                <a:solidFill>
                  <a:schemeClr val="tx1">
                    <a:tint val="75000"/>
                  </a:schemeClr>
                </a:solidFill>
                <a:latin typeface="Helvetica Neue"/>
                <a:cs typeface="Helvetica Neue"/>
              </a:rPr>
              <a:t>Evento - data</a:t>
            </a:r>
            <a:endParaRPr lang="it-IT" sz="1707" dirty="0">
              <a:solidFill>
                <a:schemeClr val="tx1">
                  <a:tint val="75000"/>
                </a:schemeClr>
              </a:solidFill>
              <a:latin typeface="Helvetica Neue"/>
              <a:cs typeface="Helvetica Neue"/>
            </a:endParaRPr>
          </a:p>
        </p:txBody>
      </p:sp>
      <p:sp>
        <p:nvSpPr>
          <p:cNvPr id="3" name="Segnaposto piè di pagina 2"/>
          <p:cNvSpPr>
            <a:spLocks noGrp="1"/>
          </p:cNvSpPr>
          <p:nvPr>
            <p:ph type="ftr" sz="quarter" idx="11"/>
          </p:nvPr>
        </p:nvSpPr>
        <p:spPr/>
        <p:txBody>
          <a:bodyPr/>
          <a:lstStyle/>
          <a:p>
            <a:r>
              <a:rPr lang="it-IT" dirty="0"/>
              <a:t>www.assoege.it</a:t>
            </a:r>
          </a:p>
        </p:txBody>
      </p:sp>
      <p:sp>
        <p:nvSpPr>
          <p:cNvPr id="4" name="Segnaposto numero diapositiva 3"/>
          <p:cNvSpPr>
            <a:spLocks noGrp="1"/>
          </p:cNvSpPr>
          <p:nvPr>
            <p:ph type="sldNum" sz="quarter" idx="12"/>
          </p:nvPr>
        </p:nvSpPr>
        <p:spPr/>
        <p:txBody>
          <a:bodyPr/>
          <a:lstStyle/>
          <a:p>
            <a:fld id="{CC42BA41-8CFD-4C0C-B3FB-B1083478E358}" type="slidenum">
              <a:rPr lang="it-IT" smtClean="0"/>
              <a:pPr/>
              <a:t>‹N›</a:t>
            </a:fld>
            <a:endParaRPr lang="it-IT" dirty="0"/>
          </a:p>
        </p:txBody>
      </p:sp>
      <p:pic>
        <p:nvPicPr>
          <p:cNvPr id="5" name="Picture 9">
            <a:extLst>
              <a:ext uri="{FF2B5EF4-FFF2-40B4-BE49-F238E27FC236}">
                <a16:creationId xmlns:a16="http://schemas.microsoft.com/office/drawing/2014/main" id="{6A394DED-66C4-D443-EB44-BFB05A048790}"/>
              </a:ext>
            </a:extLst>
          </p:cNvPr>
          <p:cNvPicPr>
            <a:picLocks noChangeAspect="1"/>
          </p:cNvPicPr>
          <p:nvPr userDrawn="1"/>
        </p:nvPicPr>
        <p:blipFill>
          <a:blip r:embed="rId2" cstate="print"/>
          <a:stretch>
            <a:fillRect/>
          </a:stretch>
        </p:blipFill>
        <p:spPr>
          <a:xfrm>
            <a:off x="10466394" y="390597"/>
            <a:ext cx="1888455" cy="1034600"/>
          </a:xfrm>
          <a:prstGeom prst="rect">
            <a:avLst/>
          </a:prstGeom>
        </p:spPr>
      </p:pic>
    </p:spTree>
    <p:extLst>
      <p:ext uri="{BB962C8B-B14F-4D97-AF65-F5344CB8AC3E}">
        <p14:creationId xmlns:p14="http://schemas.microsoft.com/office/powerpoint/2010/main" val="1221024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50241" y="388338"/>
            <a:ext cx="4278490" cy="1652693"/>
          </a:xfrm>
        </p:spPr>
        <p:txBody>
          <a:bodyPr anchor="b"/>
          <a:lstStyle>
            <a:lvl1pPr algn="l">
              <a:defRPr sz="2844" b="1"/>
            </a:lvl1pPr>
          </a:lstStyle>
          <a:p>
            <a:r>
              <a:rPr lang="it-IT"/>
              <a:t>Fare clic per modificare lo stile del titolo</a:t>
            </a:r>
          </a:p>
        </p:txBody>
      </p:sp>
      <p:sp>
        <p:nvSpPr>
          <p:cNvPr id="3" name="Segnaposto contenuto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r>
              <a:rPr lang="it-IT"/>
              <a:t>Evento - data</a:t>
            </a:r>
            <a:endParaRPr lang="it-IT" dirty="0"/>
          </a:p>
        </p:txBody>
      </p:sp>
      <p:sp>
        <p:nvSpPr>
          <p:cNvPr id="6" name="Segnaposto piè di pagina 5"/>
          <p:cNvSpPr>
            <a:spLocks noGrp="1"/>
          </p:cNvSpPr>
          <p:nvPr>
            <p:ph type="ftr" sz="quarter" idx="11"/>
          </p:nvPr>
        </p:nvSpPr>
        <p:spPr/>
        <p:txBody>
          <a:bodyPr/>
          <a:lstStyle/>
          <a:p>
            <a:r>
              <a:rPr lang="it-IT" dirty="0"/>
              <a:t>www.assoege.it</a:t>
            </a:r>
          </a:p>
        </p:txBody>
      </p:sp>
      <p:sp>
        <p:nvSpPr>
          <p:cNvPr id="7" name="Segnaposto numero diapositiva 6"/>
          <p:cNvSpPr>
            <a:spLocks noGrp="1"/>
          </p:cNvSpPr>
          <p:nvPr>
            <p:ph type="sldNum" sz="quarter" idx="12"/>
          </p:nvPr>
        </p:nvSpPr>
        <p:spPr/>
        <p:txBody>
          <a:bodyPr/>
          <a:lstStyle/>
          <a:p>
            <a:fld id="{CC42BA41-8CFD-4C0C-B3FB-B1083478E358}" type="slidenum">
              <a:rPr lang="it-IT" smtClean="0"/>
              <a:pPr/>
              <a:t>‹N›</a:t>
            </a:fld>
            <a:endParaRPr lang="it-IT" dirty="0"/>
          </a:p>
        </p:txBody>
      </p:sp>
    </p:spTree>
    <p:extLst>
      <p:ext uri="{BB962C8B-B14F-4D97-AF65-F5344CB8AC3E}">
        <p14:creationId xmlns:p14="http://schemas.microsoft.com/office/powerpoint/2010/main" val="860329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549032" y="6827520"/>
            <a:ext cx="7802880" cy="806027"/>
          </a:xfrm>
        </p:spPr>
        <p:txBody>
          <a:bodyPr anchor="b"/>
          <a:lstStyle>
            <a:lvl1pPr algn="l">
              <a:defRPr sz="2844" b="1"/>
            </a:lvl1pPr>
          </a:lstStyle>
          <a:p>
            <a:r>
              <a:rPr lang="it-IT"/>
              <a:t>Fare clic per modificare lo stile del titolo</a:t>
            </a:r>
          </a:p>
        </p:txBody>
      </p:sp>
      <p:sp>
        <p:nvSpPr>
          <p:cNvPr id="3" name="Segnaposto immagine 2"/>
          <p:cNvSpPr>
            <a:spLocks noGrp="1"/>
          </p:cNvSpPr>
          <p:nvPr>
            <p:ph type="pic" idx="1"/>
          </p:nvPr>
        </p:nvSpPr>
        <p:spPr>
          <a:xfrm>
            <a:off x="2549032" y="871502"/>
            <a:ext cx="7802880" cy="5852160"/>
          </a:xfrm>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endParaRPr lang="it-IT" dirty="0"/>
          </a:p>
        </p:txBody>
      </p:sp>
      <p:sp>
        <p:nvSpPr>
          <p:cNvPr id="4" name="Segnaposto testo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r>
              <a:rPr lang="it-IT"/>
              <a:t>Evento - data</a:t>
            </a:r>
            <a:endParaRPr lang="it-IT" dirty="0"/>
          </a:p>
        </p:txBody>
      </p:sp>
      <p:sp>
        <p:nvSpPr>
          <p:cNvPr id="6" name="Segnaposto piè di pagina 5"/>
          <p:cNvSpPr>
            <a:spLocks noGrp="1"/>
          </p:cNvSpPr>
          <p:nvPr>
            <p:ph type="ftr" sz="quarter" idx="11"/>
          </p:nvPr>
        </p:nvSpPr>
        <p:spPr/>
        <p:txBody>
          <a:bodyPr/>
          <a:lstStyle/>
          <a:p>
            <a:r>
              <a:rPr lang="it-IT" dirty="0"/>
              <a:t>www.assoege.it</a:t>
            </a:r>
          </a:p>
        </p:txBody>
      </p:sp>
      <p:sp>
        <p:nvSpPr>
          <p:cNvPr id="7" name="Segnaposto numero diapositiva 6"/>
          <p:cNvSpPr>
            <a:spLocks noGrp="1"/>
          </p:cNvSpPr>
          <p:nvPr>
            <p:ph type="sldNum" sz="quarter" idx="12"/>
          </p:nvPr>
        </p:nvSpPr>
        <p:spPr/>
        <p:txBody>
          <a:bodyPr/>
          <a:lstStyle/>
          <a:p>
            <a:fld id="{CC42BA41-8CFD-4C0C-B3FB-B1083478E358}" type="slidenum">
              <a:rPr lang="it-IT" smtClean="0"/>
              <a:pPr/>
              <a:t>‹N›</a:t>
            </a:fld>
            <a:endParaRPr lang="it-IT" dirty="0"/>
          </a:p>
        </p:txBody>
      </p:sp>
    </p:spTree>
    <p:extLst>
      <p:ext uri="{BB962C8B-B14F-4D97-AF65-F5344CB8AC3E}">
        <p14:creationId xmlns:p14="http://schemas.microsoft.com/office/powerpoint/2010/main" val="1810814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r>
              <a:rPr lang="it-IT"/>
              <a:t>Evento - data</a:t>
            </a:r>
            <a:endParaRPr lang="it-IT" dirty="0"/>
          </a:p>
        </p:txBody>
      </p:sp>
      <p:sp>
        <p:nvSpPr>
          <p:cNvPr id="5" name="Segnaposto piè di pagina 4"/>
          <p:cNvSpPr>
            <a:spLocks noGrp="1"/>
          </p:cNvSpPr>
          <p:nvPr>
            <p:ph type="ftr" sz="quarter" idx="11"/>
          </p:nvPr>
        </p:nvSpPr>
        <p:spPr/>
        <p:txBody>
          <a:bodyPr/>
          <a:lstStyle/>
          <a:p>
            <a:r>
              <a:rPr lang="it-IT" dirty="0"/>
              <a:t>www.assoege.it</a:t>
            </a:r>
          </a:p>
        </p:txBody>
      </p:sp>
      <p:sp>
        <p:nvSpPr>
          <p:cNvPr id="6" name="Segnaposto numero diapositiva 5"/>
          <p:cNvSpPr>
            <a:spLocks noGrp="1"/>
          </p:cNvSpPr>
          <p:nvPr>
            <p:ph type="sldNum" sz="quarter" idx="12"/>
          </p:nvPr>
        </p:nvSpPr>
        <p:spPr/>
        <p:txBody>
          <a:bodyPr/>
          <a:lstStyle/>
          <a:p>
            <a:fld id="{CC42BA41-8CFD-4C0C-B3FB-B1083478E358}" type="slidenum">
              <a:rPr lang="it-IT" smtClean="0"/>
              <a:pPr/>
              <a:t>‹N›</a:t>
            </a:fld>
            <a:endParaRPr lang="it-IT" dirty="0"/>
          </a:p>
        </p:txBody>
      </p:sp>
    </p:spTree>
    <p:extLst>
      <p:ext uri="{BB962C8B-B14F-4D97-AF65-F5344CB8AC3E}">
        <p14:creationId xmlns:p14="http://schemas.microsoft.com/office/powerpoint/2010/main" val="1313327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428480" y="390597"/>
            <a:ext cx="2926080" cy="8322169"/>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50240" y="390597"/>
            <a:ext cx="8561493" cy="8322169"/>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r>
              <a:rPr lang="it-IT"/>
              <a:t>Evento - data</a:t>
            </a:r>
            <a:endParaRPr lang="it-IT" dirty="0"/>
          </a:p>
        </p:txBody>
      </p:sp>
      <p:sp>
        <p:nvSpPr>
          <p:cNvPr id="5" name="Segnaposto piè di pagina 4"/>
          <p:cNvSpPr>
            <a:spLocks noGrp="1"/>
          </p:cNvSpPr>
          <p:nvPr>
            <p:ph type="ftr" sz="quarter" idx="11"/>
          </p:nvPr>
        </p:nvSpPr>
        <p:spPr/>
        <p:txBody>
          <a:bodyPr/>
          <a:lstStyle/>
          <a:p>
            <a:r>
              <a:rPr lang="it-IT" dirty="0"/>
              <a:t>www.assoege.it</a:t>
            </a:r>
          </a:p>
        </p:txBody>
      </p:sp>
      <p:sp>
        <p:nvSpPr>
          <p:cNvPr id="6" name="Segnaposto numero diapositiva 5"/>
          <p:cNvSpPr>
            <a:spLocks noGrp="1"/>
          </p:cNvSpPr>
          <p:nvPr>
            <p:ph type="sldNum" sz="quarter" idx="12"/>
          </p:nvPr>
        </p:nvSpPr>
        <p:spPr/>
        <p:txBody>
          <a:bodyPr/>
          <a:lstStyle/>
          <a:p>
            <a:fld id="{CC42BA41-8CFD-4C0C-B3FB-B1083478E358}" type="slidenum">
              <a:rPr lang="it-IT" smtClean="0"/>
              <a:pPr/>
              <a:t>‹N›</a:t>
            </a:fld>
            <a:endParaRPr lang="it-IT" dirty="0"/>
          </a:p>
        </p:txBody>
      </p:sp>
    </p:spTree>
    <p:extLst>
      <p:ext uri="{BB962C8B-B14F-4D97-AF65-F5344CB8AC3E}">
        <p14:creationId xmlns:p14="http://schemas.microsoft.com/office/powerpoint/2010/main" val="879308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50240" y="1357464"/>
            <a:ext cx="11704320" cy="591000"/>
          </a:xfrm>
          <a:prstGeom prst="rect">
            <a:avLst/>
          </a:prstGeom>
          <a:ln>
            <a:noFill/>
          </a:ln>
        </p:spPr>
        <p:txBody>
          <a:bodyPr vert="horz" lIns="91440" tIns="45720" rIns="91440" bIns="45720" rtlCol="0" anchor="ctr">
            <a:noAutofit/>
          </a:bodyPr>
          <a:lstStyle/>
          <a:p>
            <a:r>
              <a:rPr lang="it-IT" dirty="0"/>
              <a:t>Fare clic per modificare lo stile del titolo</a:t>
            </a:r>
          </a:p>
        </p:txBody>
      </p:sp>
      <p:sp>
        <p:nvSpPr>
          <p:cNvPr id="3" name="Segnaposto testo 2"/>
          <p:cNvSpPr>
            <a:spLocks noGrp="1"/>
          </p:cNvSpPr>
          <p:nvPr>
            <p:ph type="body" idx="1"/>
          </p:nvPr>
        </p:nvSpPr>
        <p:spPr>
          <a:xfrm>
            <a:off x="650240" y="2275841"/>
            <a:ext cx="11704320" cy="6436925"/>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2"/>
          </p:nvPr>
        </p:nvSpPr>
        <p:spPr>
          <a:xfrm>
            <a:off x="650240" y="9040143"/>
            <a:ext cx="3034453" cy="519289"/>
          </a:xfrm>
          <a:prstGeom prst="rect">
            <a:avLst/>
          </a:prstGeom>
        </p:spPr>
        <p:txBody>
          <a:bodyPr vert="horz" lIns="91440" tIns="45720" rIns="91440" bIns="45720" rtlCol="0" anchor="ctr"/>
          <a:lstStyle>
            <a:lvl1pPr algn="l">
              <a:defRPr sz="1707">
                <a:solidFill>
                  <a:schemeClr val="tx1">
                    <a:tint val="75000"/>
                  </a:schemeClr>
                </a:solidFill>
              </a:defRPr>
            </a:lvl1pPr>
          </a:lstStyle>
          <a:p>
            <a:r>
              <a:rPr lang="it-IT"/>
              <a:t>Evento - data</a:t>
            </a:r>
            <a:endParaRPr lang="it-IT" dirty="0"/>
          </a:p>
        </p:txBody>
      </p:sp>
      <p:sp>
        <p:nvSpPr>
          <p:cNvPr id="5" name="Segnaposto piè di pagina 4"/>
          <p:cNvSpPr>
            <a:spLocks noGrp="1"/>
          </p:cNvSpPr>
          <p:nvPr>
            <p:ph type="ftr" sz="quarter" idx="3"/>
          </p:nvPr>
        </p:nvSpPr>
        <p:spPr>
          <a:xfrm>
            <a:off x="4443307" y="9040143"/>
            <a:ext cx="4118187"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r>
              <a:rPr lang="it-IT" dirty="0"/>
              <a:t>www.assoege.it</a:t>
            </a:r>
          </a:p>
        </p:txBody>
      </p:sp>
      <p:sp>
        <p:nvSpPr>
          <p:cNvPr id="6" name="Segnaposto numero diapositiva 5"/>
          <p:cNvSpPr>
            <a:spLocks noGrp="1"/>
          </p:cNvSpPr>
          <p:nvPr>
            <p:ph type="sldNum" sz="quarter" idx="4"/>
          </p:nvPr>
        </p:nvSpPr>
        <p:spPr>
          <a:xfrm>
            <a:off x="9320107" y="9040143"/>
            <a:ext cx="3034453"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CC42BA41-8CFD-4C0C-B3FB-B1083478E358}" type="slidenum">
              <a:rPr lang="it-IT" smtClean="0"/>
              <a:pPr/>
              <a:t>‹N›</a:t>
            </a:fld>
            <a:endParaRPr lang="it-IT" dirty="0"/>
          </a:p>
        </p:txBody>
      </p:sp>
    </p:spTree>
    <p:extLst>
      <p:ext uri="{BB962C8B-B14F-4D97-AF65-F5344CB8AC3E}">
        <p14:creationId xmlns:p14="http://schemas.microsoft.com/office/powerpoint/2010/main" val="251048535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dt="0"/>
  <p:txStyles>
    <p:titleStyle>
      <a:lvl1pPr algn="l" defTabSz="1300460" rtl="0" eaLnBrk="1" latinLnBrk="0" hangingPunct="1">
        <a:spcBef>
          <a:spcPct val="0"/>
        </a:spcBef>
        <a:buNone/>
        <a:defRPr sz="4551" kern="1200">
          <a:solidFill>
            <a:schemeClr val="tx1"/>
          </a:solidFill>
          <a:latin typeface="+mj-lt"/>
          <a:ea typeface="+mj-ea"/>
          <a:cs typeface="+mj-cs"/>
        </a:defRPr>
      </a:lvl1pPr>
    </p:titleStyle>
    <p:bodyStyle>
      <a:lvl1pPr marL="487672" indent="-487672" algn="l" defTabSz="1300460" rtl="0" eaLnBrk="1" latinLnBrk="0" hangingPunct="1">
        <a:spcBef>
          <a:spcPct val="20000"/>
        </a:spcBef>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p:bodyStyle>
    <p:otherStyle>
      <a:defPPr>
        <a:defRPr lang="it-IT"/>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7.xml.rels><?xml version="1.0" encoding="UTF-8" standalone="yes"?>
<Relationships xmlns="http://schemas.openxmlformats.org/package/2006/relationships"><Relationship Id="rId3" Type="http://schemas.openxmlformats.org/officeDocument/2006/relationships/hyperlink" Target="https://ghgprotocol.org/"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s://www.certifico.com/ambiente/legislazione-ambiente/296-legislazione-energy/3317-legge-28-dicembre-2015-n-221"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8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1B116946-E420-CA8C-8789-85A6A0CDB201}"/>
              </a:ext>
            </a:extLst>
          </p:cNvPr>
          <p:cNvSpPr>
            <a:spLocks noGrp="1"/>
          </p:cNvSpPr>
          <p:nvPr>
            <p:ph type="ctrTitle"/>
          </p:nvPr>
        </p:nvSpPr>
        <p:spPr/>
        <p:txBody>
          <a:bodyPr/>
          <a:lstStyle/>
          <a:p>
            <a:pPr algn="ctr"/>
            <a:r>
              <a:rPr lang="it-IT" sz="3413" b="1" kern="0" dirty="0" smtClean="0"/>
              <a:t>Dalla Diagnosi Energetica alla Carbon </a:t>
            </a:r>
            <a:r>
              <a:rPr lang="it-IT" sz="3413" b="1" kern="0" dirty="0" err="1" smtClean="0"/>
              <a:t>Footprint</a:t>
            </a:r>
            <a:endParaRPr lang="it-IT" sz="5689" dirty="0"/>
          </a:p>
        </p:txBody>
      </p:sp>
      <p:sp>
        <p:nvSpPr>
          <p:cNvPr id="12" name="Sottotitolo 6"/>
          <p:cNvSpPr>
            <a:spLocks noGrp="1"/>
          </p:cNvSpPr>
          <p:nvPr>
            <p:ph type="subTitle" idx="1"/>
          </p:nvPr>
        </p:nvSpPr>
        <p:spPr/>
        <p:txBody>
          <a:bodyPr>
            <a:normAutofit fontScale="92500" lnSpcReduction="20000"/>
          </a:bodyPr>
          <a:lstStyle/>
          <a:p>
            <a:r>
              <a:rPr lang="it-IT" sz="2844" b="1" dirty="0"/>
              <a:t>Corso di formazione per Esperti in Gestione Energia</a:t>
            </a:r>
            <a:r>
              <a:rPr lang="it-IT" sz="2844" dirty="0"/>
              <a:t/>
            </a:r>
            <a:br>
              <a:rPr lang="it-IT" sz="2844" dirty="0"/>
            </a:br>
            <a:r>
              <a:rPr lang="it-IT" sz="2844" dirty="0"/>
              <a:t>sede </a:t>
            </a:r>
            <a:r>
              <a:rPr lang="it-IT" sz="2560" dirty="0"/>
              <a:t>Ordine degli Ingegneri di </a:t>
            </a:r>
            <a:r>
              <a:rPr lang="it-IT" sz="2560" dirty="0" err="1"/>
              <a:t>Macerata-via</a:t>
            </a:r>
            <a:r>
              <a:rPr lang="it-IT" sz="2560" dirty="0"/>
              <a:t> Famiglia Palmieri, 26</a:t>
            </a:r>
          </a:p>
          <a:p>
            <a:r>
              <a:rPr lang="it-IT" sz="2844" dirty="0">
                <a:cs typeface="Helvetica Neue"/>
              </a:rPr>
              <a:t>25/10/2024 – Macerata (</a:t>
            </a:r>
            <a:r>
              <a:rPr lang="it-IT" sz="2844" dirty="0" err="1">
                <a:cs typeface="Helvetica Neue"/>
              </a:rPr>
              <a:t>MC</a:t>
            </a:r>
            <a:r>
              <a:rPr lang="it-IT" sz="2844" dirty="0">
                <a:cs typeface="Helvetica Neue"/>
              </a:rPr>
              <a:t>)</a:t>
            </a:r>
          </a:p>
          <a:p>
            <a:endParaRPr lang="it-IT" sz="2844" dirty="0">
              <a:cs typeface="Helvetica Neue"/>
            </a:endParaRPr>
          </a:p>
          <a:p>
            <a:r>
              <a:rPr lang="it-IT" sz="2844" dirty="0" smtClean="0">
                <a:cs typeface="Helvetica Neue"/>
              </a:rPr>
              <a:t>Raffaele </a:t>
            </a:r>
            <a:r>
              <a:rPr lang="it-IT" sz="2844" dirty="0" err="1" smtClean="0">
                <a:cs typeface="Helvetica Neue"/>
              </a:rPr>
              <a:t>Scialdoni</a:t>
            </a:r>
            <a:endParaRPr lang="it-IT" sz="2844" dirty="0">
              <a:cs typeface="Helvetica Neue"/>
            </a:endParaRPr>
          </a:p>
          <a:p>
            <a:r>
              <a:rPr lang="it-IT" sz="2844" dirty="0">
                <a:cs typeface="Helvetica Neue"/>
              </a:rPr>
              <a:t>AssoEGE</a:t>
            </a:r>
          </a:p>
        </p:txBody>
      </p:sp>
      <p:sp>
        <p:nvSpPr>
          <p:cNvPr id="10" name="Segnaposto piè di pagina 9"/>
          <p:cNvSpPr>
            <a:spLocks noGrp="1"/>
          </p:cNvSpPr>
          <p:nvPr>
            <p:ph type="ftr" sz="quarter" idx="11"/>
          </p:nvPr>
        </p:nvSpPr>
        <p:spPr/>
        <p:txBody>
          <a:bodyPr/>
          <a:lstStyle/>
          <a:p>
            <a:pPr defTabSz="1300460"/>
            <a:r>
              <a:rPr lang="it-IT" dirty="0">
                <a:solidFill>
                  <a:prstClr val="black">
                    <a:tint val="75000"/>
                  </a:prstClr>
                </a:solidFill>
                <a:latin typeface="Calibri"/>
              </a:rPr>
              <a:t>www.assoege.it</a:t>
            </a:r>
          </a:p>
        </p:txBody>
      </p:sp>
      <p:sp>
        <p:nvSpPr>
          <p:cNvPr id="2" name="Segnaposto numero diapositiva 1">
            <a:extLst>
              <a:ext uri="{FF2B5EF4-FFF2-40B4-BE49-F238E27FC236}">
                <a16:creationId xmlns:a16="http://schemas.microsoft.com/office/drawing/2014/main" id="{694BF99D-2176-2A72-D034-1162C64BAC9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a:t>
            </a:fld>
            <a:endParaRPr lang="it-IT" dirty="0">
              <a:solidFill>
                <a:prstClr val="black">
                  <a:tint val="75000"/>
                </a:prstClr>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F06F9-2D3A-2A2D-AE19-BFE3A1E49BB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572D54E-7BC0-35E2-2FC2-0630DDF89B7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0E93BFE-02A9-3588-BD19-B296889DF1F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a:t>
            </a:fld>
            <a:endParaRPr lang="it-IT" dirty="0">
              <a:solidFill>
                <a:prstClr val="black">
                  <a:tint val="75000"/>
                </a:prstClr>
              </a:solidFill>
              <a:latin typeface="Calibri"/>
            </a:endParaRPr>
          </a:p>
        </p:txBody>
      </p:sp>
      <p:sp>
        <p:nvSpPr>
          <p:cNvPr id="3" name="Titolo 1">
            <a:extLst>
              <a:ext uri="{FF2B5EF4-FFF2-40B4-BE49-F238E27FC236}">
                <a16:creationId xmlns:a16="http://schemas.microsoft.com/office/drawing/2014/main" id="{7D7A4184-DA70-13E2-C4CE-2A364327CEAF}"/>
              </a:ext>
            </a:extLst>
          </p:cNvPr>
          <p:cNvSpPr>
            <a:spLocks noGrp="1"/>
          </p:cNvSpPr>
          <p:nvPr>
            <p:ph type="title"/>
          </p:nvPr>
        </p:nvSpPr>
        <p:spPr>
          <a:xfrm>
            <a:off x="894080" y="519290"/>
            <a:ext cx="11216640" cy="1885245"/>
          </a:xfrm>
        </p:spPr>
        <p:txBody>
          <a:bodyPr/>
          <a:lstStyle/>
          <a:p>
            <a:pPr algn="ctr"/>
            <a:r>
              <a:rPr lang="it-IT" dirty="0"/>
              <a:t>Argomenti trattati - 1</a:t>
            </a:r>
          </a:p>
        </p:txBody>
      </p:sp>
      <p:sp>
        <p:nvSpPr>
          <p:cNvPr id="6" name="Segnaposto testo 2">
            <a:extLst>
              <a:ext uri="{FF2B5EF4-FFF2-40B4-BE49-F238E27FC236}">
                <a16:creationId xmlns:a16="http://schemas.microsoft.com/office/drawing/2014/main" id="{96E90B15-A76E-027A-7D23-69E0DC8F04C1}"/>
              </a:ext>
            </a:extLst>
          </p:cNvPr>
          <p:cNvSpPr txBox="1">
            <a:spLocks/>
          </p:cNvSpPr>
          <p:nvPr/>
        </p:nvSpPr>
        <p:spPr>
          <a:xfrm>
            <a:off x="894080" y="2184400"/>
            <a:ext cx="11216640" cy="660061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2400" b="1" dirty="0">
                <a:solidFill>
                  <a:srgbClr val="FF0000"/>
                </a:solidFill>
              </a:rPr>
              <a:t>DIAGNOSI ENERGETICA</a:t>
            </a:r>
          </a:p>
          <a:p>
            <a:pPr marL="342900" lvl="2" indent="-342900"/>
            <a:r>
              <a:rPr lang="it-IT" sz="2400" b="1" dirty="0"/>
              <a:t>Gli standard per l’esecuzione della Diagnosi Energetica</a:t>
            </a:r>
          </a:p>
          <a:p>
            <a:pPr marL="342900" lvl="3" indent="-342900">
              <a:buFont typeface="Arial" pitchFamily="34" charset="0"/>
              <a:buChar char="•"/>
            </a:pPr>
            <a:r>
              <a:rPr lang="it-IT" sz="2400" b="1" dirty="0"/>
              <a:t>La normativa Europea e Nazionale per le Diagnosi Energetiche</a:t>
            </a:r>
          </a:p>
          <a:p>
            <a:pPr marL="342900" lvl="3" indent="-342900">
              <a:buFont typeface="Arial" pitchFamily="34" charset="0"/>
              <a:buChar char="•"/>
            </a:pPr>
            <a:r>
              <a:rPr lang="it-IT" sz="2400" b="1" dirty="0"/>
              <a:t>La procedura di esecuzione della Diagnosi Energetica</a:t>
            </a:r>
          </a:p>
          <a:p>
            <a:pPr marL="342900" lvl="3" indent="-342900">
              <a:buFont typeface="Arial" pitchFamily="34" charset="0"/>
              <a:buChar char="•"/>
            </a:pPr>
            <a:r>
              <a:rPr lang="it-IT" sz="2400" b="1" dirty="0"/>
              <a:t>Gli interventi individuati nella DE (il caso delle Energivore)</a:t>
            </a:r>
          </a:p>
          <a:p>
            <a:pPr marL="342900" lvl="3" indent="-342900">
              <a:buFont typeface="Arial" pitchFamily="34" charset="0"/>
              <a:buChar char="•"/>
            </a:pPr>
            <a:r>
              <a:rPr lang="it-IT" sz="2400" b="1" dirty="0"/>
              <a:t>Esempio di esecuzione di una Diagnosi energetica con analisi dei flussi dei materiali in ingresso ed uscita e quantizzazione della CO2 </a:t>
            </a:r>
            <a:r>
              <a:rPr lang="it-IT" sz="2400" b="1" dirty="0" smtClean="0"/>
              <a:t>prodotta</a:t>
            </a:r>
          </a:p>
          <a:p>
            <a:pPr marL="0" lvl="3" indent="0">
              <a:buNone/>
            </a:pPr>
            <a:endParaRPr lang="it-IT" sz="2400" b="1" dirty="0" smtClean="0"/>
          </a:p>
          <a:p>
            <a:pPr marL="0" lvl="3" indent="0" algn="ctr">
              <a:buNone/>
            </a:pPr>
            <a:r>
              <a:rPr lang="it-IT" sz="2400" b="1" dirty="0" smtClean="0">
                <a:solidFill>
                  <a:srgbClr val="FF0000"/>
                </a:solidFill>
              </a:rPr>
              <a:t>CARBON </a:t>
            </a:r>
            <a:r>
              <a:rPr lang="it-IT" sz="2400" b="1" dirty="0">
                <a:solidFill>
                  <a:srgbClr val="FF0000"/>
                </a:solidFill>
              </a:rPr>
              <a:t>FOOTPRINT</a:t>
            </a:r>
          </a:p>
          <a:p>
            <a:pPr marL="342900" lvl="5" indent="-342900"/>
            <a:r>
              <a:rPr lang="it-IT" sz="2400" b="1" dirty="0"/>
              <a:t>Finalità ed utilizzo della Carbon </a:t>
            </a:r>
            <a:r>
              <a:rPr lang="it-IT" sz="2400" b="1" dirty="0" err="1"/>
              <a:t>Footprint</a:t>
            </a:r>
            <a:r>
              <a:rPr lang="it-IT" sz="2400" b="1" dirty="0"/>
              <a:t> (Carbon Management)</a:t>
            </a:r>
          </a:p>
          <a:p>
            <a:pPr marL="342900" lvl="5" indent="-342900"/>
            <a:r>
              <a:rPr lang="it-IT" sz="2400" b="1" dirty="0"/>
              <a:t>Sistemi e metodologie di certificazione (la EPD ed il GHG </a:t>
            </a:r>
            <a:r>
              <a:rPr lang="it-IT" sz="2400" b="1" dirty="0" err="1"/>
              <a:t>Protocol</a:t>
            </a:r>
            <a:r>
              <a:rPr lang="it-IT" sz="2400" b="1" dirty="0"/>
              <a:t>)</a:t>
            </a:r>
          </a:p>
          <a:p>
            <a:pPr marL="342900" lvl="5" indent="-342900"/>
            <a:r>
              <a:rPr lang="it-IT" sz="2400" b="1" dirty="0"/>
              <a:t>Lo standard UNI EN ISO 14067 e la metodologia di esecuzione di una CFP : la LCA (Life </a:t>
            </a:r>
            <a:r>
              <a:rPr lang="it-IT" sz="2400" b="1" dirty="0" err="1"/>
              <a:t>Cycle</a:t>
            </a:r>
            <a:r>
              <a:rPr lang="it-IT" sz="2400" b="1" dirty="0"/>
              <a:t> </a:t>
            </a:r>
            <a:r>
              <a:rPr lang="it-IT" sz="2400" b="1" dirty="0" err="1"/>
              <a:t>Assessment</a:t>
            </a:r>
            <a:r>
              <a:rPr lang="it-IT" sz="2400" b="1" dirty="0"/>
              <a:t>)</a:t>
            </a:r>
          </a:p>
          <a:p>
            <a:pPr marL="342900" lvl="5" indent="-342900"/>
            <a:r>
              <a:rPr lang="it-IT" sz="2400" b="1" dirty="0"/>
              <a:t>Applicazione del calcolo della CFP alla Diagnosi Energetica trattata</a:t>
            </a:r>
          </a:p>
          <a:p>
            <a:pPr marL="342900" lvl="5" indent="-342900"/>
            <a:endParaRPr lang="it-IT" sz="2400" b="1" dirty="0"/>
          </a:p>
          <a:p>
            <a:pPr marL="342900" lvl="5" indent="-342900"/>
            <a:endParaRPr lang="it-IT" sz="2400" b="1" dirty="0"/>
          </a:p>
        </p:txBody>
      </p:sp>
    </p:spTree>
    <p:extLst>
      <p:ext uri="{BB962C8B-B14F-4D97-AF65-F5344CB8AC3E}">
        <p14:creationId xmlns:p14="http://schemas.microsoft.com/office/powerpoint/2010/main" val="205496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AACE9-7BDF-8C0E-C961-ACEE9DA7302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DCE8274-F591-5C50-9911-8BE25FE7F32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8867FE0-20D1-3442-293A-2B908B8EB54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a:t>
            </a:fld>
            <a:endParaRPr lang="it-IT" dirty="0">
              <a:solidFill>
                <a:prstClr val="black">
                  <a:tint val="75000"/>
                </a:prstClr>
              </a:solidFill>
              <a:latin typeface="Calibri"/>
            </a:endParaRPr>
          </a:p>
        </p:txBody>
      </p:sp>
      <p:sp>
        <p:nvSpPr>
          <p:cNvPr id="6" name="Titolo 1"/>
          <p:cNvSpPr>
            <a:spLocks noGrp="1"/>
          </p:cNvSpPr>
          <p:nvPr>
            <p:ph type="title"/>
          </p:nvPr>
        </p:nvSpPr>
        <p:spPr>
          <a:xfrm>
            <a:off x="894080" y="519290"/>
            <a:ext cx="11216640" cy="1885245"/>
          </a:xfrm>
        </p:spPr>
        <p:txBody>
          <a:bodyPr/>
          <a:lstStyle/>
          <a:p>
            <a:pPr algn="ctr"/>
            <a:r>
              <a:rPr lang="it-IT" dirty="0"/>
              <a:t>Argomenti trattati - 2</a:t>
            </a:r>
          </a:p>
        </p:txBody>
      </p:sp>
      <p:sp>
        <p:nvSpPr>
          <p:cNvPr id="7" name="Segnaposto testo 2"/>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2800" b="1" dirty="0" smtClean="0">
                <a:solidFill>
                  <a:srgbClr val="FF0000"/>
                </a:solidFill>
              </a:rPr>
              <a:t>Le </a:t>
            </a:r>
            <a:r>
              <a:rPr lang="it-IT" sz="2800" b="1" dirty="0">
                <a:solidFill>
                  <a:srgbClr val="FF0000"/>
                </a:solidFill>
              </a:rPr>
              <a:t>nuove strategie per la riduzione delle emissioni di CO2</a:t>
            </a:r>
          </a:p>
          <a:p>
            <a:pPr algn="ctr"/>
            <a:endParaRPr lang="it-IT" sz="2800" b="1" dirty="0">
              <a:solidFill>
                <a:srgbClr val="FF0000"/>
              </a:solidFill>
            </a:endParaRPr>
          </a:p>
          <a:p>
            <a:pPr marL="342900" lvl="4" indent="-342900">
              <a:buFont typeface="Arial" pitchFamily="34" charset="0"/>
              <a:buChar char="•"/>
            </a:pPr>
            <a:r>
              <a:rPr lang="it-IT" sz="2400" b="1" dirty="0"/>
              <a:t>Il nuovo Meccanismo </a:t>
            </a:r>
            <a:r>
              <a:rPr lang="it-IT" sz="2400" b="1" dirty="0" err="1"/>
              <a:t>Emission</a:t>
            </a:r>
            <a:r>
              <a:rPr lang="it-IT" sz="2400" b="1" dirty="0"/>
              <a:t> trading : da ETS a ETS 2 (origini , evoluzione e sviluppo futuro).</a:t>
            </a:r>
          </a:p>
          <a:p>
            <a:pPr marL="342900" indent="-342900"/>
            <a:r>
              <a:rPr lang="it-IT" sz="2400" b="1" dirty="0"/>
              <a:t>Il Carbon Board </a:t>
            </a:r>
            <a:r>
              <a:rPr lang="it-IT" sz="2400" b="1" dirty="0" err="1"/>
              <a:t>Adjustment</a:t>
            </a:r>
            <a:r>
              <a:rPr lang="it-IT" sz="2400" b="1" dirty="0"/>
              <a:t> </a:t>
            </a:r>
            <a:r>
              <a:rPr lang="it-IT" sz="2400" b="1" dirty="0" err="1"/>
              <a:t>Mechanism</a:t>
            </a:r>
            <a:r>
              <a:rPr lang="it-IT" sz="2400" b="1" dirty="0"/>
              <a:t> (CBAM) e la sua integrazione nella politica UE sui gas climalteranti.</a:t>
            </a:r>
          </a:p>
          <a:p>
            <a:pPr marL="342900" indent="-342900"/>
            <a:r>
              <a:rPr lang="it-IT" sz="2400" b="1" dirty="0"/>
              <a:t>Il Regolamento «</a:t>
            </a:r>
            <a:r>
              <a:rPr lang="it-IT" sz="2400" b="1" dirty="0" err="1"/>
              <a:t>Ecodesign</a:t>
            </a:r>
            <a:r>
              <a:rPr lang="it-IT" sz="2400" b="1" dirty="0"/>
              <a:t> for </a:t>
            </a:r>
            <a:r>
              <a:rPr lang="it-IT" sz="2400" b="1" dirty="0" err="1"/>
              <a:t>Sustainable</a:t>
            </a:r>
            <a:r>
              <a:rPr lang="it-IT" sz="2400" b="1" dirty="0"/>
              <a:t> </a:t>
            </a:r>
            <a:r>
              <a:rPr lang="it-IT" sz="2400" b="1" dirty="0" err="1"/>
              <a:t>Products</a:t>
            </a:r>
            <a:r>
              <a:rPr lang="it-IT" sz="2400" b="1" dirty="0"/>
              <a:t> </a:t>
            </a:r>
            <a:r>
              <a:rPr lang="it-IT" sz="2400" b="1" dirty="0" err="1"/>
              <a:t>Regulation</a:t>
            </a:r>
            <a:r>
              <a:rPr lang="it-IT" sz="2400" b="1" dirty="0"/>
              <a:t>» (ESPR) ed il Passaporto Digitale di Prodotto (DPP).</a:t>
            </a:r>
          </a:p>
          <a:p>
            <a:pPr marL="342900" indent="-342900"/>
            <a:r>
              <a:rPr lang="it-IT" sz="2400" b="1" dirty="0"/>
              <a:t>I cambiamenti climatici (gas climalteranti) nella ISO 50001 e nella nuova UNI EN 11339 .</a:t>
            </a:r>
          </a:p>
          <a:p>
            <a:pPr marL="342900" indent="-342900"/>
            <a:r>
              <a:rPr lang="it-IT" sz="2400" b="1" dirty="0"/>
              <a:t>Possibili sviluppi del valore economico della CO2</a:t>
            </a:r>
          </a:p>
          <a:p>
            <a:pPr marL="342900" lvl="5" indent="-342900"/>
            <a:endParaRPr lang="it-IT" sz="2400" b="1" dirty="0"/>
          </a:p>
          <a:p>
            <a:pPr marL="342900" lvl="5" indent="-342900"/>
            <a:endParaRPr lang="it-IT" sz="2400" b="1" dirty="0"/>
          </a:p>
        </p:txBody>
      </p:sp>
    </p:spTree>
    <p:extLst>
      <p:ext uri="{BB962C8B-B14F-4D97-AF65-F5344CB8AC3E}">
        <p14:creationId xmlns:p14="http://schemas.microsoft.com/office/powerpoint/2010/main" val="3994757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0852E-685E-7789-41C7-708D541C5F6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6609547-53D0-4768-E23A-436D9763E01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034901E-CC75-3C9D-2BB2-153DEAF2073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a:t>
            </a:fld>
            <a:endParaRPr lang="it-IT" dirty="0">
              <a:solidFill>
                <a:prstClr val="black">
                  <a:tint val="75000"/>
                </a:prstClr>
              </a:solidFill>
              <a:latin typeface="Calibri"/>
            </a:endParaRPr>
          </a:p>
        </p:txBody>
      </p:sp>
      <p:sp>
        <p:nvSpPr>
          <p:cNvPr id="3" name="Segnaposto testo 2"/>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endParaRPr lang="it-IT" dirty="0">
              <a:latin typeface="Calibri" panose="020F0502020204030204" pitchFamily="34" charset="0"/>
              <a:cs typeface="Calibri" panose="020F0502020204030204" pitchFamily="34" charset="0"/>
            </a:endParaRPr>
          </a:p>
          <a:p>
            <a:endParaRPr lang="it-IT" dirty="0">
              <a:latin typeface="Calibri" panose="020F0502020204030204" pitchFamily="34" charset="0"/>
              <a:cs typeface="Calibri" panose="020F0502020204030204" pitchFamily="34" charset="0"/>
            </a:endParaRPr>
          </a:p>
          <a:p>
            <a:pPr marL="0" indent="0" algn="ctr">
              <a:buNone/>
            </a:pPr>
            <a:r>
              <a:rPr lang="it-IT" sz="6600" b="1" dirty="0">
                <a:solidFill>
                  <a:srgbClr val="FF0000"/>
                </a:solidFill>
                <a:latin typeface="Calibri" panose="020F0502020204030204" pitchFamily="34" charset="0"/>
                <a:cs typeface="Calibri" panose="020F0502020204030204" pitchFamily="34" charset="0"/>
              </a:rPr>
              <a:t>LA DIAGNOSI ENERGETICA</a:t>
            </a:r>
          </a:p>
        </p:txBody>
      </p:sp>
    </p:spTree>
    <p:extLst>
      <p:ext uri="{BB962C8B-B14F-4D97-AF65-F5344CB8AC3E}">
        <p14:creationId xmlns:p14="http://schemas.microsoft.com/office/powerpoint/2010/main" val="353435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D9B4C-09C4-C5BD-39FB-5DF44468A3B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44E8336-42ED-5F5E-A636-290D5996D4F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E11E7B5-1CE4-D462-F900-9F3EE17687B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3600" dirty="0"/>
              <a:t>DEFINIZIONE DI DIAGNOSI ENERGETICA</a:t>
            </a:r>
          </a:p>
        </p:txBody>
      </p:sp>
      <p:sp>
        <p:nvSpPr>
          <p:cNvPr id="3" name="Segnaposto testo 2"/>
          <p:cNvSpPr txBox="1">
            <a:spLocks/>
          </p:cNvSpPr>
          <p:nvPr/>
        </p:nvSpPr>
        <p:spPr>
          <a:xfrm>
            <a:off x="894080" y="1968500"/>
            <a:ext cx="11216640" cy="6816514"/>
          </a:xfrm>
          <a:prstGeom prst="rect">
            <a:avLst/>
          </a:prstGeom>
        </p:spPr>
        <p:txBody>
          <a:bodyPr vert="horz" lIns="91440" tIns="45720" rIns="91440" bIns="45720" rtlCol="0">
            <a:normAutofit fontScale="92500"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endParaRPr lang="it-IT" dirty="0"/>
          </a:p>
          <a:p>
            <a:pPr marL="0" indent="0" algn="ctr">
              <a:buNone/>
            </a:pPr>
            <a:r>
              <a:rPr lang="it-IT" sz="2800" u="sng" dirty="0">
                <a:latin typeface="Calibri" panose="020F0502020204030204" pitchFamily="34" charset="0"/>
                <a:cs typeface="Calibri" panose="020F0502020204030204" pitchFamily="34" charset="0"/>
              </a:rPr>
              <a:t>La definizione più idonea è quella riportata nella Direttiva 2006/32/CE:</a:t>
            </a:r>
          </a:p>
          <a:p>
            <a:endParaRPr lang="it-IT" sz="2800" u="sng" dirty="0">
              <a:latin typeface="Calibri" panose="020F0502020204030204" pitchFamily="34" charset="0"/>
              <a:cs typeface="Calibri" panose="020F0502020204030204" pitchFamily="34" charset="0"/>
            </a:endParaRPr>
          </a:p>
          <a:p>
            <a:r>
              <a:rPr lang="it-IT" sz="2800" b="1" dirty="0">
                <a:latin typeface="Calibri" panose="020F0502020204030204" pitchFamily="34" charset="0"/>
                <a:cs typeface="Calibri" panose="020F0502020204030204" pitchFamily="34" charset="0"/>
              </a:rPr>
              <a:t> la Diagnosi Energetica è una procedura sistematica volta a fornire un’adeguata conoscenza del profilo di consumo energetico di un edificio o gruppo di edifici, di un’attività e/o impianto industriale o di servizi pubblici e privati.</a:t>
            </a:r>
          </a:p>
          <a:p>
            <a:r>
              <a:rPr lang="it-IT" sz="2800" b="1" dirty="0">
                <a:latin typeface="Calibri" panose="020F0502020204030204" pitchFamily="34" charset="0"/>
                <a:cs typeface="Calibri" panose="020F0502020204030204" pitchFamily="34" charset="0"/>
              </a:rPr>
              <a:t>Ha come scopo l’individuazione e la quantificazione di opportunità di risparmio energetico sotto il profilo costi-benefici e riferire in merito ai risultati.</a:t>
            </a:r>
          </a:p>
          <a:p>
            <a:r>
              <a:rPr lang="it-IT" sz="2800" b="1" dirty="0">
                <a:latin typeface="Calibri" panose="020F0502020204030204" pitchFamily="34" charset="0"/>
                <a:cs typeface="Calibri" panose="020F0502020204030204" pitchFamily="34" charset="0"/>
              </a:rPr>
              <a:t>La Diagnosi Energetica è un’attività definita da una serie di fasi e step da eseguirsi all’interno di un’Organizzazione, al fine di individuare interventi i quali, attuati, concorrono alla minimizzazione degli esborsi per acquisto di energia.</a:t>
            </a:r>
          </a:p>
          <a:p>
            <a:endParaRPr lang="it-IT" dirty="0"/>
          </a:p>
        </p:txBody>
      </p:sp>
    </p:spTree>
    <p:extLst>
      <p:ext uri="{BB962C8B-B14F-4D97-AF65-F5344CB8AC3E}">
        <p14:creationId xmlns:p14="http://schemas.microsoft.com/office/powerpoint/2010/main" val="159850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08BEC-F137-88CB-C207-E33D14460F3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241B391-7986-94E9-C2CB-78369E3CFDB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99A4FEE-80F9-A098-1EE3-B3846902215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a:t>
            </a:fld>
            <a:endParaRPr lang="it-IT" dirty="0">
              <a:solidFill>
                <a:prstClr val="black">
                  <a:tint val="75000"/>
                </a:prstClr>
              </a:solidFill>
              <a:latin typeface="Calibri"/>
            </a:endParaRPr>
          </a:p>
        </p:txBody>
      </p:sp>
      <p:sp>
        <p:nvSpPr>
          <p:cNvPr id="86" name="La mia attività ed esperienza"/>
          <p:cNvSpPr txBox="1">
            <a:spLocks noGrp="1"/>
          </p:cNvSpPr>
          <p:nvPr>
            <p:ph type="title"/>
          </p:nvPr>
        </p:nvSpPr>
        <p:spPr>
          <a:xfrm>
            <a:off x="894080" y="519291"/>
            <a:ext cx="11216640" cy="1474610"/>
          </a:xfrm>
          <a:prstGeom prst="rect">
            <a:avLst/>
          </a:prstGeom>
        </p:spPr>
        <p:txBody>
          <a:bodyPr/>
          <a:lstStyle/>
          <a:p>
            <a:pPr algn="ctr"/>
            <a:r>
              <a:rPr lang="it-IT" dirty="0"/>
              <a:t>Documenti di base per la esecuzione di una </a:t>
            </a:r>
            <a:r>
              <a:rPr lang="it-IT" dirty="0" smtClean="0"/>
              <a:t/>
            </a:r>
            <a:br>
              <a:rPr lang="it-IT" dirty="0" smtClean="0"/>
            </a:br>
            <a:r>
              <a:rPr lang="it-IT" dirty="0" smtClean="0"/>
              <a:t>Diagnosi </a:t>
            </a:r>
            <a:r>
              <a:rPr lang="it-IT" dirty="0"/>
              <a:t>energetica - 1</a:t>
            </a:r>
            <a:endParaRPr dirty="0"/>
          </a:p>
        </p:txBody>
      </p:sp>
      <p:sp>
        <p:nvSpPr>
          <p:cNvPr id="87" name="Descrivere la propria attività, i propri prodotti e servizi, la propria esperienza"/>
          <p:cNvSpPr txBox="1">
            <a:spLocks/>
          </p:cNvSpPr>
          <p:nvPr/>
        </p:nvSpPr>
        <p:spPr>
          <a:xfrm>
            <a:off x="894080" y="2596444"/>
            <a:ext cx="11216640" cy="6188570"/>
          </a:xfrm>
          <a:prstGeom prst="rect">
            <a:avLst/>
          </a:prstGeom>
        </p:spPr>
        <p:txBody>
          <a:bodyPr vert="horz" lIns="91440" tIns="45720" rIns="91440" bIns="45720" rtlCol="0">
            <a:normAutofit fontScale="92500" lnSpcReduction="20000"/>
          </a:bodyPr>
          <a:lstStyle>
            <a:lvl1pPr marL="487672" indent="-487672" algn="l" defTabSz="457200" rtl="0" eaLnBrk="1" latinLnBrk="0" hangingPunct="1">
              <a:spcBef>
                <a:spcPts val="0"/>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2800" b="1">
                <a:latin typeface="Arial" panose="020B0604020202020204" pitchFamily="34" charset="0"/>
                <a:cs typeface="Arial" panose="020B0604020202020204" pitchFamily="34" charset="0"/>
              </a:rPr>
              <a:t>Le Normative/Documenti di riferimento in materia di Diagnosi Energetica sono:</a:t>
            </a:r>
          </a:p>
          <a:p>
            <a:endParaRPr lang="it-IT" sz="2800" b="1">
              <a:latin typeface="Arial" panose="020B0604020202020204" pitchFamily="34" charset="0"/>
              <a:cs typeface="Arial" panose="020B0604020202020204" pitchFamily="34" charset="0"/>
            </a:endParaRPr>
          </a:p>
          <a:p>
            <a:pPr marL="457200" indent="-457200"/>
            <a:r>
              <a:rPr lang="it-IT" sz="2800" b="1">
                <a:latin typeface="Arial" panose="020B0604020202020204" pitchFamily="34" charset="0"/>
                <a:cs typeface="Arial" panose="020B0604020202020204" pitchFamily="34" charset="0"/>
              </a:rPr>
              <a:t>Direttiva 2012/27/UE (Direttiva Europea sull’Efficienza Energetica)</a:t>
            </a:r>
          </a:p>
          <a:p>
            <a:endParaRPr lang="it-IT" sz="2800" b="1">
              <a:latin typeface="Arial" panose="020B0604020202020204" pitchFamily="34" charset="0"/>
              <a:cs typeface="Arial" panose="020B0604020202020204" pitchFamily="34" charset="0"/>
            </a:endParaRPr>
          </a:p>
          <a:p>
            <a:pPr marL="457200" indent="-457200"/>
            <a:r>
              <a:rPr lang="it-IT" sz="2800" b="1">
                <a:latin typeface="Arial" panose="020B0604020202020204" pitchFamily="34" charset="0"/>
                <a:cs typeface="Arial" panose="020B0604020202020204" pitchFamily="34" charset="0"/>
              </a:rPr>
              <a:t>D.Lgs.102/2014 (Recepimento italiano della Direttiva 2012/27/Ue)</a:t>
            </a:r>
          </a:p>
          <a:p>
            <a:pPr marL="457200" indent="-457200"/>
            <a:endParaRPr lang="it-IT" sz="2800" b="1">
              <a:latin typeface="Arial" panose="020B0604020202020204" pitchFamily="34" charset="0"/>
              <a:cs typeface="Arial" panose="020B0604020202020204" pitchFamily="34" charset="0"/>
            </a:endParaRPr>
          </a:p>
          <a:p>
            <a:pPr marL="342900" indent="-342900"/>
            <a:r>
              <a:rPr lang="it-IT" sz="2800" b="1">
                <a:latin typeface="Arial" panose="020B0604020202020204" pitchFamily="34" charset="0"/>
                <a:cs typeface="Arial" panose="020B0604020202020204" pitchFamily="34" charset="0"/>
              </a:rPr>
              <a:t>Direttiva 2018/2002/UE del Parlamento europeo e del Consiglio dell'11 dicembre 2018. Ha modificato la Direttiva 2012/27. Utilizza il motto “ L’efficienza energetica al primo posto” come un  principio fondamentale della UE e pone l’obiettivo del risparmio di energia al 30% nel 2030.</a:t>
            </a:r>
          </a:p>
          <a:p>
            <a:pPr marL="342900" indent="-342900"/>
            <a:endParaRPr lang="it-IT" sz="2800" b="1">
              <a:latin typeface="Arial" panose="020B0604020202020204" pitchFamily="34" charset="0"/>
              <a:cs typeface="Arial" panose="020B0604020202020204" pitchFamily="34" charset="0"/>
            </a:endParaRPr>
          </a:p>
          <a:p>
            <a:pPr marL="342900" indent="-342900"/>
            <a:r>
              <a:rPr lang="it-IT" sz="2800" b="1"/>
              <a:t>Direttiva 1791/2023/UE Del Parlamento Europeo e del Consiglio del 13 settembre 2023</a:t>
            </a:r>
            <a:endParaRPr lang="it-IT" sz="2800" b="1">
              <a:latin typeface="Arial" panose="020B0604020202020204" pitchFamily="34" charset="0"/>
              <a:cs typeface="Arial" panose="020B0604020202020204" pitchFamily="34" charset="0"/>
            </a:endParaRPr>
          </a:p>
          <a:p>
            <a:endParaRPr lang="it-IT" dirty="0"/>
          </a:p>
        </p:txBody>
      </p:sp>
    </p:spTree>
    <p:extLst>
      <p:ext uri="{BB962C8B-B14F-4D97-AF65-F5344CB8AC3E}">
        <p14:creationId xmlns:p14="http://schemas.microsoft.com/office/powerpoint/2010/main" val="308552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5661E-0869-E45F-B077-5CD763C7B46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D6772B9-5439-0235-150B-2AEB3A7238E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7CE61E4-61CC-E06A-5E91-9D31F2A711D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a:t>
            </a:fld>
            <a:endParaRPr lang="it-IT" dirty="0">
              <a:solidFill>
                <a:prstClr val="black">
                  <a:tint val="75000"/>
                </a:prstClr>
              </a:solidFill>
              <a:latin typeface="Calibri"/>
            </a:endParaRPr>
          </a:p>
        </p:txBody>
      </p:sp>
      <p:sp>
        <p:nvSpPr>
          <p:cNvPr id="3" name="Segnaposto testo 2"/>
          <p:cNvSpPr txBox="1">
            <a:spLocks/>
          </p:cNvSpPr>
          <p:nvPr/>
        </p:nvSpPr>
        <p:spPr>
          <a:xfrm>
            <a:off x="393700" y="1251284"/>
            <a:ext cx="11476389" cy="6691519"/>
          </a:xfrm>
          <a:prstGeom prst="rect">
            <a:avLst/>
          </a:prstGeom>
        </p:spPr>
        <p:txBody>
          <a:bodyPr vert="horz" lIns="91440" tIns="45720" rIns="91440" bIns="45720" rtlCol="0">
            <a:normAutofit fontScale="550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5800" b="1" dirty="0">
                <a:solidFill>
                  <a:srgbClr val="0070C0"/>
                </a:solidFill>
              </a:rPr>
              <a:t>Articolo 11 Sistemi di gestione dell’energia e audit energetici </a:t>
            </a:r>
          </a:p>
          <a:p>
            <a:endParaRPr lang="it-IT" sz="5100" dirty="0"/>
          </a:p>
          <a:p>
            <a:pPr marL="457200" indent="-457200">
              <a:buFont typeface="Arial" pitchFamily="34" charset="0"/>
              <a:buAutoNum type="arabicPeriod"/>
            </a:pPr>
            <a:r>
              <a:rPr lang="it-IT" b="1" dirty="0"/>
              <a:t>Gli Stati membri provvedono affinché le imprese con un consumo annuo medio di energia </a:t>
            </a:r>
            <a:r>
              <a:rPr lang="it-IT" b="1" u="sng" dirty="0"/>
              <a:t>superiore a 85 TJ </a:t>
            </a:r>
            <a:r>
              <a:rPr lang="it-IT" b="1" dirty="0"/>
              <a:t>nei tre anni precedenti, considerati tutti i vettori energetici, attuino un sistema di gestione dell’energia. Il sistema di gestione dell’energia è certificato da un organismo indipendente secondo le pertinenti norme europee o internazionali. L 231/46 IT Gazzetta ufficiale dell’Unione europea 20.9.2023 Gli Stati membri garantiscono che le imprese di cui al primo comma dispongano di un sistema di gestione dell’energia al più tardi entro l'11 ottobre 2027. </a:t>
            </a:r>
          </a:p>
          <a:p>
            <a:pPr marL="457200" indent="-457200">
              <a:buFont typeface="Arial" pitchFamily="34" charset="0"/>
              <a:buAutoNum type="arabicPeriod"/>
            </a:pPr>
            <a:endParaRPr lang="it-IT" dirty="0"/>
          </a:p>
          <a:p>
            <a:pPr marL="457200" indent="-457200">
              <a:buFont typeface="Arial" pitchFamily="34" charset="0"/>
              <a:buAutoNum type="arabicPeriod"/>
            </a:pPr>
            <a:endParaRPr lang="it-IT" dirty="0"/>
          </a:p>
          <a:p>
            <a:pPr marL="457200" indent="-457200">
              <a:buFont typeface="Arial" pitchFamily="34" charset="0"/>
              <a:buAutoNum type="arabicPeriod"/>
            </a:pPr>
            <a:r>
              <a:rPr lang="it-IT" dirty="0"/>
              <a:t> </a:t>
            </a:r>
            <a:r>
              <a:rPr lang="it-IT" b="1" dirty="0"/>
              <a:t>Gli Stati membri provvedono affinché le imprese con un consumo annuo medio di energia </a:t>
            </a:r>
            <a:r>
              <a:rPr lang="it-IT" b="1" u="sng" dirty="0"/>
              <a:t>superiore a 10 TJ </a:t>
            </a:r>
            <a:r>
              <a:rPr lang="it-IT" b="1" dirty="0"/>
              <a:t>nei tre anni precedenti, considerati tutti i vettori energetici, che non attuano un sistema di gestione dell'energia siano oggetto di un audit energetico.</a:t>
            </a:r>
          </a:p>
        </p:txBody>
      </p:sp>
    </p:spTree>
    <p:extLst>
      <p:ext uri="{BB962C8B-B14F-4D97-AF65-F5344CB8AC3E}">
        <p14:creationId xmlns:p14="http://schemas.microsoft.com/office/powerpoint/2010/main" val="386222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E58C2-5ADF-F1AB-46F7-04812BD7522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FCDA3D9-ADFA-1837-9F2D-0697F989F5B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C4957D1-1BF5-C4B6-E924-5A9AFC8012CA}"/>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a:t>
            </a:fld>
            <a:endParaRPr lang="it-IT" dirty="0">
              <a:solidFill>
                <a:prstClr val="black">
                  <a:tint val="75000"/>
                </a:prstClr>
              </a:solidFill>
              <a:latin typeface="Calibri"/>
            </a:endParaRPr>
          </a:p>
        </p:txBody>
      </p:sp>
      <p:sp>
        <p:nvSpPr>
          <p:cNvPr id="2" name="Titolo 7"/>
          <p:cNvSpPr>
            <a:spLocks noGrp="1"/>
          </p:cNvSpPr>
          <p:nvPr>
            <p:ph type="title"/>
          </p:nvPr>
        </p:nvSpPr>
        <p:spPr>
          <a:xfrm>
            <a:off x="165100" y="519291"/>
            <a:ext cx="11480800" cy="1288320"/>
          </a:xfrm>
        </p:spPr>
        <p:txBody>
          <a:bodyPr/>
          <a:lstStyle/>
          <a:p>
            <a:pPr algn="ctr"/>
            <a:r>
              <a:rPr lang="it-IT" dirty="0"/>
              <a:t>Documenti di base per la esecuzione di una </a:t>
            </a:r>
            <a:r>
              <a:rPr lang="it-IT" dirty="0" smtClean="0"/>
              <a:t/>
            </a:r>
            <a:br>
              <a:rPr lang="it-IT" dirty="0" smtClean="0"/>
            </a:br>
            <a:r>
              <a:rPr lang="it-IT" dirty="0" smtClean="0"/>
              <a:t>Diagnosi </a:t>
            </a:r>
            <a:r>
              <a:rPr lang="it-IT" dirty="0"/>
              <a:t>energetica - 2</a:t>
            </a:r>
          </a:p>
        </p:txBody>
      </p:sp>
      <p:pic>
        <p:nvPicPr>
          <p:cNvPr id="10" name="Immagine 9"/>
          <p:cNvPicPr>
            <a:picLocks noChangeAspect="1"/>
          </p:cNvPicPr>
          <p:nvPr/>
        </p:nvPicPr>
        <p:blipFill>
          <a:blip r:embed="rId2"/>
          <a:stretch>
            <a:fillRect/>
          </a:stretch>
        </p:blipFill>
        <p:spPr>
          <a:xfrm>
            <a:off x="760769" y="5269831"/>
            <a:ext cx="11593791" cy="3209479"/>
          </a:xfrm>
          <a:prstGeom prst="rect">
            <a:avLst/>
          </a:prstGeom>
        </p:spPr>
      </p:pic>
      <p:pic>
        <p:nvPicPr>
          <p:cNvPr id="11" name="Immagine 10"/>
          <p:cNvPicPr>
            <a:picLocks noChangeAspect="1"/>
          </p:cNvPicPr>
          <p:nvPr/>
        </p:nvPicPr>
        <p:blipFill>
          <a:blip r:embed="rId3"/>
          <a:stretch>
            <a:fillRect/>
          </a:stretch>
        </p:blipFill>
        <p:spPr>
          <a:xfrm>
            <a:off x="992091" y="2368443"/>
            <a:ext cx="11362469" cy="2774009"/>
          </a:xfrm>
          <a:prstGeom prst="rect">
            <a:avLst/>
          </a:prstGeom>
        </p:spPr>
      </p:pic>
    </p:spTree>
    <p:extLst>
      <p:ext uri="{BB962C8B-B14F-4D97-AF65-F5344CB8AC3E}">
        <p14:creationId xmlns:p14="http://schemas.microsoft.com/office/powerpoint/2010/main" val="35988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99BC6-4156-EAC9-F502-52BF41FD5D1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953FF93-4B61-B215-045D-E5E2954C908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38F65DD-F3F5-FDBE-8D94-9A473E4837B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a:t>
            </a:fld>
            <a:endParaRPr lang="it-IT" dirty="0">
              <a:solidFill>
                <a:prstClr val="black">
                  <a:tint val="75000"/>
                </a:prstClr>
              </a:solidFill>
              <a:latin typeface="Calibri"/>
            </a:endParaRPr>
          </a:p>
        </p:txBody>
      </p:sp>
      <p:sp>
        <p:nvSpPr>
          <p:cNvPr id="2" name="Titolo 1"/>
          <p:cNvSpPr>
            <a:spLocks noGrp="1"/>
          </p:cNvSpPr>
          <p:nvPr>
            <p:ph type="title"/>
          </p:nvPr>
        </p:nvSpPr>
        <p:spPr>
          <a:xfrm>
            <a:off x="0" y="571501"/>
            <a:ext cx="11952403" cy="1231900"/>
          </a:xfrm>
        </p:spPr>
        <p:txBody>
          <a:bodyPr/>
          <a:lstStyle/>
          <a:p>
            <a:pPr algn="ctr"/>
            <a:r>
              <a:rPr lang="it-IT" dirty="0"/>
              <a:t>Documenti di base per la esecuzione di una </a:t>
            </a:r>
            <a:r>
              <a:rPr lang="it-IT" dirty="0" smtClean="0"/>
              <a:t/>
            </a:r>
            <a:br>
              <a:rPr lang="it-IT" dirty="0" smtClean="0"/>
            </a:br>
            <a:r>
              <a:rPr lang="it-IT" dirty="0" smtClean="0"/>
              <a:t>Diagnosi </a:t>
            </a:r>
            <a:r>
              <a:rPr lang="it-IT" dirty="0"/>
              <a:t>energetica - 3</a:t>
            </a:r>
          </a:p>
        </p:txBody>
      </p:sp>
      <p:sp>
        <p:nvSpPr>
          <p:cNvPr id="6" name="Rettangolo 5"/>
          <p:cNvSpPr/>
          <p:nvPr/>
        </p:nvSpPr>
        <p:spPr>
          <a:xfrm>
            <a:off x="409081" y="3207963"/>
            <a:ext cx="11870005" cy="4524315"/>
          </a:xfrm>
          <a:prstGeom prst="rect">
            <a:avLst/>
          </a:prstGeom>
        </p:spPr>
        <p:txBody>
          <a:bodyPr wrap="square">
            <a:spAutoFit/>
          </a:bodyPr>
          <a:lstStyle/>
          <a:p>
            <a:pPr marL="571500" indent="-571500" algn="just">
              <a:buFont typeface="Arial" panose="020B0604020202020204" pitchFamily="34" charset="0"/>
              <a:buChar char="•"/>
            </a:pPr>
            <a:r>
              <a:rPr lang="it-IT" sz="3200" b="1" dirty="0">
                <a:latin typeface="Arial" panose="020B0604020202020204" pitchFamily="34" charset="0"/>
                <a:cs typeface="Arial" panose="020B0604020202020204" pitchFamily="34" charset="0"/>
              </a:rPr>
              <a:t>UNI CEI EN 16247/2022 e 2015, Parte 1, 2, 3, 4 e 5 (Norma Tecnica di supporto)</a:t>
            </a:r>
          </a:p>
          <a:p>
            <a:pPr marL="457200" indent="-457200" algn="just">
              <a:buFont typeface="Arial" panose="020B0604020202020204" pitchFamily="34" charset="0"/>
              <a:buChar char="•"/>
            </a:pPr>
            <a:r>
              <a:rPr lang="it-IT" sz="3200" b="1" dirty="0"/>
              <a:t>UNI/TR 11775:2020 «Diagnosi energetiche – Linee guida per le diagnosi energetiche negli edifici.</a:t>
            </a:r>
            <a:endParaRPr lang="it-IT" sz="3200" b="1"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it-IT" sz="3200" b="1" dirty="0">
                <a:latin typeface="Arial" panose="020B0604020202020204" pitchFamily="34" charset="0"/>
                <a:cs typeface="Arial" panose="020B0604020202020204" pitchFamily="34" charset="0"/>
              </a:rPr>
              <a:t>UNI/TR 11824:2021 “Diagnosi Energetiche – Linee guida per le diagnosi energetiche nei processi</a:t>
            </a:r>
          </a:p>
          <a:p>
            <a:pPr marL="457200" indent="-457200" algn="just">
              <a:buFont typeface="Arial" panose="020B0604020202020204" pitchFamily="34" charset="0"/>
              <a:buChar char="•"/>
            </a:pPr>
            <a:endParaRPr lang="it-IT" sz="3200" b="1" dirty="0">
              <a:latin typeface="Arial" panose="020B0604020202020204" pitchFamily="34" charset="0"/>
              <a:cs typeface="Arial" panose="020B0604020202020204" pitchFamily="34" charset="0"/>
            </a:endParaRPr>
          </a:p>
          <a:p>
            <a:pPr algn="just"/>
            <a:r>
              <a:rPr lang="it-IT" sz="3200" b="1" dirty="0">
                <a:latin typeface="Arial" panose="020B0604020202020204" pitchFamily="34" charset="0"/>
                <a:cs typeface="Arial" panose="020B0604020202020204" pitchFamily="34" charset="0"/>
              </a:rPr>
              <a:t>Documenti di supporto prodotti da ENEA con Indicazioni su come elaborare la diagnosi e guide settoriali (sito Audit 102)</a:t>
            </a:r>
          </a:p>
        </p:txBody>
      </p:sp>
    </p:spTree>
    <p:extLst>
      <p:ext uri="{BB962C8B-B14F-4D97-AF65-F5344CB8AC3E}">
        <p14:creationId xmlns:p14="http://schemas.microsoft.com/office/powerpoint/2010/main" val="2970474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44D22-AA2D-D8D0-A7A6-4843EE616CD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AD71B10-C480-6765-1101-F80068D21E5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9F402E1-C355-E129-6440-CD237C7F96B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La norma UNI CEI EN 16247 </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2596444"/>
            <a:ext cx="11216640" cy="6188570"/>
          </a:xfrm>
          <a:prstGeom prst="rect">
            <a:avLst/>
          </a:prstGeom>
        </p:spPr>
        <p:txBody>
          <a:bodyPr vert="horz" lIns="91440" tIns="45720" rIns="91440" bIns="45720" rtlCol="0">
            <a:normAutofit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571500" indent="-571500"/>
            <a:r>
              <a:rPr lang="it-IT" sz="3200" b="1"/>
              <a:t>UNI CEI EN 16247-1:2022 “Diagnosi energetiche - Parte 1: Requisiti generali”</a:t>
            </a:r>
          </a:p>
          <a:p>
            <a:pPr marL="571500" indent="-571500"/>
            <a:r>
              <a:rPr lang="it-IT" sz="3200" b="1"/>
              <a:t>UNI CEI EN 16247-2:2022 “Diagnosi energetiche - Parte 2: Edifici”</a:t>
            </a:r>
            <a:endParaRPr lang="it-IT" sz="3200"/>
          </a:p>
          <a:p>
            <a:pPr marL="571500" indent="-571500"/>
            <a:r>
              <a:rPr lang="it-IT" sz="3200" b="1"/>
              <a:t>UNI CEI EN 16247-3:2022 “Diagnosi energetiche - Parte 3: Processi”</a:t>
            </a:r>
            <a:endParaRPr lang="it-IT" sz="3200"/>
          </a:p>
          <a:p>
            <a:pPr marL="571500" indent="-571500"/>
            <a:r>
              <a:rPr lang="it-IT" sz="3200" b="1"/>
              <a:t>UNI CEI EN 16247-4:2022 “Diagnosi energetiche - Parte 4: Trasporto”</a:t>
            </a:r>
            <a:endParaRPr lang="it-IT" sz="3200"/>
          </a:p>
          <a:p>
            <a:pPr marL="571500" indent="-571500"/>
            <a:r>
              <a:rPr lang="it-IT" sz="3200" b="1"/>
              <a:t>UNI CEI EN 16247-5:2015 “Diagnosi energetiche - Parte 5: Competenze dell’auditor energetico”</a:t>
            </a:r>
            <a:endParaRPr lang="it-IT" sz="3200"/>
          </a:p>
          <a:p>
            <a:r>
              <a:rPr lang="it-IT" sz="3200">
                <a:solidFill>
                  <a:srgbClr val="FFFF00"/>
                </a:solidFill>
                <a:latin typeface="Museo Sans 300" panose="02000000000000000000"/>
                <a:ea typeface="Arial" panose="020B0604020202020204" pitchFamily="34" charset="0"/>
                <a:cs typeface="Times New Roman" panose="02020603050405020304" pitchFamily="18" charset="0"/>
              </a:rPr>
              <a:t>.</a:t>
            </a:r>
            <a:endParaRPr lang="it-IT" sz="3200">
              <a:solidFill>
                <a:srgbClr val="FFFF00"/>
              </a:solidFill>
              <a:latin typeface="Arial" panose="020B0604020202020204" pitchFamily="34" charset="0"/>
              <a:ea typeface="Arial" panose="020B0604020202020204" pitchFamily="34" charset="0"/>
              <a:cs typeface="Times New Roman" panose="02020603050405020304" pitchFamily="18" charset="0"/>
            </a:endParaRPr>
          </a:p>
          <a:p>
            <a:endParaRPr lang="it-IT" sz="3200" b="1" dirty="0"/>
          </a:p>
        </p:txBody>
      </p:sp>
    </p:spTree>
    <p:extLst>
      <p:ext uri="{BB962C8B-B14F-4D97-AF65-F5344CB8AC3E}">
        <p14:creationId xmlns:p14="http://schemas.microsoft.com/office/powerpoint/2010/main" val="3716159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97BA7-3820-F6C8-6BE0-DC528E70844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5F81E39-60B6-E235-BA66-B90A42AFFF1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63412AC-EACE-60C2-85B8-38C918CB4F4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177801" y="474556"/>
            <a:ext cx="12268200" cy="1328844"/>
          </a:xfrm>
          <a:prstGeom prst="rect">
            <a:avLst/>
          </a:prstGeom>
        </p:spPr>
        <p:txBody>
          <a:bodyPr/>
          <a:lstStyle/>
          <a:p>
            <a:r>
              <a:rPr lang="it-IT" dirty="0"/>
              <a:t>Le fasi della redazione di una Diagnosi Energetica </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7"/>
            <a:ext cx="12470896" cy="7307299"/>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228600" indent="-228600" defTabSz="914400">
              <a:lnSpc>
                <a:spcPct val="90000"/>
              </a:lnSpc>
              <a:spcBef>
                <a:spcPts val="1000"/>
              </a:spcBef>
              <a:spcAft>
                <a:spcPts val="0"/>
              </a:spcAft>
              <a:defRPr/>
            </a:pPr>
            <a:r>
              <a:rPr lang="it-IT" sz="2000" b="1" dirty="0">
                <a:solidFill>
                  <a:prstClr val="black"/>
                </a:solidFill>
                <a:latin typeface="Calibri" panose="020F0502020204030204"/>
              </a:rPr>
              <a:t>Incontro preliminare</a:t>
            </a:r>
            <a:r>
              <a:rPr lang="it-IT" sz="2000" dirty="0">
                <a:solidFill>
                  <a:prstClr val="black"/>
                </a:solidFill>
                <a:latin typeface="Calibri" panose="020F0502020204030204"/>
              </a:rPr>
              <a:t> per stabilire il livello di approfondimento del lavoro da svolgere, concordare il tipo di risultato che si vuole ottenere ed il tipo di informazioni già disponibili o che il committente è in grado di produrre .</a:t>
            </a:r>
          </a:p>
          <a:p>
            <a:pPr marL="228600" indent="-228600" defTabSz="914400">
              <a:lnSpc>
                <a:spcPct val="90000"/>
              </a:lnSpc>
              <a:spcBef>
                <a:spcPts val="1000"/>
              </a:spcBef>
              <a:spcAft>
                <a:spcPts val="0"/>
              </a:spcAft>
              <a:defRPr/>
            </a:pPr>
            <a:r>
              <a:rPr lang="it-IT" sz="2000" b="1" dirty="0">
                <a:solidFill>
                  <a:prstClr val="black"/>
                </a:solidFill>
                <a:latin typeface="Calibri" panose="020F0502020204030204"/>
              </a:rPr>
              <a:t>Raccolta dati relativi ai consumi energetici</a:t>
            </a:r>
            <a:r>
              <a:rPr lang="it-IT" sz="2000" dirty="0">
                <a:solidFill>
                  <a:prstClr val="black"/>
                </a:solidFill>
                <a:latin typeface="Calibri" panose="020F0502020204030204"/>
              </a:rPr>
              <a:t>, </a:t>
            </a:r>
            <a:r>
              <a:rPr lang="it-IT" sz="2000" dirty="0" err="1">
                <a:solidFill>
                  <a:prstClr val="black"/>
                </a:solidFill>
                <a:latin typeface="Calibri" panose="020F0502020204030204"/>
              </a:rPr>
              <a:t>energy</a:t>
            </a:r>
            <a:r>
              <a:rPr lang="it-IT" sz="2000" dirty="0">
                <a:solidFill>
                  <a:prstClr val="black"/>
                </a:solidFill>
                <a:latin typeface="Calibri" panose="020F0502020204030204"/>
              </a:rPr>
              <a:t> drivers, fattori di aggiustamento, dati economici rilevanti per ogni vettore energetico e per ogni area funzionale dei vari siti con incidenza significativa (es. maggiore del 5%) sui consumi totali .</a:t>
            </a:r>
          </a:p>
          <a:p>
            <a:pPr marL="228600" indent="-228600" defTabSz="914400">
              <a:lnSpc>
                <a:spcPct val="90000"/>
              </a:lnSpc>
              <a:spcBef>
                <a:spcPts val="1000"/>
              </a:spcBef>
              <a:spcAft>
                <a:spcPts val="0"/>
              </a:spcAft>
              <a:defRPr/>
            </a:pPr>
            <a:r>
              <a:rPr lang="it-IT" sz="2000" b="1" dirty="0">
                <a:solidFill>
                  <a:prstClr val="black"/>
                </a:solidFill>
                <a:latin typeface="Calibri" panose="020F0502020204030204"/>
              </a:rPr>
              <a:t>Ispezione approfondita del sito</a:t>
            </a:r>
            <a:r>
              <a:rPr lang="it-IT" sz="2000" dirty="0">
                <a:solidFill>
                  <a:prstClr val="black"/>
                </a:solidFill>
                <a:latin typeface="Calibri" panose="020F0502020204030204"/>
              </a:rPr>
              <a:t>, verifica dello stato di manutenzione e conservazione, identificazione di processi o tecnologie obsoleti .</a:t>
            </a:r>
          </a:p>
          <a:p>
            <a:pPr marL="228600" indent="-228600" defTabSz="914400">
              <a:lnSpc>
                <a:spcPct val="90000"/>
              </a:lnSpc>
              <a:spcBef>
                <a:spcPts val="1000"/>
              </a:spcBef>
              <a:spcAft>
                <a:spcPts val="0"/>
              </a:spcAft>
              <a:defRPr/>
            </a:pPr>
            <a:r>
              <a:rPr lang="it-IT" sz="2000" b="1" dirty="0">
                <a:solidFill>
                  <a:prstClr val="black"/>
                </a:solidFill>
                <a:latin typeface="Calibri" panose="020F0502020204030204"/>
              </a:rPr>
              <a:t>Analisi dei dati </a:t>
            </a:r>
            <a:r>
              <a:rPr lang="it-IT" sz="2000" dirty="0">
                <a:solidFill>
                  <a:prstClr val="black"/>
                </a:solidFill>
                <a:latin typeface="Calibri" panose="020F0502020204030204"/>
              </a:rPr>
              <a:t> per: </a:t>
            </a:r>
          </a:p>
          <a:p>
            <a:pPr marL="650230" lvl="4" indent="0">
              <a:lnSpc>
                <a:spcPct val="90000"/>
              </a:lnSpc>
              <a:spcBef>
                <a:spcPts val="1000"/>
              </a:spcBef>
              <a:buNone/>
              <a:defRPr/>
            </a:pPr>
            <a:r>
              <a:rPr lang="it-IT" sz="2000" b="1" dirty="0" smtClean="0">
                <a:solidFill>
                  <a:prstClr val="black"/>
                </a:solidFill>
                <a:latin typeface="Calibri" panose="020F0502020204030204"/>
              </a:rPr>
              <a:t>- la </a:t>
            </a:r>
            <a:r>
              <a:rPr lang="it-IT" sz="2000" b="1" dirty="0">
                <a:solidFill>
                  <a:prstClr val="black"/>
                </a:solidFill>
                <a:latin typeface="Calibri" panose="020F0502020204030204"/>
              </a:rPr>
              <a:t>ricostruzione dei consumi effettivi di elettricità e combustibile</a:t>
            </a:r>
            <a:r>
              <a:rPr lang="it-IT" sz="2000" dirty="0">
                <a:solidFill>
                  <a:prstClr val="black"/>
                </a:solidFill>
                <a:latin typeface="Calibri" panose="020F0502020204030204"/>
              </a:rPr>
              <a:t>, i flussi energetici, i profili di consumo di energia elettrica;</a:t>
            </a:r>
          </a:p>
          <a:p>
            <a:pPr marL="797551" lvl="1" indent="-228600" defTabSz="914400">
              <a:lnSpc>
                <a:spcPct val="90000"/>
              </a:lnSpc>
              <a:spcBef>
                <a:spcPts val="1000"/>
              </a:spcBef>
              <a:defRPr/>
            </a:pPr>
            <a:r>
              <a:rPr lang="it-IT" sz="2000" b="1" dirty="0">
                <a:solidFill>
                  <a:prstClr val="black"/>
                </a:solidFill>
                <a:latin typeface="Calibri" panose="020F0502020204030204"/>
              </a:rPr>
              <a:t>la costruzione degli inventari energetici </a:t>
            </a:r>
            <a:r>
              <a:rPr lang="it-IT" sz="2000" dirty="0">
                <a:solidFill>
                  <a:prstClr val="black"/>
                </a:solidFill>
                <a:latin typeface="Calibri" panose="020F0502020204030204"/>
              </a:rPr>
              <a:t>(modello termico ed elettrico);</a:t>
            </a:r>
          </a:p>
          <a:p>
            <a:pPr marL="797551" lvl="1" indent="-228600" defTabSz="914400">
              <a:lnSpc>
                <a:spcPct val="90000"/>
              </a:lnSpc>
              <a:spcBef>
                <a:spcPts val="1000"/>
              </a:spcBef>
              <a:defRPr/>
            </a:pPr>
            <a:r>
              <a:rPr lang="it-IT" sz="2000" b="1" dirty="0">
                <a:solidFill>
                  <a:prstClr val="black"/>
                </a:solidFill>
                <a:latin typeface="Calibri" panose="020F0502020204030204"/>
              </a:rPr>
              <a:t>il calcolo degli indici prestazionali</a:t>
            </a:r>
            <a:r>
              <a:rPr lang="it-IT" sz="2000" dirty="0">
                <a:solidFill>
                  <a:prstClr val="black"/>
                </a:solidFill>
                <a:latin typeface="Calibri" panose="020F0502020204030204"/>
              </a:rPr>
              <a:t> per area funzionale e/o prodotto;</a:t>
            </a:r>
          </a:p>
          <a:p>
            <a:pPr marL="797551" lvl="1" indent="-228600" defTabSz="914400">
              <a:lnSpc>
                <a:spcPct val="90000"/>
              </a:lnSpc>
              <a:spcBef>
                <a:spcPts val="1000"/>
              </a:spcBef>
              <a:defRPr/>
            </a:pPr>
            <a:r>
              <a:rPr lang="it-IT" sz="2000" b="1" dirty="0" smtClean="0">
                <a:solidFill>
                  <a:prstClr val="black"/>
                </a:solidFill>
                <a:latin typeface="Calibri" panose="020F0502020204030204"/>
              </a:rPr>
              <a:t>Il </a:t>
            </a:r>
            <a:r>
              <a:rPr lang="it-IT" sz="2000" b="1" dirty="0">
                <a:solidFill>
                  <a:prstClr val="black"/>
                </a:solidFill>
                <a:latin typeface="Calibri" panose="020F0502020204030204"/>
              </a:rPr>
              <a:t>confronto di tali indici con i target di riferimento</a:t>
            </a:r>
            <a:r>
              <a:rPr lang="it-IT" sz="2000" dirty="0">
                <a:solidFill>
                  <a:prstClr val="black"/>
                </a:solidFill>
                <a:latin typeface="Calibri" panose="020F0502020204030204"/>
              </a:rPr>
              <a:t>;</a:t>
            </a:r>
          </a:p>
          <a:p>
            <a:pPr marL="797551" lvl="1" indent="-228600" defTabSz="914400">
              <a:lnSpc>
                <a:spcPct val="90000"/>
              </a:lnSpc>
              <a:spcBef>
                <a:spcPts val="1000"/>
              </a:spcBef>
              <a:defRPr/>
            </a:pPr>
            <a:r>
              <a:rPr lang="it-IT" sz="2000" b="1" dirty="0">
                <a:solidFill>
                  <a:prstClr val="black"/>
                </a:solidFill>
                <a:latin typeface="Calibri" panose="020F0502020204030204"/>
              </a:rPr>
              <a:t>il confronto delle tecnologie utilizzate </a:t>
            </a:r>
            <a:r>
              <a:rPr lang="it-IT" sz="2000" dirty="0">
                <a:solidFill>
                  <a:prstClr val="black"/>
                </a:solidFill>
                <a:latin typeface="Calibri" panose="020F0502020204030204"/>
              </a:rPr>
              <a:t>con lo standard di mercato (es. BAT);</a:t>
            </a:r>
          </a:p>
          <a:p>
            <a:pPr marL="797551" lvl="1" indent="-228600" defTabSz="914400">
              <a:lnSpc>
                <a:spcPct val="90000"/>
              </a:lnSpc>
              <a:spcBef>
                <a:spcPts val="1000"/>
              </a:spcBef>
              <a:defRPr/>
            </a:pPr>
            <a:r>
              <a:rPr lang="it-IT" sz="2000" b="1" dirty="0">
                <a:solidFill>
                  <a:prstClr val="black"/>
                </a:solidFill>
                <a:latin typeface="Calibri" panose="020F0502020204030204"/>
              </a:rPr>
              <a:t>l’individuazione delle azioni di miglioramento </a:t>
            </a:r>
            <a:r>
              <a:rPr lang="it-IT" sz="2000" dirty="0">
                <a:solidFill>
                  <a:prstClr val="black"/>
                </a:solidFill>
                <a:latin typeface="Calibri" panose="020F0502020204030204"/>
              </a:rPr>
              <a:t>dell’efficienza energetica con analisi di fattibilità tecnico/economica e loro priorità nel caso di azioni che richiedano investimenti;</a:t>
            </a:r>
          </a:p>
          <a:p>
            <a:pPr marL="797551" lvl="1" indent="-228600" defTabSz="914400">
              <a:lnSpc>
                <a:spcPct val="90000"/>
              </a:lnSpc>
              <a:spcBef>
                <a:spcPts val="1000"/>
              </a:spcBef>
              <a:defRPr/>
            </a:pPr>
            <a:r>
              <a:rPr lang="it-IT" sz="2000" b="1" dirty="0">
                <a:solidFill>
                  <a:prstClr val="black"/>
                </a:solidFill>
                <a:latin typeface="Calibri" panose="020F0502020204030204"/>
              </a:rPr>
              <a:t>redazione di una bozza di rapporto della Diagnosi Energetica. Revisione rapporto. Produzione rapporto finale (punto 5.6 della UNI 16247-1).</a:t>
            </a:r>
          </a:p>
          <a:p>
            <a:endParaRPr lang="it-IT" sz="20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992668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5C34-076B-9521-80CF-B335E2763AE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C67D477-F775-39D9-5001-5E3D55359C1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7E01065-643A-9060-F9F7-E1B681BFE44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a:t>
            </a:fld>
            <a:endParaRPr lang="it-IT" dirty="0">
              <a:solidFill>
                <a:prstClr val="black">
                  <a:tint val="75000"/>
                </a:prstClr>
              </a:solidFill>
              <a:latin typeface="Calibri"/>
            </a:endParaRP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508000"/>
            <a:ext cx="11216640" cy="8277015"/>
          </a:xfrm>
          <a:prstGeom prst="rect">
            <a:avLst/>
          </a:prstGeom>
        </p:spPr>
        <p:txBody>
          <a:bodyPr vert="horz" lIns="91440" tIns="45720" rIns="91440" bIns="45720" rtlCol="0">
            <a:normAutofit fontScale="92500"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defTabSz="914400">
              <a:lnSpc>
                <a:spcPct val="90000"/>
              </a:lnSpc>
              <a:spcBef>
                <a:spcPts val="1000"/>
              </a:spcBef>
              <a:spcAft>
                <a:spcPts val="0"/>
              </a:spcAft>
              <a:buNone/>
              <a:defRPr/>
            </a:pPr>
            <a:r>
              <a:rPr lang="it-IT" sz="3900" b="1" dirty="0" smtClean="0">
                <a:solidFill>
                  <a:srgbClr val="0070C0"/>
                </a:solidFill>
                <a:latin typeface="Calibri" panose="020F0502020204030204"/>
              </a:rPr>
              <a:t>Obbligatorietà </a:t>
            </a:r>
            <a:r>
              <a:rPr lang="it-IT" sz="3900" b="1" dirty="0">
                <a:solidFill>
                  <a:srgbClr val="0070C0"/>
                </a:solidFill>
                <a:latin typeface="Calibri" panose="020F0502020204030204"/>
              </a:rPr>
              <a:t>della esecuzione delle </a:t>
            </a:r>
            <a:endParaRPr lang="it-IT" sz="3900" b="1" dirty="0" smtClean="0">
              <a:solidFill>
                <a:srgbClr val="0070C0"/>
              </a:solidFill>
              <a:latin typeface="Calibri" panose="020F0502020204030204"/>
            </a:endParaRPr>
          </a:p>
          <a:p>
            <a:pPr marL="0" indent="0" algn="ctr" defTabSz="914400">
              <a:lnSpc>
                <a:spcPct val="90000"/>
              </a:lnSpc>
              <a:spcBef>
                <a:spcPts val="1000"/>
              </a:spcBef>
              <a:spcAft>
                <a:spcPts val="0"/>
              </a:spcAft>
              <a:buNone/>
              <a:defRPr/>
            </a:pPr>
            <a:r>
              <a:rPr lang="it-IT" sz="3900" b="1" dirty="0" smtClean="0">
                <a:solidFill>
                  <a:srgbClr val="0070C0"/>
                </a:solidFill>
                <a:latin typeface="Calibri" panose="020F0502020204030204"/>
              </a:rPr>
              <a:t>Diagnosi </a:t>
            </a:r>
            <a:r>
              <a:rPr lang="it-IT" sz="3500" b="1" dirty="0" smtClean="0">
                <a:solidFill>
                  <a:srgbClr val="0070C0"/>
                </a:solidFill>
                <a:latin typeface="Calibri" panose="020F0502020204030204"/>
              </a:rPr>
              <a:t>Energetiche </a:t>
            </a:r>
          </a:p>
          <a:p>
            <a:pPr marL="0" indent="0" algn="ctr" defTabSz="914400">
              <a:lnSpc>
                <a:spcPct val="90000"/>
              </a:lnSpc>
              <a:spcBef>
                <a:spcPts val="1000"/>
              </a:spcBef>
              <a:spcAft>
                <a:spcPts val="0"/>
              </a:spcAft>
              <a:buNone/>
              <a:defRPr/>
            </a:pPr>
            <a:endParaRPr lang="it-IT" sz="3500" b="1" dirty="0">
              <a:solidFill>
                <a:srgbClr val="0070C0"/>
              </a:solidFill>
              <a:latin typeface="Calibri" panose="020F0502020204030204"/>
            </a:endParaRPr>
          </a:p>
          <a:p>
            <a:pPr marL="685800" lvl="1" indent="-228600" defTabSz="914400">
              <a:lnSpc>
                <a:spcPct val="90000"/>
              </a:lnSpc>
              <a:spcBef>
                <a:spcPts val="500"/>
              </a:spcBef>
              <a:buFont typeface="Arial" pitchFamily="34" charset="0"/>
              <a:buChar char="•"/>
              <a:defRPr/>
            </a:pPr>
            <a:r>
              <a:rPr lang="it-IT" sz="3500" b="1" dirty="0">
                <a:solidFill>
                  <a:prstClr val="black"/>
                </a:solidFill>
                <a:latin typeface="Calibri" panose="020F0502020204030204"/>
              </a:rPr>
              <a:t>Grandi Imprese ( &gt; 250 dipendenti e &gt; 50 milioni € fatturato o 42 milioni € utile)</a:t>
            </a:r>
          </a:p>
          <a:p>
            <a:pPr marL="685800" lvl="1" indent="-228600" defTabSz="914400">
              <a:lnSpc>
                <a:spcPct val="90000"/>
              </a:lnSpc>
              <a:spcBef>
                <a:spcPts val="500"/>
              </a:spcBef>
              <a:buFont typeface="Arial" pitchFamily="34" charset="0"/>
              <a:buChar char="•"/>
              <a:defRPr/>
            </a:pPr>
            <a:r>
              <a:rPr lang="it-IT" sz="3500" b="1" dirty="0">
                <a:solidFill>
                  <a:prstClr val="black"/>
                </a:solidFill>
                <a:latin typeface="Calibri" panose="020F0502020204030204"/>
              </a:rPr>
              <a:t>Aziende Energivore ( &gt; 1 GWh elettrico/anno)</a:t>
            </a:r>
            <a:endParaRPr lang="it-IT" sz="3500" b="1" u="sng" dirty="0">
              <a:solidFill>
                <a:prstClr val="black"/>
              </a:solidFill>
              <a:latin typeface="Calibri" panose="020F0502020204030204"/>
            </a:endParaRPr>
          </a:p>
          <a:p>
            <a:pPr marL="457200" lvl="1" indent="0" defTabSz="914400">
              <a:lnSpc>
                <a:spcPct val="90000"/>
              </a:lnSpc>
              <a:spcBef>
                <a:spcPts val="500"/>
              </a:spcBef>
              <a:defRPr/>
            </a:pPr>
            <a:r>
              <a:rPr lang="it-IT" sz="3500" b="1" u="sng" dirty="0">
                <a:solidFill>
                  <a:prstClr val="black"/>
                </a:solidFill>
                <a:latin typeface="Calibri" panose="020F0502020204030204"/>
              </a:rPr>
              <a:t>Cadenza quadriennale di presentazione</a:t>
            </a:r>
            <a:endParaRPr lang="it-IT" sz="3500" b="1" dirty="0">
              <a:solidFill>
                <a:prstClr val="black"/>
              </a:solidFill>
              <a:latin typeface="Calibri" panose="020F0502020204030204"/>
            </a:endParaRPr>
          </a:p>
          <a:p>
            <a:pPr marL="457200" lvl="1" indent="0" defTabSz="914400">
              <a:lnSpc>
                <a:spcPct val="90000"/>
              </a:lnSpc>
              <a:spcBef>
                <a:spcPts val="500"/>
              </a:spcBef>
              <a:defRPr/>
            </a:pPr>
            <a:r>
              <a:rPr lang="it-IT" sz="3500" b="1" u="sng" dirty="0">
                <a:solidFill>
                  <a:prstClr val="black"/>
                </a:solidFill>
                <a:latin typeface="Calibri" panose="020F0502020204030204"/>
              </a:rPr>
              <a:t>Redazione delle DE da parte di </a:t>
            </a:r>
            <a:r>
              <a:rPr lang="it-IT" sz="3500" b="1" dirty="0">
                <a:solidFill>
                  <a:prstClr val="black"/>
                </a:solidFill>
                <a:latin typeface="Calibri" panose="020F0502020204030204"/>
              </a:rPr>
              <a:t>:</a:t>
            </a:r>
          </a:p>
          <a:p>
            <a:pPr marL="457200" lvl="1" indent="0" defTabSz="914400">
              <a:lnSpc>
                <a:spcPct val="90000"/>
              </a:lnSpc>
              <a:spcBef>
                <a:spcPts val="500"/>
              </a:spcBef>
              <a:buNone/>
              <a:defRPr/>
            </a:pPr>
            <a:r>
              <a:rPr lang="it-IT" sz="3500" b="1" dirty="0">
                <a:solidFill>
                  <a:prstClr val="black"/>
                </a:solidFill>
                <a:latin typeface="Calibri" panose="020F0502020204030204"/>
              </a:rPr>
              <a:t>		ESCO (certificate UNI EN 11352)</a:t>
            </a:r>
          </a:p>
          <a:p>
            <a:pPr marL="457200" lvl="1" indent="0" defTabSz="914400">
              <a:lnSpc>
                <a:spcPct val="90000"/>
              </a:lnSpc>
              <a:spcBef>
                <a:spcPts val="500"/>
              </a:spcBef>
              <a:buFont typeface="Arial" pitchFamily="34" charset="0"/>
              <a:buNone/>
              <a:defRPr/>
            </a:pPr>
            <a:r>
              <a:rPr lang="it-IT" sz="3500" b="1" dirty="0">
                <a:solidFill>
                  <a:prstClr val="black"/>
                </a:solidFill>
                <a:latin typeface="Calibri" panose="020F0502020204030204"/>
              </a:rPr>
              <a:t>		EGE (Certificati UNI EN 11339</a:t>
            </a:r>
            <a:r>
              <a:rPr lang="it-IT" sz="3500" b="1" dirty="0" smtClean="0">
                <a:solidFill>
                  <a:prstClr val="black"/>
                </a:solidFill>
                <a:latin typeface="Calibri" panose="020F0502020204030204"/>
              </a:rPr>
              <a:t>)</a:t>
            </a:r>
          </a:p>
          <a:p>
            <a:pPr marL="457200" lvl="1" indent="0" defTabSz="914400">
              <a:lnSpc>
                <a:spcPct val="90000"/>
              </a:lnSpc>
              <a:spcBef>
                <a:spcPts val="500"/>
              </a:spcBef>
              <a:buFont typeface="Arial" pitchFamily="34" charset="0"/>
              <a:buNone/>
              <a:defRPr/>
            </a:pPr>
            <a:endParaRPr lang="it-IT" sz="3500" b="1" dirty="0">
              <a:solidFill>
                <a:prstClr val="black"/>
              </a:solidFill>
              <a:latin typeface="Calibri" panose="020F0502020204030204"/>
            </a:endParaRPr>
          </a:p>
          <a:p>
            <a:pPr marL="457200" lvl="1" indent="0" defTabSz="914400">
              <a:lnSpc>
                <a:spcPct val="90000"/>
              </a:lnSpc>
              <a:spcBef>
                <a:spcPts val="500"/>
              </a:spcBef>
              <a:buFont typeface="Arial" pitchFamily="34" charset="0"/>
              <a:buNone/>
              <a:defRPr/>
            </a:pPr>
            <a:r>
              <a:rPr lang="it-IT" sz="3500" b="1" u="sng" dirty="0">
                <a:solidFill>
                  <a:prstClr val="black"/>
                </a:solidFill>
                <a:latin typeface="Calibri" panose="020F0502020204030204"/>
              </a:rPr>
              <a:t>Redazione «derivata» dal possesso certificazione UNI EN ISO 50001 da parte </a:t>
            </a:r>
            <a:r>
              <a:rPr lang="it-IT" sz="3500" b="1" u="sng" dirty="0" smtClean="0">
                <a:solidFill>
                  <a:prstClr val="black"/>
                </a:solidFill>
                <a:latin typeface="Calibri" panose="020F0502020204030204"/>
              </a:rPr>
              <a:t>azienda</a:t>
            </a:r>
          </a:p>
          <a:p>
            <a:pPr marL="457200" lvl="1" indent="0" defTabSz="914400">
              <a:lnSpc>
                <a:spcPct val="90000"/>
              </a:lnSpc>
              <a:spcBef>
                <a:spcPts val="500"/>
              </a:spcBef>
              <a:buFont typeface="Arial" pitchFamily="34" charset="0"/>
              <a:buNone/>
              <a:defRPr/>
            </a:pPr>
            <a:endParaRPr lang="it-IT" sz="3500" b="1" u="sng" dirty="0">
              <a:solidFill>
                <a:prstClr val="black"/>
              </a:solidFill>
              <a:latin typeface="Calibri" panose="020F0502020204030204"/>
            </a:endParaRPr>
          </a:p>
          <a:p>
            <a:pPr marL="457200" lvl="1" indent="0" defTabSz="914400">
              <a:lnSpc>
                <a:spcPct val="90000"/>
              </a:lnSpc>
              <a:spcBef>
                <a:spcPts val="500"/>
              </a:spcBef>
              <a:buFont typeface="Arial" pitchFamily="34" charset="0"/>
              <a:buNone/>
              <a:defRPr/>
            </a:pPr>
            <a:r>
              <a:rPr lang="it-IT" sz="3500" b="1" u="sng" dirty="0">
                <a:solidFill>
                  <a:prstClr val="black"/>
                </a:solidFill>
                <a:latin typeface="Calibri" panose="020F0502020204030204"/>
              </a:rPr>
              <a:t>Requisiti della DE , secondo </a:t>
            </a:r>
            <a:r>
              <a:rPr lang="it-IT" sz="3500" b="1" dirty="0">
                <a:solidFill>
                  <a:prstClr val="black"/>
                </a:solidFill>
                <a:latin typeface="Calibri" panose="020F0502020204030204"/>
              </a:rPr>
              <a:t>:</a:t>
            </a:r>
          </a:p>
          <a:p>
            <a:pPr marL="914400" lvl="1" indent="-457200" defTabSz="914400">
              <a:lnSpc>
                <a:spcPct val="90000"/>
              </a:lnSpc>
              <a:spcBef>
                <a:spcPts val="500"/>
              </a:spcBef>
              <a:buFont typeface="Arial" pitchFamily="34" charset="0"/>
              <a:buChar char="•"/>
              <a:defRPr/>
            </a:pPr>
            <a:r>
              <a:rPr lang="it-IT" sz="3500" b="1" dirty="0">
                <a:solidFill>
                  <a:prstClr val="black"/>
                </a:solidFill>
                <a:latin typeface="Calibri" panose="020F0502020204030204"/>
              </a:rPr>
              <a:t>	Articolo 8 - Allegato 2 o secondo UNI EN ISO 16247 1-2-3-4-5</a:t>
            </a:r>
          </a:p>
          <a:p>
            <a:pPr marL="457200" lvl="1" indent="0" algn="just" defTabSz="914400">
              <a:lnSpc>
                <a:spcPct val="90000"/>
              </a:lnSpc>
              <a:spcBef>
                <a:spcPts val="500"/>
              </a:spcBef>
              <a:buFont typeface="Arial" pitchFamily="34" charset="0"/>
              <a:buNone/>
              <a:defRPr/>
            </a:pPr>
            <a:r>
              <a:rPr lang="it-IT" sz="2200" dirty="0">
                <a:solidFill>
                  <a:prstClr val="black"/>
                </a:solidFill>
                <a:latin typeface="Calibri" panose="020F0502020204030204"/>
              </a:rPr>
              <a:t>	</a:t>
            </a:r>
          </a:p>
          <a:p>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145817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44725-63C7-DCBD-D747-45B670242CC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3957688-4F0A-EE75-6618-4390FA3E51A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C002E4F-29F4-76BB-DE0F-8C987917CDE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a:t>
            </a:fld>
            <a:endParaRPr lang="it-IT" dirty="0">
              <a:solidFill>
                <a:prstClr val="black">
                  <a:tint val="75000"/>
                </a:prstClr>
              </a:solidFill>
              <a:latin typeface="Calibri"/>
            </a:endParaRPr>
          </a:p>
        </p:txBody>
      </p:sp>
      <p:sp>
        <p:nvSpPr>
          <p:cNvPr id="3" name="Segnaposto testo 2"/>
          <p:cNvSpPr txBox="1">
            <a:spLocks/>
          </p:cNvSpPr>
          <p:nvPr/>
        </p:nvSpPr>
        <p:spPr>
          <a:xfrm>
            <a:off x="409081" y="1930400"/>
            <a:ext cx="12186639" cy="709168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457200" lvl="1" indent="0">
              <a:lnSpc>
                <a:spcPct val="90000"/>
              </a:lnSpc>
              <a:spcBef>
                <a:spcPts val="500"/>
              </a:spcBef>
              <a:buNone/>
              <a:defRPr/>
            </a:pPr>
            <a:r>
              <a:rPr lang="it-IT" sz="2800" b="1" dirty="0" smtClean="0">
                <a:latin typeface="Calibri" panose="020F0502020204030204"/>
              </a:rPr>
              <a:t>Gestione </a:t>
            </a:r>
            <a:r>
              <a:rPr lang="it-IT" sz="2800" b="1" dirty="0">
                <a:latin typeface="Calibri" panose="020F0502020204030204"/>
              </a:rPr>
              <a:t>da parte del MITE (ex  MISE) con supporto ENEA</a:t>
            </a:r>
          </a:p>
          <a:p>
            <a:pPr marL="457200" lvl="1" indent="0">
              <a:lnSpc>
                <a:spcPct val="90000"/>
              </a:lnSpc>
              <a:spcBef>
                <a:spcPts val="500"/>
              </a:spcBef>
              <a:buNone/>
              <a:defRPr/>
            </a:pPr>
            <a:r>
              <a:rPr lang="it-IT" sz="2800" b="1" dirty="0">
                <a:latin typeface="Calibri" panose="020F0502020204030204"/>
              </a:rPr>
              <a:t>Creazione sito ENEA - Audit 102 </a:t>
            </a:r>
            <a:r>
              <a:rPr lang="it-IT" sz="2800" b="1" u="sng" dirty="0"/>
              <a:t>https://audit102.enea.it</a:t>
            </a:r>
          </a:p>
          <a:p>
            <a:pPr marL="457200" lvl="1" indent="0">
              <a:lnSpc>
                <a:spcPct val="90000"/>
              </a:lnSpc>
              <a:spcBef>
                <a:spcPts val="500"/>
              </a:spcBef>
              <a:buNone/>
              <a:defRPr/>
            </a:pPr>
            <a:r>
              <a:rPr lang="it-IT" sz="2800" b="1" dirty="0">
                <a:latin typeface="Calibri" panose="020F0502020204030204"/>
              </a:rPr>
              <a:t>	</a:t>
            </a:r>
            <a:r>
              <a:rPr lang="it-IT" sz="2800" b="1" dirty="0" smtClean="0">
                <a:latin typeface="Calibri" panose="020F0502020204030204"/>
              </a:rPr>
              <a:t> </a:t>
            </a:r>
            <a:r>
              <a:rPr lang="it-IT" sz="2800" b="1" dirty="0">
                <a:latin typeface="Calibri" panose="020F0502020204030204"/>
              </a:rPr>
              <a:t>per inserimento DE in cui sono presenti:</a:t>
            </a:r>
          </a:p>
          <a:p>
            <a:pPr marL="457200" lvl="1" indent="0">
              <a:lnSpc>
                <a:spcPct val="90000"/>
              </a:lnSpc>
              <a:spcBef>
                <a:spcPts val="500"/>
              </a:spcBef>
              <a:buNone/>
              <a:defRPr/>
            </a:pPr>
            <a:r>
              <a:rPr lang="it-IT" sz="2800" b="1" dirty="0" smtClean="0">
                <a:latin typeface="Calibri" panose="020F0502020204030204"/>
              </a:rPr>
              <a:t>Linee </a:t>
            </a:r>
            <a:r>
              <a:rPr lang="it-IT" sz="2800" b="1" dirty="0">
                <a:latin typeface="Calibri" panose="020F0502020204030204"/>
              </a:rPr>
              <a:t>guida settoriali</a:t>
            </a:r>
          </a:p>
          <a:p>
            <a:pPr marL="914400" lvl="1" indent="-457200">
              <a:lnSpc>
                <a:spcPct val="90000"/>
              </a:lnSpc>
              <a:spcBef>
                <a:spcPts val="500"/>
              </a:spcBef>
              <a:defRPr/>
            </a:pPr>
            <a:r>
              <a:rPr lang="it-IT" sz="2800" b="1" dirty="0" smtClean="0">
                <a:latin typeface="Calibri" panose="020F0502020204030204"/>
              </a:rPr>
              <a:t>Fogli </a:t>
            </a:r>
            <a:r>
              <a:rPr lang="it-IT" sz="2800" b="1" dirty="0">
                <a:latin typeface="Calibri" panose="020F0502020204030204"/>
              </a:rPr>
              <a:t>per </a:t>
            </a:r>
            <a:r>
              <a:rPr lang="it-IT" sz="2800" b="1" dirty="0" err="1">
                <a:latin typeface="Calibri" panose="020F0502020204030204"/>
              </a:rPr>
              <a:t>clusterizzazione</a:t>
            </a:r>
            <a:r>
              <a:rPr lang="it-IT" sz="2800" b="1" dirty="0">
                <a:latin typeface="Calibri" panose="020F0502020204030204"/>
              </a:rPr>
              <a:t> aziende </a:t>
            </a:r>
            <a:r>
              <a:rPr lang="it-IT" sz="2800" b="1" dirty="0" err="1" smtClean="0">
                <a:latin typeface="Calibri" panose="020F0502020204030204"/>
              </a:rPr>
              <a:t>multisito</a:t>
            </a:r>
            <a:endParaRPr lang="it-IT" sz="2800" b="1" dirty="0" smtClean="0">
              <a:latin typeface="Calibri" panose="020F0502020204030204"/>
            </a:endParaRPr>
          </a:p>
          <a:p>
            <a:pPr marL="457200" lvl="1" indent="0">
              <a:lnSpc>
                <a:spcPct val="90000"/>
              </a:lnSpc>
              <a:spcBef>
                <a:spcPts val="500"/>
              </a:spcBef>
              <a:defRPr/>
            </a:pPr>
            <a:r>
              <a:rPr lang="it-IT" sz="2800" b="1" dirty="0" smtClean="0">
                <a:latin typeface="Calibri" panose="020F0502020204030204"/>
              </a:rPr>
              <a:t>   Fogli </a:t>
            </a:r>
            <a:r>
              <a:rPr lang="it-IT" sz="2800" b="1" dirty="0">
                <a:latin typeface="Calibri" panose="020F0502020204030204"/>
              </a:rPr>
              <a:t>riassuntivi di calcolo dei consumi e loro ripartizione </a:t>
            </a:r>
          </a:p>
          <a:p>
            <a:pPr marL="457200" lvl="1" indent="0">
              <a:lnSpc>
                <a:spcPct val="90000"/>
              </a:lnSpc>
              <a:spcBef>
                <a:spcPts val="500"/>
              </a:spcBef>
              <a:defRPr/>
            </a:pPr>
            <a:r>
              <a:rPr lang="it-IT" sz="2800" b="1" dirty="0">
                <a:latin typeface="Calibri" panose="020F0502020204030204"/>
              </a:rPr>
              <a:t> </a:t>
            </a:r>
            <a:r>
              <a:rPr lang="it-IT" sz="2800" b="1" dirty="0" smtClean="0">
                <a:latin typeface="Calibri" panose="020F0502020204030204"/>
              </a:rPr>
              <a:t>  </a:t>
            </a:r>
            <a:r>
              <a:rPr lang="it-IT" sz="2800" b="1" dirty="0" smtClean="0">
                <a:latin typeface="Calibri" panose="020F0502020204030204"/>
              </a:rPr>
              <a:t>Linee </a:t>
            </a:r>
            <a:r>
              <a:rPr lang="it-IT" sz="2800" b="1" dirty="0">
                <a:latin typeface="Calibri" panose="020F0502020204030204"/>
              </a:rPr>
              <a:t>guida per Piani e Report di Monitoraggio e foglio </a:t>
            </a:r>
            <a:r>
              <a:rPr lang="it-IT" sz="2800" b="1" dirty="0" err="1">
                <a:latin typeface="Calibri" panose="020F0502020204030204"/>
              </a:rPr>
              <a:t>excell</a:t>
            </a:r>
            <a:r>
              <a:rPr lang="it-IT" sz="2800" b="1" dirty="0">
                <a:latin typeface="Calibri" panose="020F0502020204030204"/>
              </a:rPr>
              <a:t> per    </a:t>
            </a:r>
            <a:r>
              <a:rPr lang="it-IT" sz="2800" b="1" dirty="0">
                <a:latin typeface="Calibri" panose="020F0502020204030204"/>
              </a:rPr>
              <a:t> </a:t>
            </a:r>
            <a:r>
              <a:rPr lang="it-IT" sz="2800" b="1" dirty="0" smtClean="0">
                <a:latin typeface="Calibri" panose="020F0502020204030204"/>
              </a:rPr>
              <a:t>   	</a:t>
            </a:r>
            <a:r>
              <a:rPr lang="it-IT" sz="2800" b="1" dirty="0" smtClean="0">
                <a:latin typeface="Calibri" panose="020F0502020204030204"/>
              </a:rPr>
              <a:t>individuazione </a:t>
            </a:r>
            <a:r>
              <a:rPr lang="it-IT" sz="2800" b="1" dirty="0">
                <a:latin typeface="Calibri" panose="020F0502020204030204"/>
              </a:rPr>
              <a:t>siti su cui eseguire monitoraggi</a:t>
            </a:r>
          </a:p>
          <a:p>
            <a:pPr marL="457200" lvl="1" indent="0">
              <a:lnSpc>
                <a:spcPct val="90000"/>
              </a:lnSpc>
              <a:spcBef>
                <a:spcPts val="500"/>
              </a:spcBef>
              <a:buNone/>
              <a:defRPr/>
            </a:pPr>
            <a:r>
              <a:rPr lang="it-IT" sz="2800" b="1" dirty="0" smtClean="0">
                <a:latin typeface="Calibri" panose="020F0502020204030204" pitchFamily="34" charset="0"/>
                <a:cs typeface="Calibri" panose="020F0502020204030204" pitchFamily="34" charset="0"/>
              </a:rPr>
              <a:t>Anno </a:t>
            </a:r>
            <a:r>
              <a:rPr lang="it-IT" sz="2800" b="1" dirty="0">
                <a:latin typeface="Calibri" panose="020F0502020204030204" pitchFamily="34" charset="0"/>
                <a:cs typeface="Calibri" panose="020F0502020204030204" pitchFamily="34" charset="0"/>
              </a:rPr>
              <a:t>di riferimento per l’esecuzione della DE è </a:t>
            </a:r>
            <a:r>
              <a:rPr lang="it-IT" sz="2800" b="1" u="sng" dirty="0">
                <a:latin typeface="Calibri" panose="020F0502020204030204" pitchFamily="34" charset="0"/>
                <a:cs typeface="Calibri" panose="020F0502020204030204" pitchFamily="34" charset="0"/>
              </a:rPr>
              <a:t>anno </a:t>
            </a:r>
            <a:r>
              <a:rPr lang="it-IT" sz="2800" b="1" u="sng" dirty="0" smtClean="0">
                <a:latin typeface="Calibri" panose="020F0502020204030204" pitchFamily="34" charset="0"/>
                <a:cs typeface="Calibri" panose="020F0502020204030204" pitchFamily="34" charset="0"/>
              </a:rPr>
              <a:t>n-1 </a:t>
            </a:r>
            <a:r>
              <a:rPr lang="it-IT" sz="2800" b="1" u="sng" dirty="0">
                <a:latin typeface="Calibri" panose="020F0502020204030204" pitchFamily="34" charset="0"/>
                <a:cs typeface="Calibri" panose="020F0502020204030204" pitchFamily="34" charset="0"/>
              </a:rPr>
              <a:t>rispetto a quello di obbligo</a:t>
            </a:r>
          </a:p>
          <a:p>
            <a:pPr marL="914400" lvl="1" indent="-457200">
              <a:lnSpc>
                <a:spcPct val="90000"/>
              </a:lnSpc>
              <a:spcBef>
                <a:spcPts val="500"/>
              </a:spcBef>
              <a:buFont typeface="Arial" pitchFamily="34" charset="0"/>
              <a:buChar char="•"/>
              <a:defRPr/>
            </a:pPr>
            <a:r>
              <a:rPr lang="it-IT" sz="2800" b="1" dirty="0">
                <a:latin typeface="Calibri" panose="020F0502020204030204" pitchFamily="34" charset="0"/>
                <a:cs typeface="Calibri" panose="020F0502020204030204" pitchFamily="34" charset="0"/>
              </a:rPr>
              <a:t>Imprese </a:t>
            </a:r>
            <a:r>
              <a:rPr lang="it-IT" sz="2800" b="1" dirty="0" err="1">
                <a:latin typeface="Calibri" panose="020F0502020204030204" pitchFamily="34" charset="0"/>
                <a:cs typeface="Calibri" panose="020F0502020204030204" pitchFamily="34" charset="0"/>
              </a:rPr>
              <a:t>monosito</a:t>
            </a:r>
            <a:r>
              <a:rPr lang="it-IT" sz="2800" b="1" dirty="0">
                <a:latin typeface="Calibri" panose="020F0502020204030204" pitchFamily="34" charset="0"/>
                <a:cs typeface="Calibri" panose="020F0502020204030204" pitchFamily="34" charset="0"/>
              </a:rPr>
              <a:t> : obbligo DE per tutte quelle che nell’anno di riferimento hanno avuto un consumo di energia superiore a 100 TEP</a:t>
            </a:r>
          </a:p>
          <a:p>
            <a:pPr marL="914400" lvl="1" indent="-457200">
              <a:lnSpc>
                <a:spcPct val="90000"/>
              </a:lnSpc>
              <a:spcBef>
                <a:spcPts val="500"/>
              </a:spcBef>
              <a:buFont typeface="Arial" pitchFamily="34" charset="0"/>
              <a:buChar char="•"/>
              <a:defRPr/>
            </a:pPr>
            <a:r>
              <a:rPr lang="it-IT" sz="2800" b="1" dirty="0">
                <a:latin typeface="Calibri" panose="020F0502020204030204" pitchFamily="34" charset="0"/>
                <a:cs typeface="Calibri" panose="020F0502020204030204" pitchFamily="34" charset="0"/>
              </a:rPr>
              <a:t>Imprese </a:t>
            </a:r>
            <a:r>
              <a:rPr lang="it-IT" sz="2800" b="1" dirty="0" err="1">
                <a:latin typeface="Calibri" panose="020F0502020204030204" pitchFamily="34" charset="0"/>
                <a:cs typeface="Calibri" panose="020F0502020204030204" pitchFamily="34" charset="0"/>
              </a:rPr>
              <a:t>multisito</a:t>
            </a:r>
            <a:r>
              <a:rPr lang="it-IT" sz="2800" b="1" dirty="0">
                <a:latin typeface="Calibri" panose="020F0502020204030204" pitchFamily="34" charset="0"/>
                <a:cs typeface="Calibri" panose="020F0502020204030204" pitchFamily="34" charset="0"/>
              </a:rPr>
              <a:t> : obbligo per tutti i siti che nell’anno di riferimento hanno avuto un consumo di energia superiore a 10.000 TEP (industria) e 1.000 </a:t>
            </a:r>
            <a:r>
              <a:rPr lang="it-IT" sz="2800" b="1" dirty="0" err="1">
                <a:latin typeface="Calibri" panose="020F0502020204030204" pitchFamily="34" charset="0"/>
                <a:cs typeface="Calibri" panose="020F0502020204030204" pitchFamily="34" charset="0"/>
              </a:rPr>
              <a:t>Tep</a:t>
            </a:r>
            <a:r>
              <a:rPr lang="it-IT" sz="2800" b="1" dirty="0">
                <a:latin typeface="Calibri" panose="020F0502020204030204" pitchFamily="34" charset="0"/>
                <a:cs typeface="Calibri" panose="020F0502020204030204" pitchFamily="34" charset="0"/>
              </a:rPr>
              <a:t> (Terziario). Per gli altri sopra i 100 TEP si applica la «</a:t>
            </a:r>
            <a:r>
              <a:rPr lang="it-IT" sz="2800" b="1" dirty="0" err="1">
                <a:latin typeface="Calibri" panose="020F0502020204030204" pitchFamily="34" charset="0"/>
                <a:cs typeface="Calibri" panose="020F0502020204030204" pitchFamily="34" charset="0"/>
              </a:rPr>
              <a:t>Clusterizzazione</a:t>
            </a:r>
            <a:r>
              <a:rPr lang="it-IT" sz="2800" b="1" dirty="0">
                <a:latin typeface="Calibri" panose="020F0502020204030204" pitchFamily="34" charset="0"/>
                <a:cs typeface="Calibri" panose="020F0502020204030204" pitchFamily="34" charset="0"/>
              </a:rPr>
              <a:t>»</a:t>
            </a:r>
          </a:p>
          <a:p>
            <a:pPr marL="914400" lvl="1" indent="-457200">
              <a:lnSpc>
                <a:spcPct val="90000"/>
              </a:lnSpc>
              <a:spcBef>
                <a:spcPts val="500"/>
              </a:spcBef>
              <a:buFont typeface="Arial" pitchFamily="34" charset="0"/>
              <a:buChar char="•"/>
              <a:defRPr/>
            </a:pPr>
            <a:endParaRPr lang="it-IT" sz="2800" dirty="0">
              <a:solidFill>
                <a:prstClr val="black"/>
              </a:solidFill>
              <a:latin typeface="Calibri" panose="020F0502020204030204"/>
            </a:endParaRPr>
          </a:p>
          <a:p>
            <a:endParaRPr lang="it-IT" dirty="0"/>
          </a:p>
          <a:p>
            <a:endParaRPr lang="it-IT" dirty="0"/>
          </a:p>
        </p:txBody>
      </p:sp>
    </p:spTree>
    <p:extLst>
      <p:ext uri="{BB962C8B-B14F-4D97-AF65-F5344CB8AC3E}">
        <p14:creationId xmlns:p14="http://schemas.microsoft.com/office/powerpoint/2010/main" val="1171468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9410B-5B8F-9E13-A945-A2A8A7A5699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F994ED2-EDAA-1A7C-4EB3-D46AB6982C5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4BE3427-327F-0D47-4B85-39CB4101253C}"/>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a:t>
            </a:fld>
            <a:endParaRPr lang="it-IT" dirty="0">
              <a:solidFill>
                <a:prstClr val="black">
                  <a:tint val="75000"/>
                </a:prstClr>
              </a:solidFill>
              <a:latin typeface="Calibri"/>
            </a:endParaRPr>
          </a:p>
        </p:txBody>
      </p:sp>
      <p:sp>
        <p:nvSpPr>
          <p:cNvPr id="6" name="Titolo 1"/>
          <p:cNvSpPr>
            <a:spLocks noGrp="1"/>
          </p:cNvSpPr>
          <p:nvPr>
            <p:ph type="title"/>
          </p:nvPr>
        </p:nvSpPr>
        <p:spPr>
          <a:xfrm>
            <a:off x="894080" y="519290"/>
            <a:ext cx="11216640" cy="1885245"/>
          </a:xfrm>
        </p:spPr>
        <p:txBody>
          <a:bodyPr/>
          <a:lstStyle/>
          <a:p>
            <a:r>
              <a:rPr lang="it-IT" dirty="0"/>
              <a:t>Linee guida settoriali (sito audit 102 – ENEA)</a:t>
            </a:r>
          </a:p>
        </p:txBody>
      </p:sp>
      <p:pic>
        <p:nvPicPr>
          <p:cNvPr id="8" name="Immagine 7" descr="Immagine che contiene testo, schermata, Carattere, documento&#10;&#10;Descrizione generata automaticamente">
            <a:extLst>
              <a:ext uri="{FF2B5EF4-FFF2-40B4-BE49-F238E27FC236}">
                <a16:creationId xmlns:a16="http://schemas.microsoft.com/office/drawing/2014/main" id="{736491C3-DA0D-BD2F-A6D7-037EB5EDE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185" y="2021305"/>
            <a:ext cx="8266161" cy="7018837"/>
          </a:xfrm>
          <a:prstGeom prst="rect">
            <a:avLst/>
          </a:prstGeom>
        </p:spPr>
      </p:pic>
    </p:spTree>
    <p:extLst>
      <p:ext uri="{BB962C8B-B14F-4D97-AF65-F5344CB8AC3E}">
        <p14:creationId xmlns:p14="http://schemas.microsoft.com/office/powerpoint/2010/main" val="375259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CC0B7-EF48-E74C-B17E-AEBDD207561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C737779B-073E-772B-1CE2-30F7D13F721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9888B7A-1775-D75C-8654-CEFB2612B58C}"/>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a:t>
            </a:fld>
            <a:endParaRPr lang="it-IT" dirty="0">
              <a:solidFill>
                <a:prstClr val="black">
                  <a:tint val="75000"/>
                </a:prstClr>
              </a:solidFill>
              <a:latin typeface="Calibri"/>
            </a:endParaRPr>
          </a:p>
        </p:txBody>
      </p:sp>
      <p:sp>
        <p:nvSpPr>
          <p:cNvPr id="3" name="Segnaposto testo 2"/>
          <p:cNvSpPr txBox="1">
            <a:spLocks/>
          </p:cNvSpPr>
          <p:nvPr/>
        </p:nvSpPr>
        <p:spPr>
          <a:xfrm>
            <a:off x="894080" y="1905000"/>
            <a:ext cx="11216640" cy="6880014"/>
          </a:xfrm>
          <a:prstGeom prst="rect">
            <a:avLst/>
          </a:prstGeom>
        </p:spPr>
        <p:txBody>
          <a:bodyPr vert="horz" lIns="91440" tIns="45720" rIns="91440" bIns="45720" rtlCol="0">
            <a:normAutofit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lvl="1" indent="0">
              <a:buNone/>
            </a:pPr>
            <a:r>
              <a:rPr lang="it-IT" sz="3200" b="1" dirty="0">
                <a:solidFill>
                  <a:prstClr val="black"/>
                </a:solidFill>
                <a:latin typeface="Calibri" panose="020F0502020204030204" pitchFamily="34" charset="0"/>
                <a:cs typeface="Calibri" panose="020F0502020204030204" pitchFamily="34" charset="0"/>
              </a:rPr>
              <a:t>Aziende </a:t>
            </a:r>
            <a:r>
              <a:rPr lang="it-IT" sz="3200" b="1" dirty="0" err="1">
                <a:solidFill>
                  <a:prstClr val="black"/>
                </a:solidFill>
                <a:latin typeface="Calibri" panose="020F0502020204030204" pitchFamily="34" charset="0"/>
                <a:cs typeface="Calibri" panose="020F0502020204030204" pitchFamily="34" charset="0"/>
              </a:rPr>
              <a:t>Gasivore</a:t>
            </a:r>
            <a:r>
              <a:rPr lang="it-IT" sz="3200" b="1" dirty="0">
                <a:solidFill>
                  <a:prstClr val="black"/>
                </a:solidFill>
                <a:latin typeface="Calibri" panose="020F0502020204030204" pitchFamily="34" charset="0"/>
                <a:cs typeface="Calibri" panose="020F0502020204030204" pitchFamily="34" charset="0"/>
              </a:rPr>
              <a:t> </a:t>
            </a:r>
            <a:r>
              <a:rPr lang="it-IT" sz="3200" dirty="0">
                <a:solidFill>
                  <a:prstClr val="black"/>
                </a:solidFill>
                <a:latin typeface="Calibri" panose="020F0502020204030204" pitchFamily="34" charset="0"/>
                <a:cs typeface="Calibri" panose="020F0502020204030204" pitchFamily="34" charset="0"/>
              </a:rPr>
              <a:t>come definite nel </a:t>
            </a:r>
            <a:r>
              <a:rPr lang="it-IT" sz="3200" dirty="0">
                <a:latin typeface="Calibri" panose="020F0502020204030204" pitchFamily="34" charset="0"/>
                <a:cs typeface="Calibri" panose="020F0502020204030204" pitchFamily="34" charset="0"/>
              </a:rPr>
              <a:t>decreto del </a:t>
            </a:r>
            <a:r>
              <a:rPr lang="it-IT" sz="3200" u="sng" dirty="0">
                <a:latin typeface="Calibri" panose="020F0502020204030204" pitchFamily="34" charset="0"/>
                <a:cs typeface="Calibri" panose="020F0502020204030204" pitchFamily="34" charset="0"/>
              </a:rPr>
              <a:t>Ministro della Transizione Ecologica </a:t>
            </a:r>
            <a:r>
              <a:rPr lang="it-IT" sz="3200" dirty="0">
                <a:latin typeface="Calibri" panose="020F0502020204030204" pitchFamily="34" charset="0"/>
                <a:cs typeface="Calibri" panose="020F0502020204030204" pitchFamily="34" charset="0"/>
              </a:rPr>
              <a:t>21 dicembre 2021, n. 541/2021</a:t>
            </a:r>
            <a:endParaRPr lang="it-IT" sz="3200" b="1" dirty="0">
              <a:solidFill>
                <a:prstClr val="black"/>
              </a:solidFill>
              <a:latin typeface="Calibri" panose="020F0502020204030204" pitchFamily="34" charset="0"/>
              <a:cs typeface="Calibri" panose="020F0502020204030204" pitchFamily="34" charset="0"/>
            </a:endParaRPr>
          </a:p>
          <a:p>
            <a:pPr lvl="1" indent="0">
              <a:buNone/>
            </a:pPr>
            <a:r>
              <a:rPr lang="it-IT" sz="3200" b="1" dirty="0">
                <a:solidFill>
                  <a:prstClr val="black"/>
                </a:solidFill>
                <a:latin typeface="Calibri" panose="020F0502020204030204" pitchFamily="34" charset="0"/>
                <a:cs typeface="Calibri" panose="020F0502020204030204" pitchFamily="34" charset="0"/>
              </a:rPr>
              <a:t>e come riportato nel Documento attuativo del DLM :</a:t>
            </a:r>
          </a:p>
          <a:p>
            <a:pPr lvl="1" indent="0">
              <a:buNone/>
            </a:pPr>
            <a:r>
              <a:rPr lang="it-IT" sz="3200" dirty="0">
                <a:solidFill>
                  <a:prstClr val="black"/>
                </a:solidFill>
                <a:latin typeface="Calibri" panose="020F0502020204030204" pitchFamily="34" charset="0"/>
                <a:cs typeface="Calibri" panose="020F0502020204030204" pitchFamily="34" charset="0"/>
              </a:rPr>
              <a:t>ARERA - </a:t>
            </a:r>
            <a:r>
              <a:rPr lang="it-IT" sz="3200" dirty="0">
                <a:latin typeface="Calibri" panose="020F0502020204030204" pitchFamily="34" charset="0"/>
                <a:cs typeface="Calibri" panose="020F0502020204030204" pitchFamily="34" charset="0"/>
              </a:rPr>
              <a:t>MODALITÀ OPERATIVE PER L’APPLICAZIONE DELLE AGEVOLAZIONI TARIFFARIE ALLE IMPRESE A FORTE CONSUMO DI GAS NATURALE (IMPRESE “GASIVORE”) A DECORRERE DAL 1 GENNAIO 2023. In consultazione pubblica fino al 15/9/2022</a:t>
            </a:r>
          </a:p>
          <a:p>
            <a:r>
              <a:rPr lang="it-IT" sz="3200" b="1" dirty="0">
                <a:latin typeface="Calibri" panose="020F0502020204030204" pitchFamily="34" charset="0"/>
                <a:cs typeface="Calibri" panose="020F0502020204030204" pitchFamily="34" charset="0"/>
              </a:rPr>
              <a:t>Le aziende </a:t>
            </a:r>
            <a:r>
              <a:rPr lang="it-IT" sz="3200" b="1" dirty="0" err="1">
                <a:latin typeface="Calibri" panose="020F0502020204030204" pitchFamily="34" charset="0"/>
                <a:cs typeface="Calibri" panose="020F0502020204030204" pitchFamily="34" charset="0"/>
              </a:rPr>
              <a:t>Gasivore</a:t>
            </a:r>
            <a:r>
              <a:rPr lang="it-IT" sz="3200" b="1" dirty="0">
                <a:latin typeface="Calibri" panose="020F0502020204030204" pitchFamily="34" charset="0"/>
                <a:cs typeface="Calibri" panose="020F0502020204030204" pitchFamily="34" charset="0"/>
              </a:rPr>
              <a:t> </a:t>
            </a:r>
            <a:r>
              <a:rPr lang="it-IT" sz="3200" dirty="0">
                <a:latin typeface="Calibri" panose="020F0502020204030204" pitchFamily="34" charset="0"/>
                <a:cs typeface="Calibri" panose="020F0502020204030204" pitchFamily="34" charset="0"/>
              </a:rPr>
              <a:t>sono quelle che hanno un </a:t>
            </a:r>
            <a:r>
              <a:rPr lang="it-IT" sz="3200" u="sng" dirty="0">
                <a:latin typeface="Calibri" panose="020F0502020204030204" pitchFamily="34" charset="0"/>
                <a:cs typeface="Calibri" panose="020F0502020204030204" pitchFamily="34" charset="0"/>
              </a:rPr>
              <a:t>consumo di gas pari ad almeno 1 </a:t>
            </a:r>
            <a:r>
              <a:rPr lang="it-IT" sz="3200" u="sng" dirty="0" err="1">
                <a:latin typeface="Calibri" panose="020F0502020204030204" pitchFamily="34" charset="0"/>
                <a:cs typeface="Calibri" panose="020F0502020204030204" pitchFamily="34" charset="0"/>
              </a:rPr>
              <a:t>GWh</a:t>
            </a:r>
            <a:r>
              <a:rPr lang="it-IT" sz="3200" u="sng" dirty="0">
                <a:latin typeface="Calibri" panose="020F0502020204030204" pitchFamily="34" charset="0"/>
                <a:cs typeface="Calibri" panose="020F0502020204030204" pitchFamily="34" charset="0"/>
              </a:rPr>
              <a:t>/anno</a:t>
            </a:r>
            <a:r>
              <a:rPr lang="it-IT" sz="3200" dirty="0">
                <a:latin typeface="Calibri" panose="020F0502020204030204" pitchFamily="34" charset="0"/>
                <a:cs typeface="Calibri" panose="020F0502020204030204" pitchFamily="34" charset="0"/>
              </a:rPr>
              <a:t> (ovvero 94.582 Sm3 /anno, considerando un potere calorifico superiore per il gas naturale pari a 10,57275 kWh/Sm3 )</a:t>
            </a:r>
          </a:p>
          <a:p>
            <a:r>
              <a:rPr lang="it-IT" sz="3200" dirty="0">
                <a:latin typeface="Calibri" panose="020F0502020204030204" pitchFamily="34" charset="0"/>
                <a:cs typeface="Calibri" panose="020F0502020204030204" pitchFamily="34" charset="0"/>
              </a:rPr>
              <a:t>Queste aziende, come le Energivore, hanno obbligo di esecuzione della DE.</a:t>
            </a:r>
          </a:p>
        </p:txBody>
      </p:sp>
    </p:spTree>
    <p:extLst>
      <p:ext uri="{BB962C8B-B14F-4D97-AF65-F5344CB8AC3E}">
        <p14:creationId xmlns:p14="http://schemas.microsoft.com/office/powerpoint/2010/main" val="2442743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120E1-571E-805F-4D48-C0EF75D53D7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0C0D834-A454-8B9A-5E1B-18AD284DF17E}"/>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33457FD-D1B8-C540-82D2-C07889BB2DE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a:t>
            </a:fld>
            <a:endParaRPr lang="it-IT" dirty="0">
              <a:solidFill>
                <a:prstClr val="black">
                  <a:tint val="75000"/>
                </a:prstClr>
              </a:solidFill>
              <a:latin typeface="Calibri"/>
            </a:endParaRPr>
          </a:p>
        </p:txBody>
      </p:sp>
      <p:sp>
        <p:nvSpPr>
          <p:cNvPr id="2" name="object 2"/>
          <p:cNvSpPr txBox="1">
            <a:spLocks noGrp="1"/>
          </p:cNvSpPr>
          <p:nvPr>
            <p:ph type="title"/>
          </p:nvPr>
        </p:nvSpPr>
        <p:spPr>
          <a:xfrm>
            <a:off x="535578" y="299730"/>
            <a:ext cx="12199372" cy="1495566"/>
          </a:xfrm>
          <a:prstGeom prst="rect">
            <a:avLst/>
          </a:prstGeom>
        </p:spPr>
        <p:txBody>
          <a:bodyPr vert="horz" wrap="square" lIns="0" tIns="18062" rIns="0" bIns="0" rtlCol="0">
            <a:spAutoFit/>
          </a:bodyPr>
          <a:lstStyle/>
          <a:p>
            <a:pPr marL="18062" algn="ctr">
              <a:spcBef>
                <a:spcPts val="142"/>
              </a:spcBef>
            </a:pPr>
            <a:r>
              <a:rPr lang="it-IT" sz="3200" dirty="0"/>
              <a:t>CLUSTERIZZAZIONE (1)</a:t>
            </a:r>
            <a:br>
              <a:rPr lang="it-IT" sz="3200" dirty="0"/>
            </a:br>
            <a:r>
              <a:rPr lang="it-IT" sz="3200" dirty="0"/>
              <a:t>Individuazione siti industriali in cui eseguire la DE ed il monitoraggio </a:t>
            </a:r>
            <a:endParaRPr sz="3200" dirty="0"/>
          </a:p>
        </p:txBody>
      </p:sp>
      <p:sp>
        <p:nvSpPr>
          <p:cNvPr id="3" name="object 3"/>
          <p:cNvSpPr txBox="1"/>
          <p:nvPr/>
        </p:nvSpPr>
        <p:spPr>
          <a:xfrm>
            <a:off x="9189336" y="1770458"/>
            <a:ext cx="3545614" cy="6850379"/>
          </a:xfrm>
          <a:prstGeom prst="rect">
            <a:avLst/>
          </a:prstGeom>
        </p:spPr>
        <p:txBody>
          <a:bodyPr vert="horz" wrap="square" lIns="0" tIns="18965" rIns="0" bIns="0" rtlCol="0">
            <a:spAutoFit/>
          </a:bodyPr>
          <a:lstStyle/>
          <a:p>
            <a:pPr marL="18062">
              <a:spcBef>
                <a:spcPts val="149"/>
              </a:spcBef>
            </a:pPr>
            <a:endParaRPr sz="1991" dirty="0">
              <a:latin typeface="Verdana"/>
              <a:cs typeface="Verdana"/>
            </a:endParaRPr>
          </a:p>
          <a:p>
            <a:pPr marL="425359" indent="-408200">
              <a:spcBef>
                <a:spcPts val="1636"/>
              </a:spcBef>
              <a:buFont typeface="Wingdings"/>
              <a:buChar char=""/>
              <a:tabLst>
                <a:tab pos="425359" algn="l"/>
                <a:tab pos="426262" algn="l"/>
              </a:tabLst>
            </a:pPr>
            <a:r>
              <a:rPr sz="1991" u="sng" dirty="0">
                <a:solidFill>
                  <a:srgbClr val="4F81BC"/>
                </a:solidFill>
                <a:uFill>
                  <a:solidFill>
                    <a:srgbClr val="4F81BC"/>
                  </a:solidFill>
                </a:uFill>
                <a:latin typeface="Verdana"/>
                <a:cs typeface="Verdana"/>
              </a:rPr>
              <a:t>Massimo</a:t>
            </a:r>
            <a:r>
              <a:rPr sz="1991" spc="-85" dirty="0">
                <a:solidFill>
                  <a:srgbClr val="4F81BC"/>
                </a:solidFill>
                <a:latin typeface="Verdana"/>
                <a:cs typeface="Verdana"/>
              </a:rPr>
              <a:t> </a:t>
            </a:r>
            <a:r>
              <a:rPr sz="1991" b="1" dirty="0">
                <a:solidFill>
                  <a:srgbClr val="4F81BC"/>
                </a:solidFill>
                <a:latin typeface="Verdana"/>
                <a:cs typeface="Verdana"/>
              </a:rPr>
              <a:t>50</a:t>
            </a:r>
            <a:r>
              <a:rPr sz="1991" b="1" spc="-36" dirty="0">
                <a:solidFill>
                  <a:srgbClr val="4F81BC"/>
                </a:solidFill>
                <a:latin typeface="Verdana"/>
                <a:cs typeface="Verdana"/>
              </a:rPr>
              <a:t> </a:t>
            </a:r>
            <a:r>
              <a:rPr sz="1991" b="1" spc="-7" dirty="0">
                <a:solidFill>
                  <a:srgbClr val="4F81BC"/>
                </a:solidFill>
                <a:latin typeface="Verdana"/>
                <a:cs typeface="Verdana"/>
              </a:rPr>
              <a:t>siti</a:t>
            </a:r>
            <a:r>
              <a:rPr sz="1991" spc="-7" dirty="0">
                <a:solidFill>
                  <a:srgbClr val="4F81BC"/>
                </a:solidFill>
                <a:latin typeface="Verdana"/>
                <a:cs typeface="Verdana"/>
              </a:rPr>
              <a:t>;</a:t>
            </a:r>
            <a:endParaRPr sz="1991" dirty="0">
              <a:latin typeface="Verdana"/>
              <a:cs typeface="Verdana"/>
            </a:endParaRPr>
          </a:p>
          <a:p>
            <a:pPr marL="425359" marR="312472" indent="-408200">
              <a:lnSpc>
                <a:spcPct val="150000"/>
              </a:lnSpc>
              <a:spcBef>
                <a:spcPts val="311"/>
              </a:spcBef>
              <a:buFont typeface="Wingdings"/>
              <a:buChar char=""/>
              <a:tabLst>
                <a:tab pos="425359" algn="l"/>
                <a:tab pos="426262" algn="l"/>
              </a:tabLst>
            </a:pPr>
            <a:r>
              <a:rPr sz="1991" u="sng" dirty="0">
                <a:solidFill>
                  <a:srgbClr val="4F81BC"/>
                </a:solidFill>
                <a:uFill>
                  <a:solidFill>
                    <a:srgbClr val="4F81BC"/>
                  </a:solidFill>
                </a:uFill>
                <a:latin typeface="Verdana"/>
                <a:cs typeface="Verdana"/>
              </a:rPr>
              <a:t>A parità </a:t>
            </a:r>
            <a:r>
              <a:rPr sz="1991" u="sng" spc="-7" dirty="0">
                <a:solidFill>
                  <a:srgbClr val="4F81BC"/>
                </a:solidFill>
                <a:uFill>
                  <a:solidFill>
                    <a:srgbClr val="4F81BC"/>
                  </a:solidFill>
                </a:uFill>
                <a:latin typeface="Verdana"/>
                <a:cs typeface="Verdana"/>
              </a:rPr>
              <a:t>di </a:t>
            </a:r>
            <a:r>
              <a:rPr sz="1991" u="sng" dirty="0">
                <a:solidFill>
                  <a:srgbClr val="4F81BC"/>
                </a:solidFill>
                <a:uFill>
                  <a:solidFill>
                    <a:srgbClr val="4F81BC"/>
                  </a:solidFill>
                </a:uFill>
                <a:latin typeface="Verdana"/>
                <a:cs typeface="Verdana"/>
              </a:rPr>
              <a:t>siti</a:t>
            </a:r>
            <a:r>
              <a:rPr sz="1991" dirty="0">
                <a:solidFill>
                  <a:srgbClr val="4F81BC"/>
                </a:solidFill>
                <a:latin typeface="Verdana"/>
                <a:cs typeface="Verdana"/>
              </a:rPr>
              <a:t> </a:t>
            </a:r>
            <a:r>
              <a:rPr sz="1991" spc="-7" dirty="0">
                <a:solidFill>
                  <a:srgbClr val="4F81BC"/>
                </a:solidFill>
                <a:latin typeface="Verdana"/>
                <a:cs typeface="Verdana"/>
              </a:rPr>
              <a:t>c’è </a:t>
            </a:r>
            <a:r>
              <a:rPr sz="1991" dirty="0">
                <a:solidFill>
                  <a:srgbClr val="4F81BC"/>
                </a:solidFill>
                <a:latin typeface="Verdana"/>
                <a:cs typeface="Verdana"/>
              </a:rPr>
              <a:t>la </a:t>
            </a:r>
            <a:r>
              <a:rPr sz="1991" spc="7" dirty="0">
                <a:solidFill>
                  <a:srgbClr val="4F81BC"/>
                </a:solidFill>
                <a:latin typeface="Verdana"/>
                <a:cs typeface="Verdana"/>
              </a:rPr>
              <a:t> </a:t>
            </a:r>
            <a:r>
              <a:rPr sz="1991" dirty="0">
                <a:solidFill>
                  <a:srgbClr val="4F81BC"/>
                </a:solidFill>
                <a:latin typeface="Verdana"/>
                <a:cs typeface="Verdana"/>
              </a:rPr>
              <a:t>possibilità</a:t>
            </a:r>
            <a:r>
              <a:rPr sz="1991" spc="-92" dirty="0">
                <a:solidFill>
                  <a:srgbClr val="4F81BC"/>
                </a:solidFill>
                <a:latin typeface="Verdana"/>
                <a:cs typeface="Verdana"/>
              </a:rPr>
              <a:t> </a:t>
            </a:r>
            <a:r>
              <a:rPr sz="1991" spc="-7" dirty="0">
                <a:solidFill>
                  <a:srgbClr val="4F81BC"/>
                </a:solidFill>
                <a:latin typeface="Verdana"/>
                <a:cs typeface="Verdana"/>
              </a:rPr>
              <a:t>di</a:t>
            </a:r>
            <a:r>
              <a:rPr sz="1991" spc="-36" dirty="0">
                <a:solidFill>
                  <a:srgbClr val="4F81BC"/>
                </a:solidFill>
                <a:latin typeface="Verdana"/>
                <a:cs typeface="Verdana"/>
              </a:rPr>
              <a:t> </a:t>
            </a:r>
            <a:r>
              <a:rPr sz="1991" dirty="0">
                <a:solidFill>
                  <a:srgbClr val="4F81BC"/>
                </a:solidFill>
                <a:latin typeface="Verdana"/>
                <a:cs typeface="Verdana"/>
              </a:rPr>
              <a:t>scegliere </a:t>
            </a:r>
            <a:r>
              <a:rPr sz="1991" spc="-683" dirty="0">
                <a:solidFill>
                  <a:srgbClr val="4F81BC"/>
                </a:solidFill>
                <a:latin typeface="Verdana"/>
                <a:cs typeface="Verdana"/>
              </a:rPr>
              <a:t> </a:t>
            </a:r>
            <a:r>
              <a:rPr sz="1991" dirty="0">
                <a:solidFill>
                  <a:srgbClr val="4F81BC"/>
                </a:solidFill>
                <a:latin typeface="Verdana"/>
                <a:cs typeface="Verdana"/>
              </a:rPr>
              <a:t>siti </a:t>
            </a:r>
            <a:r>
              <a:rPr sz="1991" spc="-7" dirty="0">
                <a:solidFill>
                  <a:srgbClr val="4F81BC"/>
                </a:solidFill>
                <a:latin typeface="Verdana"/>
                <a:cs typeface="Verdana"/>
              </a:rPr>
              <a:t>di </a:t>
            </a:r>
            <a:r>
              <a:rPr sz="1991" dirty="0">
                <a:solidFill>
                  <a:srgbClr val="4F81BC"/>
                </a:solidFill>
                <a:latin typeface="Verdana"/>
                <a:cs typeface="Verdana"/>
              </a:rPr>
              <a:t>un </a:t>
            </a:r>
            <a:r>
              <a:rPr sz="1991" b="1" spc="-7" dirty="0">
                <a:solidFill>
                  <a:srgbClr val="4F81BC"/>
                </a:solidFill>
                <a:latin typeface="Verdana"/>
                <a:cs typeface="Verdana"/>
              </a:rPr>
              <a:t>cluster </a:t>
            </a:r>
            <a:r>
              <a:rPr sz="1991" b="1" dirty="0">
                <a:solidFill>
                  <a:srgbClr val="4F81BC"/>
                </a:solidFill>
                <a:latin typeface="Verdana"/>
                <a:cs typeface="Verdana"/>
              </a:rPr>
              <a:t> </a:t>
            </a:r>
            <a:r>
              <a:rPr sz="1991" b="1" spc="-7" dirty="0">
                <a:solidFill>
                  <a:srgbClr val="4F81BC"/>
                </a:solidFill>
                <a:latin typeface="Verdana"/>
                <a:cs typeface="Verdana"/>
              </a:rPr>
              <a:t>superiore</a:t>
            </a:r>
            <a:r>
              <a:rPr sz="1991" spc="-7" dirty="0">
                <a:solidFill>
                  <a:srgbClr val="4F81BC"/>
                </a:solidFill>
                <a:latin typeface="Verdana"/>
                <a:cs typeface="Verdana"/>
              </a:rPr>
              <a:t>;</a:t>
            </a:r>
            <a:endParaRPr sz="1991" dirty="0">
              <a:latin typeface="Verdana"/>
              <a:cs typeface="Verdana"/>
            </a:endParaRPr>
          </a:p>
          <a:p>
            <a:pPr marL="425359" marR="559017" indent="-408200">
              <a:lnSpc>
                <a:spcPct val="150000"/>
              </a:lnSpc>
              <a:buFont typeface="Wingdings"/>
              <a:buChar char=""/>
              <a:tabLst>
                <a:tab pos="425359" algn="l"/>
                <a:tab pos="426262" algn="l"/>
              </a:tabLst>
            </a:pPr>
            <a:r>
              <a:rPr sz="1991" spc="-14" dirty="0">
                <a:solidFill>
                  <a:srgbClr val="4F81BC"/>
                </a:solidFill>
                <a:latin typeface="Verdana"/>
                <a:cs typeface="Verdana"/>
              </a:rPr>
              <a:t>Per</a:t>
            </a:r>
            <a:r>
              <a:rPr sz="1991" spc="-36" dirty="0">
                <a:solidFill>
                  <a:srgbClr val="4F81BC"/>
                </a:solidFill>
                <a:latin typeface="Verdana"/>
                <a:cs typeface="Verdana"/>
              </a:rPr>
              <a:t> </a:t>
            </a:r>
            <a:r>
              <a:rPr sz="1991" dirty="0">
                <a:solidFill>
                  <a:srgbClr val="4F81BC"/>
                </a:solidFill>
                <a:latin typeface="Verdana"/>
                <a:cs typeface="Verdana"/>
              </a:rPr>
              <a:t>il</a:t>
            </a:r>
            <a:r>
              <a:rPr sz="1991" spc="-21" dirty="0">
                <a:solidFill>
                  <a:srgbClr val="4F81BC"/>
                </a:solidFill>
                <a:latin typeface="Verdana"/>
                <a:cs typeface="Verdana"/>
              </a:rPr>
              <a:t> </a:t>
            </a:r>
            <a:r>
              <a:rPr sz="1991" dirty="0">
                <a:solidFill>
                  <a:srgbClr val="4F81BC"/>
                </a:solidFill>
                <a:latin typeface="Verdana"/>
                <a:cs typeface="Verdana"/>
              </a:rPr>
              <a:t>calcolo</a:t>
            </a:r>
            <a:r>
              <a:rPr sz="1991" spc="-92" dirty="0">
                <a:solidFill>
                  <a:srgbClr val="4F81BC"/>
                </a:solidFill>
                <a:latin typeface="Verdana"/>
                <a:cs typeface="Verdana"/>
              </a:rPr>
              <a:t> </a:t>
            </a:r>
            <a:r>
              <a:rPr sz="1991" spc="-7" dirty="0">
                <a:solidFill>
                  <a:srgbClr val="4F81BC"/>
                </a:solidFill>
                <a:latin typeface="Verdana"/>
                <a:cs typeface="Verdana"/>
              </a:rPr>
              <a:t>dei</a:t>
            </a:r>
            <a:r>
              <a:rPr sz="1991" spc="-14" dirty="0">
                <a:solidFill>
                  <a:srgbClr val="4F81BC"/>
                </a:solidFill>
                <a:latin typeface="Verdana"/>
                <a:cs typeface="Verdana"/>
              </a:rPr>
              <a:t> </a:t>
            </a:r>
            <a:r>
              <a:rPr sz="1991" spc="-7" dirty="0">
                <a:solidFill>
                  <a:srgbClr val="4F81BC"/>
                </a:solidFill>
                <a:latin typeface="Verdana"/>
                <a:cs typeface="Verdana"/>
              </a:rPr>
              <a:t>tep </a:t>
            </a:r>
            <a:r>
              <a:rPr sz="1991" spc="-683" dirty="0">
                <a:solidFill>
                  <a:srgbClr val="4F81BC"/>
                </a:solidFill>
                <a:latin typeface="Verdana"/>
                <a:cs typeface="Verdana"/>
              </a:rPr>
              <a:t> </a:t>
            </a:r>
            <a:r>
              <a:rPr sz="1991" u="sng" dirty="0">
                <a:solidFill>
                  <a:srgbClr val="4F81BC"/>
                </a:solidFill>
                <a:uFill>
                  <a:solidFill>
                    <a:srgbClr val="4F81BC"/>
                  </a:solidFill>
                </a:uFill>
                <a:latin typeface="Verdana"/>
                <a:cs typeface="Verdana"/>
              </a:rPr>
              <a:t>bisogna</a:t>
            </a:r>
            <a:r>
              <a:rPr sz="1991" spc="-142" dirty="0">
                <a:solidFill>
                  <a:srgbClr val="4F81BC"/>
                </a:solidFill>
                <a:latin typeface="Verdana"/>
                <a:cs typeface="Verdana"/>
              </a:rPr>
              <a:t> </a:t>
            </a:r>
            <a:r>
              <a:rPr sz="1991" dirty="0">
                <a:solidFill>
                  <a:srgbClr val="4F81BC"/>
                </a:solidFill>
                <a:latin typeface="Verdana"/>
                <a:cs typeface="Verdana"/>
              </a:rPr>
              <a:t>considerare </a:t>
            </a:r>
            <a:r>
              <a:rPr sz="1991" spc="-683" dirty="0">
                <a:solidFill>
                  <a:srgbClr val="4F81BC"/>
                </a:solidFill>
                <a:latin typeface="Verdana"/>
                <a:cs typeface="Verdana"/>
              </a:rPr>
              <a:t> </a:t>
            </a:r>
            <a:r>
              <a:rPr sz="1991" dirty="0">
                <a:solidFill>
                  <a:srgbClr val="4F81BC"/>
                </a:solidFill>
                <a:latin typeface="Verdana"/>
                <a:cs typeface="Verdana"/>
              </a:rPr>
              <a:t>anche </a:t>
            </a:r>
            <a:r>
              <a:rPr sz="1991" b="1" spc="-7" dirty="0">
                <a:solidFill>
                  <a:srgbClr val="4F81BC"/>
                </a:solidFill>
                <a:latin typeface="Verdana"/>
                <a:cs typeface="Verdana"/>
              </a:rPr>
              <a:t>l’energia </a:t>
            </a:r>
            <a:r>
              <a:rPr sz="1991" b="1" dirty="0">
                <a:solidFill>
                  <a:srgbClr val="4F81BC"/>
                </a:solidFill>
                <a:latin typeface="Verdana"/>
                <a:cs typeface="Verdana"/>
              </a:rPr>
              <a:t> </a:t>
            </a:r>
            <a:r>
              <a:rPr sz="1991" b="1" spc="-7" dirty="0">
                <a:solidFill>
                  <a:srgbClr val="4F81BC"/>
                </a:solidFill>
                <a:latin typeface="Verdana"/>
                <a:cs typeface="Verdana"/>
              </a:rPr>
              <a:t>rinnovabile (es. </a:t>
            </a:r>
            <a:r>
              <a:rPr sz="1991" b="1" dirty="0">
                <a:solidFill>
                  <a:srgbClr val="4F81BC"/>
                </a:solidFill>
                <a:latin typeface="Verdana"/>
                <a:cs typeface="Verdana"/>
              </a:rPr>
              <a:t> </a:t>
            </a:r>
            <a:r>
              <a:rPr sz="1991" b="1" spc="-7" dirty="0">
                <a:solidFill>
                  <a:srgbClr val="4F81BC"/>
                </a:solidFill>
                <a:latin typeface="Verdana"/>
                <a:cs typeface="Verdana"/>
              </a:rPr>
              <a:t>solare,</a:t>
            </a:r>
            <a:r>
              <a:rPr sz="1991" b="1" spc="-57" dirty="0">
                <a:solidFill>
                  <a:srgbClr val="4F81BC"/>
                </a:solidFill>
                <a:latin typeface="Verdana"/>
                <a:cs typeface="Verdana"/>
              </a:rPr>
              <a:t> </a:t>
            </a:r>
            <a:r>
              <a:rPr sz="1991" b="1" spc="-7" dirty="0">
                <a:solidFill>
                  <a:srgbClr val="4F81BC"/>
                </a:solidFill>
                <a:latin typeface="Verdana"/>
                <a:cs typeface="Verdana"/>
              </a:rPr>
              <a:t>etc..)</a:t>
            </a:r>
            <a:endParaRPr sz="1991" dirty="0">
              <a:latin typeface="Verdana"/>
              <a:cs typeface="Verdana"/>
            </a:endParaRPr>
          </a:p>
          <a:p>
            <a:pPr marL="425359">
              <a:spcBef>
                <a:spcPts val="1195"/>
              </a:spcBef>
            </a:pPr>
            <a:r>
              <a:rPr sz="1991" b="1" spc="-7" dirty="0">
                <a:solidFill>
                  <a:srgbClr val="4F81BC"/>
                </a:solidFill>
                <a:latin typeface="Verdana"/>
                <a:cs typeface="Verdana"/>
              </a:rPr>
              <a:t>autoconsumata</a:t>
            </a:r>
            <a:r>
              <a:rPr sz="1991" spc="-7" dirty="0">
                <a:solidFill>
                  <a:srgbClr val="4F81BC"/>
                </a:solidFill>
                <a:latin typeface="Verdana"/>
                <a:cs typeface="Verdana"/>
              </a:rPr>
              <a:t>;</a:t>
            </a:r>
            <a:endParaRPr sz="1991" dirty="0">
              <a:latin typeface="Verdana"/>
              <a:cs typeface="Verdana"/>
            </a:endParaRPr>
          </a:p>
          <a:p>
            <a:pPr marL="425359" marR="74957" indent="-408200">
              <a:lnSpc>
                <a:spcPct val="150000"/>
              </a:lnSpc>
              <a:buFont typeface="Wingdings"/>
              <a:buChar char=""/>
              <a:tabLst>
                <a:tab pos="425359" algn="l"/>
                <a:tab pos="426262" algn="l"/>
              </a:tabLst>
            </a:pPr>
            <a:r>
              <a:rPr sz="1991" spc="-7" dirty="0">
                <a:solidFill>
                  <a:srgbClr val="4F81BC"/>
                </a:solidFill>
                <a:latin typeface="Verdana"/>
                <a:cs typeface="Verdana"/>
              </a:rPr>
              <a:t>Possono</a:t>
            </a:r>
            <a:r>
              <a:rPr sz="1991" spc="-64" dirty="0">
                <a:solidFill>
                  <a:srgbClr val="4F81BC"/>
                </a:solidFill>
                <a:latin typeface="Verdana"/>
                <a:cs typeface="Verdana"/>
              </a:rPr>
              <a:t> </a:t>
            </a:r>
            <a:r>
              <a:rPr sz="1991" dirty="0">
                <a:solidFill>
                  <a:srgbClr val="4F81BC"/>
                </a:solidFill>
                <a:latin typeface="Verdana"/>
                <a:cs typeface="Verdana"/>
              </a:rPr>
              <a:t>essere</a:t>
            </a:r>
            <a:r>
              <a:rPr sz="1991" spc="-43" dirty="0">
                <a:solidFill>
                  <a:srgbClr val="4F81BC"/>
                </a:solidFill>
                <a:latin typeface="Verdana"/>
                <a:cs typeface="Verdana"/>
              </a:rPr>
              <a:t> </a:t>
            </a:r>
            <a:r>
              <a:rPr sz="1991" u="sng" dirty="0">
                <a:solidFill>
                  <a:srgbClr val="4F81BC"/>
                </a:solidFill>
                <a:uFill>
                  <a:solidFill>
                    <a:srgbClr val="4F81BC"/>
                  </a:solidFill>
                </a:uFill>
                <a:latin typeface="Verdana"/>
                <a:cs typeface="Verdana"/>
              </a:rPr>
              <a:t>esclusi</a:t>
            </a:r>
            <a:r>
              <a:rPr sz="1991" spc="-78" dirty="0">
                <a:solidFill>
                  <a:srgbClr val="4F81BC"/>
                </a:solidFill>
                <a:latin typeface="Verdana"/>
                <a:cs typeface="Verdana"/>
              </a:rPr>
              <a:t> </a:t>
            </a:r>
            <a:r>
              <a:rPr sz="1991" dirty="0">
                <a:solidFill>
                  <a:srgbClr val="4F81BC"/>
                </a:solidFill>
                <a:latin typeface="Verdana"/>
                <a:cs typeface="Verdana"/>
              </a:rPr>
              <a:t>i </a:t>
            </a:r>
            <a:r>
              <a:rPr sz="1991" spc="-683" dirty="0">
                <a:solidFill>
                  <a:srgbClr val="4F81BC"/>
                </a:solidFill>
                <a:latin typeface="Verdana"/>
                <a:cs typeface="Verdana"/>
              </a:rPr>
              <a:t> </a:t>
            </a:r>
            <a:r>
              <a:rPr sz="1991" dirty="0">
                <a:solidFill>
                  <a:srgbClr val="4F81BC"/>
                </a:solidFill>
                <a:latin typeface="Verdana"/>
                <a:cs typeface="Verdana"/>
              </a:rPr>
              <a:t>siti con </a:t>
            </a:r>
            <a:r>
              <a:rPr sz="1991" b="1" spc="-7" dirty="0">
                <a:solidFill>
                  <a:srgbClr val="4F81BC"/>
                </a:solidFill>
                <a:latin typeface="Verdana"/>
                <a:cs typeface="Verdana"/>
              </a:rPr>
              <a:t>consumi </a:t>
            </a:r>
            <a:r>
              <a:rPr sz="1991" b="1" dirty="0">
                <a:solidFill>
                  <a:srgbClr val="4F81BC"/>
                </a:solidFill>
                <a:latin typeface="Verdana"/>
                <a:cs typeface="Verdana"/>
              </a:rPr>
              <a:t> </a:t>
            </a:r>
            <a:r>
              <a:rPr sz="1991" b="1" spc="-7" dirty="0">
                <a:solidFill>
                  <a:srgbClr val="4F81BC"/>
                </a:solidFill>
                <a:latin typeface="Verdana"/>
                <a:cs typeface="Verdana"/>
              </a:rPr>
              <a:t>inferiori</a:t>
            </a:r>
            <a:r>
              <a:rPr sz="1991" b="1" spc="-36" dirty="0">
                <a:solidFill>
                  <a:srgbClr val="4F81BC"/>
                </a:solidFill>
                <a:latin typeface="Verdana"/>
                <a:cs typeface="Verdana"/>
              </a:rPr>
              <a:t> </a:t>
            </a:r>
            <a:r>
              <a:rPr sz="1991" b="1" dirty="0">
                <a:solidFill>
                  <a:srgbClr val="4F81BC"/>
                </a:solidFill>
                <a:latin typeface="Verdana"/>
                <a:cs typeface="Verdana"/>
              </a:rPr>
              <a:t>ai</a:t>
            </a:r>
            <a:r>
              <a:rPr sz="1991" b="1" spc="-36" dirty="0">
                <a:solidFill>
                  <a:srgbClr val="4F81BC"/>
                </a:solidFill>
                <a:latin typeface="Verdana"/>
                <a:cs typeface="Verdana"/>
              </a:rPr>
              <a:t> </a:t>
            </a:r>
            <a:r>
              <a:rPr sz="1991" b="1" dirty="0">
                <a:solidFill>
                  <a:srgbClr val="4F81BC"/>
                </a:solidFill>
                <a:latin typeface="Verdana"/>
                <a:cs typeface="Verdana"/>
              </a:rPr>
              <a:t>100</a:t>
            </a:r>
            <a:r>
              <a:rPr sz="1991" b="1" spc="-14" dirty="0">
                <a:solidFill>
                  <a:srgbClr val="4F81BC"/>
                </a:solidFill>
                <a:latin typeface="Verdana"/>
                <a:cs typeface="Verdana"/>
              </a:rPr>
              <a:t> </a:t>
            </a:r>
            <a:r>
              <a:rPr sz="1991" b="1" dirty="0">
                <a:solidFill>
                  <a:srgbClr val="4F81BC"/>
                </a:solidFill>
                <a:latin typeface="Verdana"/>
                <a:cs typeface="Verdana"/>
              </a:rPr>
              <a:t>tep</a:t>
            </a:r>
            <a:r>
              <a:rPr sz="1991" dirty="0">
                <a:solidFill>
                  <a:srgbClr val="4F81BC"/>
                </a:solidFill>
                <a:latin typeface="Verdana"/>
                <a:cs typeface="Verdana"/>
              </a:rPr>
              <a:t>.</a:t>
            </a:r>
            <a:endParaRPr sz="1991" dirty="0">
              <a:latin typeface="Verdana"/>
              <a:cs typeface="Verdana"/>
            </a:endParaRPr>
          </a:p>
        </p:txBody>
      </p:sp>
      <p:pic>
        <p:nvPicPr>
          <p:cNvPr id="6" name="object 4"/>
          <p:cNvPicPr/>
          <p:nvPr/>
        </p:nvPicPr>
        <p:blipFill>
          <a:blip r:embed="rId2" cstate="print"/>
          <a:stretch>
            <a:fillRect/>
          </a:stretch>
        </p:blipFill>
        <p:spPr>
          <a:xfrm>
            <a:off x="164727" y="2095940"/>
            <a:ext cx="9122964" cy="6760677"/>
          </a:xfrm>
          <a:prstGeom prst="rect">
            <a:avLst/>
          </a:prstGeom>
        </p:spPr>
      </p:pic>
    </p:spTree>
    <p:extLst>
      <p:ext uri="{BB962C8B-B14F-4D97-AF65-F5344CB8AC3E}">
        <p14:creationId xmlns:p14="http://schemas.microsoft.com/office/powerpoint/2010/main" val="1053316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C4A42-7B0B-7B68-D7F7-2CF748A1DF4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725DA9F-2E45-7D08-179F-D0747778A6C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4283968-804F-B52E-BC0F-92726E6F7ED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17</a:t>
            </a:fld>
            <a:endParaRPr lang="it-IT" dirty="0">
              <a:solidFill>
                <a:prstClr val="black">
                  <a:tint val="75000"/>
                </a:prstClr>
              </a:solidFill>
              <a:latin typeface="Calibri"/>
            </a:endParaRPr>
          </a:p>
        </p:txBody>
      </p:sp>
      <p:sp>
        <p:nvSpPr>
          <p:cNvPr id="2" name="object 2"/>
          <p:cNvSpPr txBox="1">
            <a:spLocks noGrp="1"/>
          </p:cNvSpPr>
          <p:nvPr>
            <p:ph type="title"/>
          </p:nvPr>
        </p:nvSpPr>
        <p:spPr>
          <a:xfrm>
            <a:off x="700236" y="404233"/>
            <a:ext cx="9442928" cy="1187789"/>
          </a:xfrm>
          <a:prstGeom prst="rect">
            <a:avLst/>
          </a:prstGeom>
        </p:spPr>
        <p:txBody>
          <a:bodyPr vert="horz" wrap="square" lIns="0" tIns="18062" rIns="0" bIns="0" rtlCol="0">
            <a:spAutoFit/>
          </a:bodyPr>
          <a:lstStyle/>
          <a:p>
            <a:pPr marL="18062" algn="ctr">
              <a:spcBef>
                <a:spcPts val="142"/>
              </a:spcBef>
            </a:pPr>
            <a:r>
              <a:rPr dirty="0"/>
              <a:t>Monitoraggio</a:t>
            </a:r>
            <a:r>
              <a:rPr spc="-64" dirty="0"/>
              <a:t> </a:t>
            </a:r>
            <a:r>
              <a:rPr dirty="0"/>
              <a:t>Industria:</a:t>
            </a:r>
            <a:r>
              <a:rPr spc="-7" dirty="0"/>
              <a:t> livelli</a:t>
            </a:r>
            <a:r>
              <a:rPr spc="21" dirty="0"/>
              <a:t> </a:t>
            </a:r>
            <a:r>
              <a:rPr dirty="0"/>
              <a:t>di</a:t>
            </a:r>
            <a:r>
              <a:rPr spc="14" dirty="0"/>
              <a:t> </a:t>
            </a:r>
            <a:r>
              <a:rPr dirty="0"/>
              <a:t>copertura</a:t>
            </a:r>
          </a:p>
        </p:txBody>
      </p:sp>
      <p:graphicFrame>
        <p:nvGraphicFramePr>
          <p:cNvPr id="3" name="object 3"/>
          <p:cNvGraphicFramePr>
            <a:graphicFrameLocks noGrp="1"/>
          </p:cNvGraphicFramePr>
          <p:nvPr>
            <p:extLst>
              <p:ext uri="{D42A27DB-BD31-4B8C-83A1-F6EECF244321}">
                <p14:modId xmlns:p14="http://schemas.microsoft.com/office/powerpoint/2010/main" val="2151439506"/>
              </p:ext>
            </p:extLst>
          </p:nvPr>
        </p:nvGraphicFramePr>
        <p:xfrm>
          <a:off x="962527" y="1893100"/>
          <a:ext cx="10478337" cy="6817760"/>
        </p:xfrm>
        <a:graphic>
          <a:graphicData uri="http://schemas.openxmlformats.org/drawingml/2006/table">
            <a:tbl>
              <a:tblPr firstRow="1" bandRow="1">
                <a:tableStyleId>{2D5ABB26-0587-4C30-8999-92F81FD0307C}</a:tableStyleId>
              </a:tblPr>
              <a:tblGrid>
                <a:gridCol w="2028190">
                  <a:extLst>
                    <a:ext uri="{9D8B030D-6E8A-4147-A177-3AD203B41FA5}">
                      <a16:colId xmlns:a16="http://schemas.microsoft.com/office/drawing/2014/main" val="20000"/>
                    </a:ext>
                  </a:extLst>
                </a:gridCol>
                <a:gridCol w="1747036">
                  <a:extLst>
                    <a:ext uri="{9D8B030D-6E8A-4147-A177-3AD203B41FA5}">
                      <a16:colId xmlns:a16="http://schemas.microsoft.com/office/drawing/2014/main" val="20001"/>
                    </a:ext>
                  </a:extLst>
                </a:gridCol>
                <a:gridCol w="2493548">
                  <a:extLst>
                    <a:ext uri="{9D8B030D-6E8A-4147-A177-3AD203B41FA5}">
                      <a16:colId xmlns:a16="http://schemas.microsoft.com/office/drawing/2014/main" val="20002"/>
                    </a:ext>
                  </a:extLst>
                </a:gridCol>
                <a:gridCol w="2074727">
                  <a:extLst>
                    <a:ext uri="{9D8B030D-6E8A-4147-A177-3AD203B41FA5}">
                      <a16:colId xmlns:a16="http://schemas.microsoft.com/office/drawing/2014/main" val="20003"/>
                    </a:ext>
                  </a:extLst>
                </a:gridCol>
                <a:gridCol w="2134836">
                  <a:extLst>
                    <a:ext uri="{9D8B030D-6E8A-4147-A177-3AD203B41FA5}">
                      <a16:colId xmlns:a16="http://schemas.microsoft.com/office/drawing/2014/main" val="20004"/>
                    </a:ext>
                  </a:extLst>
                </a:gridCol>
              </a:tblGrid>
              <a:tr h="1140817">
                <a:tc gridSpan="2">
                  <a:txBody>
                    <a:bodyPr/>
                    <a:lstStyle/>
                    <a:p>
                      <a:pPr>
                        <a:lnSpc>
                          <a:spcPct val="100000"/>
                        </a:lnSpc>
                        <a:spcBef>
                          <a:spcPts val="50"/>
                        </a:spcBef>
                      </a:pPr>
                      <a:endParaRPr sz="1400">
                        <a:latin typeface="Times New Roman"/>
                        <a:cs typeface="Times New Roman"/>
                      </a:endParaRPr>
                    </a:p>
                    <a:p>
                      <a:pPr marL="868044" marR="163830" indent="-696595">
                        <a:lnSpc>
                          <a:spcPct val="107500"/>
                        </a:lnSpc>
                      </a:pPr>
                      <a:r>
                        <a:rPr sz="1700" b="1" spc="-5" dirty="0">
                          <a:solidFill>
                            <a:srgbClr val="FFFFFF"/>
                          </a:solidFill>
                          <a:latin typeface="Arial"/>
                          <a:cs typeface="Arial"/>
                        </a:rPr>
                        <a:t>Consumo</a:t>
                      </a:r>
                      <a:r>
                        <a:rPr sz="1700" b="1" dirty="0">
                          <a:solidFill>
                            <a:srgbClr val="FFFFFF"/>
                          </a:solidFill>
                          <a:latin typeface="Arial"/>
                          <a:cs typeface="Arial"/>
                        </a:rPr>
                        <a:t> anno</a:t>
                      </a:r>
                      <a:r>
                        <a:rPr sz="1700" b="1" spc="-5" dirty="0">
                          <a:solidFill>
                            <a:srgbClr val="FFFFFF"/>
                          </a:solidFill>
                          <a:latin typeface="Arial"/>
                          <a:cs typeface="Arial"/>
                        </a:rPr>
                        <a:t> </a:t>
                      </a:r>
                      <a:r>
                        <a:rPr sz="1700" b="1" dirty="0">
                          <a:solidFill>
                            <a:srgbClr val="FFFFFF"/>
                          </a:solidFill>
                          <a:latin typeface="Arial"/>
                          <a:cs typeface="Arial"/>
                        </a:rPr>
                        <a:t>di </a:t>
                      </a:r>
                      <a:r>
                        <a:rPr sz="1700" b="1" spc="-5" dirty="0">
                          <a:solidFill>
                            <a:srgbClr val="FFFFFF"/>
                          </a:solidFill>
                          <a:latin typeface="Arial"/>
                          <a:cs typeface="Arial"/>
                        </a:rPr>
                        <a:t>riferimento </a:t>
                      </a:r>
                      <a:r>
                        <a:rPr sz="1700" b="1" spc="-315" dirty="0">
                          <a:solidFill>
                            <a:srgbClr val="FFFFFF"/>
                          </a:solidFill>
                          <a:latin typeface="Arial"/>
                          <a:cs typeface="Arial"/>
                        </a:rPr>
                        <a:t> </a:t>
                      </a:r>
                      <a:r>
                        <a:rPr sz="1700" b="1" dirty="0">
                          <a:solidFill>
                            <a:srgbClr val="FFFFFF"/>
                          </a:solidFill>
                          <a:latin typeface="Arial"/>
                          <a:cs typeface="Arial"/>
                        </a:rPr>
                        <a:t>(tep/anno)</a:t>
                      </a:r>
                      <a:endParaRPr sz="17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hMerge="1">
                  <a:txBody>
                    <a:bodyPr/>
                    <a:lstStyle/>
                    <a:p>
                      <a:endParaRPr/>
                    </a:p>
                  </a:txBody>
                  <a:tcPr marL="0" marR="0" marT="0" marB="0"/>
                </a:tc>
                <a:tc>
                  <a:txBody>
                    <a:bodyPr/>
                    <a:lstStyle/>
                    <a:p>
                      <a:pPr marL="360680" marR="350520" indent="114300">
                        <a:lnSpc>
                          <a:spcPct val="107500"/>
                        </a:lnSpc>
                        <a:spcBef>
                          <a:spcPts val="1475"/>
                        </a:spcBef>
                      </a:pPr>
                      <a:r>
                        <a:rPr sz="2300" b="1" spc="-10" dirty="0">
                          <a:solidFill>
                            <a:srgbClr val="FFFFFF"/>
                          </a:solidFill>
                          <a:latin typeface="Arial"/>
                          <a:cs typeface="Arial"/>
                        </a:rPr>
                        <a:t>Attività </a:t>
                      </a:r>
                      <a:r>
                        <a:rPr sz="2300" b="1" spc="-5" dirty="0">
                          <a:solidFill>
                            <a:srgbClr val="FFFFFF"/>
                          </a:solidFill>
                          <a:latin typeface="Arial"/>
                          <a:cs typeface="Arial"/>
                        </a:rPr>
                        <a:t> </a:t>
                      </a:r>
                      <a:r>
                        <a:rPr sz="2300" b="1" dirty="0">
                          <a:solidFill>
                            <a:srgbClr val="FFFFFF"/>
                          </a:solidFill>
                          <a:latin typeface="Arial"/>
                          <a:cs typeface="Arial"/>
                        </a:rPr>
                        <a:t>Principali</a:t>
                      </a:r>
                      <a:endParaRPr sz="2300">
                        <a:latin typeface="Arial"/>
                        <a:cs typeface="Arial"/>
                      </a:endParaRPr>
                    </a:p>
                  </a:txBody>
                  <a:tcPr marL="0" marR="0" marT="266418"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281305" marR="274955" indent="73025">
                        <a:lnSpc>
                          <a:spcPct val="107500"/>
                        </a:lnSpc>
                        <a:spcBef>
                          <a:spcPts val="1475"/>
                        </a:spcBef>
                      </a:pPr>
                      <a:r>
                        <a:rPr sz="2300" b="1" spc="-10" dirty="0">
                          <a:solidFill>
                            <a:srgbClr val="FFFFFF"/>
                          </a:solidFill>
                          <a:latin typeface="Arial"/>
                          <a:cs typeface="Arial"/>
                        </a:rPr>
                        <a:t>Servizi </a:t>
                      </a:r>
                      <a:r>
                        <a:rPr sz="2300" b="1" spc="-5" dirty="0">
                          <a:solidFill>
                            <a:srgbClr val="FFFFFF"/>
                          </a:solidFill>
                          <a:latin typeface="Arial"/>
                          <a:cs typeface="Arial"/>
                        </a:rPr>
                        <a:t> </a:t>
                      </a:r>
                      <a:r>
                        <a:rPr sz="2300" b="1" spc="-50" dirty="0">
                          <a:solidFill>
                            <a:srgbClr val="FFFFFF"/>
                          </a:solidFill>
                          <a:latin typeface="Arial"/>
                          <a:cs typeface="Arial"/>
                        </a:rPr>
                        <a:t>A</a:t>
                      </a:r>
                      <a:r>
                        <a:rPr sz="2300" b="1" dirty="0">
                          <a:solidFill>
                            <a:srgbClr val="FFFFFF"/>
                          </a:solidFill>
                          <a:latin typeface="Arial"/>
                          <a:cs typeface="Arial"/>
                        </a:rPr>
                        <a:t>usi</a:t>
                      </a:r>
                      <a:r>
                        <a:rPr sz="2300" b="1" spc="5" dirty="0">
                          <a:solidFill>
                            <a:srgbClr val="FFFFFF"/>
                          </a:solidFill>
                          <a:latin typeface="Arial"/>
                          <a:cs typeface="Arial"/>
                        </a:rPr>
                        <a:t>l</a:t>
                      </a:r>
                      <a:r>
                        <a:rPr sz="2300" b="1" dirty="0">
                          <a:solidFill>
                            <a:srgbClr val="FFFFFF"/>
                          </a:solidFill>
                          <a:latin typeface="Arial"/>
                          <a:cs typeface="Arial"/>
                        </a:rPr>
                        <a:t>iari</a:t>
                      </a:r>
                      <a:endParaRPr sz="2300">
                        <a:latin typeface="Arial"/>
                        <a:cs typeface="Arial"/>
                      </a:endParaRPr>
                    </a:p>
                  </a:txBody>
                  <a:tcPr marL="0" marR="0" marT="266418"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293370" marR="285115" indent="80645">
                        <a:lnSpc>
                          <a:spcPct val="107500"/>
                        </a:lnSpc>
                        <a:spcBef>
                          <a:spcPts val="1475"/>
                        </a:spcBef>
                      </a:pPr>
                      <a:r>
                        <a:rPr sz="2300" b="1" spc="-10" dirty="0">
                          <a:solidFill>
                            <a:srgbClr val="FFFFFF"/>
                          </a:solidFill>
                          <a:latin typeface="Arial"/>
                          <a:cs typeface="Arial"/>
                        </a:rPr>
                        <a:t>Servizi </a:t>
                      </a:r>
                      <a:r>
                        <a:rPr sz="2300" b="1" spc="-5" dirty="0">
                          <a:solidFill>
                            <a:srgbClr val="FFFFFF"/>
                          </a:solidFill>
                          <a:latin typeface="Arial"/>
                          <a:cs typeface="Arial"/>
                        </a:rPr>
                        <a:t> </a:t>
                      </a:r>
                      <a:r>
                        <a:rPr sz="2300" b="1" dirty="0">
                          <a:solidFill>
                            <a:srgbClr val="FFFFFF"/>
                          </a:solidFill>
                          <a:latin typeface="Arial"/>
                          <a:cs typeface="Arial"/>
                        </a:rPr>
                        <a:t>Gene</a:t>
                      </a:r>
                      <a:r>
                        <a:rPr sz="2300" b="1" spc="5" dirty="0">
                          <a:solidFill>
                            <a:srgbClr val="FFFFFF"/>
                          </a:solidFill>
                          <a:latin typeface="Arial"/>
                          <a:cs typeface="Arial"/>
                        </a:rPr>
                        <a:t>r</a:t>
                      </a:r>
                      <a:r>
                        <a:rPr sz="2300" b="1" dirty="0">
                          <a:solidFill>
                            <a:srgbClr val="FFFFFF"/>
                          </a:solidFill>
                          <a:latin typeface="Arial"/>
                          <a:cs typeface="Arial"/>
                        </a:rPr>
                        <a:t>ali</a:t>
                      </a:r>
                      <a:endParaRPr sz="2300" dirty="0">
                        <a:latin typeface="Arial"/>
                        <a:cs typeface="Arial"/>
                      </a:endParaRPr>
                    </a:p>
                  </a:txBody>
                  <a:tcPr marL="0" marR="0" marT="266418"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extLst>
                  <a:ext uri="{0D108BD9-81ED-4DB2-BD59-A6C34878D82A}">
                    <a16:rowId xmlns:a16="http://schemas.microsoft.com/office/drawing/2014/main" val="10000"/>
                  </a:ext>
                </a:extLst>
              </a:tr>
              <a:tr h="567649">
                <a:tc gridSpan="2">
                  <a:txBody>
                    <a:bodyPr/>
                    <a:lstStyle/>
                    <a:p>
                      <a:pPr>
                        <a:lnSpc>
                          <a:spcPct val="100000"/>
                        </a:lnSpc>
                        <a:spcBef>
                          <a:spcPts val="30"/>
                        </a:spcBef>
                      </a:pPr>
                      <a:endParaRPr sz="1600">
                        <a:latin typeface="Times New Roman"/>
                        <a:cs typeface="Times New Roman"/>
                      </a:endParaRPr>
                    </a:p>
                    <a:p>
                      <a:pPr algn="ctr">
                        <a:lnSpc>
                          <a:spcPct val="100000"/>
                        </a:lnSpc>
                      </a:pPr>
                      <a:r>
                        <a:rPr sz="1700" b="1" dirty="0">
                          <a:solidFill>
                            <a:srgbClr val="FFFFFF"/>
                          </a:solidFill>
                          <a:latin typeface="Arial"/>
                          <a:cs typeface="Arial"/>
                        </a:rPr>
                        <a:t>&gt;</a:t>
                      </a:r>
                      <a:r>
                        <a:rPr sz="1700" b="1" spc="-50" dirty="0">
                          <a:solidFill>
                            <a:srgbClr val="FFFFFF"/>
                          </a:solidFill>
                          <a:latin typeface="Arial"/>
                          <a:cs typeface="Arial"/>
                        </a:rPr>
                        <a:t> </a:t>
                      </a:r>
                      <a:r>
                        <a:rPr sz="1700" b="1" dirty="0">
                          <a:solidFill>
                            <a:srgbClr val="FFFFFF"/>
                          </a:solidFill>
                          <a:latin typeface="Arial"/>
                          <a:cs typeface="Arial"/>
                        </a:rPr>
                        <a:t>10.000</a:t>
                      </a:r>
                      <a:endParaRPr sz="1700">
                        <a:latin typeface="Arial"/>
                        <a:cs typeface="Arial"/>
                      </a:endParaRPr>
                    </a:p>
                  </a:txBody>
                  <a:tcPr marL="0" marR="0" marT="541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4F81BC"/>
                    </a:solidFill>
                  </a:tcPr>
                </a:tc>
                <a:tc hMerge="1">
                  <a:txBody>
                    <a:bodyPr/>
                    <a:lstStyle/>
                    <a:p>
                      <a:endParaRPr/>
                    </a:p>
                  </a:txBody>
                  <a:tcPr marL="0" marR="0" marT="0" marB="0"/>
                </a:tc>
                <a:tc>
                  <a:txBody>
                    <a:bodyPr/>
                    <a:lstStyle/>
                    <a:p>
                      <a:pPr marR="629920" algn="r">
                        <a:lnSpc>
                          <a:spcPct val="100000"/>
                        </a:lnSpc>
                        <a:spcBef>
                          <a:spcPts val="1030"/>
                        </a:spcBef>
                      </a:pPr>
                      <a:r>
                        <a:rPr sz="2000" spc="-5" dirty="0">
                          <a:latin typeface="Microsoft Sans Serif"/>
                          <a:cs typeface="Microsoft Sans Serif"/>
                        </a:rPr>
                        <a:t>85%</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0"/>
                        </a:spcBef>
                      </a:pPr>
                      <a:r>
                        <a:rPr sz="2000" dirty="0">
                          <a:latin typeface="Microsoft Sans Serif"/>
                          <a:cs typeface="Microsoft Sans Serif"/>
                        </a:rPr>
                        <a:t>50%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635" algn="ctr">
                        <a:lnSpc>
                          <a:spcPct val="100000"/>
                        </a:lnSpc>
                        <a:spcBef>
                          <a:spcPts val="1030"/>
                        </a:spcBef>
                      </a:pPr>
                      <a:r>
                        <a:rPr sz="2000" spc="-5" dirty="0">
                          <a:latin typeface="Microsoft Sans Serif"/>
                          <a:cs typeface="Microsoft Sans Serif"/>
                        </a:rPr>
                        <a:t>20%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567649">
                <a:tc>
                  <a:txBody>
                    <a:bodyPr/>
                    <a:lstStyle/>
                    <a:p>
                      <a:pPr>
                        <a:lnSpc>
                          <a:spcPct val="100000"/>
                        </a:lnSpc>
                        <a:spcBef>
                          <a:spcPts val="45"/>
                        </a:spcBef>
                      </a:pPr>
                      <a:endParaRPr sz="1700">
                        <a:latin typeface="Times New Roman"/>
                        <a:cs typeface="Times New Roman"/>
                      </a:endParaRPr>
                    </a:p>
                    <a:p>
                      <a:pPr algn="ctr">
                        <a:lnSpc>
                          <a:spcPct val="100000"/>
                        </a:lnSpc>
                      </a:pPr>
                      <a:r>
                        <a:rPr sz="1600" b="1" spc="-5" dirty="0">
                          <a:solidFill>
                            <a:srgbClr val="FFFFFF"/>
                          </a:solidFill>
                          <a:latin typeface="Arial"/>
                          <a:cs typeface="Arial"/>
                        </a:rPr>
                        <a:t>8900</a:t>
                      </a:r>
                      <a:endParaRPr sz="1600">
                        <a:latin typeface="Arial"/>
                        <a:cs typeface="Arial"/>
                      </a:endParaRPr>
                    </a:p>
                  </a:txBody>
                  <a:tcPr marL="0" marR="0" marT="81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45"/>
                        </a:spcBef>
                      </a:pPr>
                      <a:endParaRPr sz="1700">
                        <a:latin typeface="Times New Roman"/>
                        <a:cs typeface="Times New Roman"/>
                      </a:endParaRPr>
                    </a:p>
                    <a:p>
                      <a:pPr algn="ctr">
                        <a:lnSpc>
                          <a:spcPct val="100000"/>
                        </a:lnSpc>
                      </a:pPr>
                      <a:r>
                        <a:rPr sz="1600" spc="-5" dirty="0">
                          <a:latin typeface="Microsoft Sans Serif"/>
                          <a:cs typeface="Microsoft Sans Serif"/>
                        </a:rPr>
                        <a:t>10000</a:t>
                      </a:r>
                      <a:endParaRPr sz="1600">
                        <a:latin typeface="Microsoft Sans Serif"/>
                        <a:cs typeface="Microsoft Sans Serif"/>
                      </a:endParaRPr>
                    </a:p>
                  </a:txBody>
                  <a:tcPr marL="0" marR="0" marT="81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29920" algn="r">
                        <a:lnSpc>
                          <a:spcPct val="100000"/>
                        </a:lnSpc>
                        <a:spcBef>
                          <a:spcPts val="1030"/>
                        </a:spcBef>
                      </a:pPr>
                      <a:r>
                        <a:rPr sz="2000" spc="-5" dirty="0">
                          <a:latin typeface="Microsoft Sans Serif"/>
                          <a:cs typeface="Microsoft Sans Serif"/>
                        </a:rPr>
                        <a:t>80%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0"/>
                        </a:spcBef>
                      </a:pPr>
                      <a:r>
                        <a:rPr sz="2000" dirty="0">
                          <a:latin typeface="Microsoft Sans Serif"/>
                          <a:cs typeface="Microsoft Sans Serif"/>
                        </a:rPr>
                        <a:t>45%</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0"/>
                        </a:spcBef>
                      </a:pPr>
                      <a:r>
                        <a:rPr sz="2000" spc="-5" dirty="0">
                          <a:latin typeface="Microsoft Sans Serif"/>
                          <a:cs typeface="Microsoft Sans Serif"/>
                        </a:rPr>
                        <a:t>20%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567847">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7800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8899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29920" algn="r">
                        <a:lnSpc>
                          <a:spcPct val="100000"/>
                        </a:lnSpc>
                        <a:spcBef>
                          <a:spcPts val="1030"/>
                        </a:spcBef>
                      </a:pPr>
                      <a:r>
                        <a:rPr sz="2000" spc="-5" dirty="0">
                          <a:latin typeface="Microsoft Sans Serif"/>
                          <a:cs typeface="Microsoft Sans Serif"/>
                        </a:rPr>
                        <a:t>75%</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0"/>
                        </a:spcBef>
                      </a:pPr>
                      <a:r>
                        <a:rPr sz="2000" dirty="0">
                          <a:latin typeface="Microsoft Sans Serif"/>
                          <a:cs typeface="Microsoft Sans Serif"/>
                        </a:rPr>
                        <a:t>40%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0"/>
                        </a:spcBef>
                      </a:pPr>
                      <a:r>
                        <a:rPr sz="2000" spc="-5" dirty="0">
                          <a:latin typeface="Microsoft Sans Serif"/>
                          <a:cs typeface="Microsoft Sans Serif"/>
                        </a:rPr>
                        <a:t>20%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567648">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6700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7799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29920" algn="r">
                        <a:lnSpc>
                          <a:spcPct val="100000"/>
                        </a:lnSpc>
                        <a:spcBef>
                          <a:spcPts val="1035"/>
                        </a:spcBef>
                      </a:pPr>
                      <a:r>
                        <a:rPr sz="2000" spc="-5" dirty="0">
                          <a:latin typeface="Microsoft Sans Serif"/>
                          <a:cs typeface="Microsoft Sans Serif"/>
                        </a:rPr>
                        <a:t>70%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5"/>
                        </a:spcBef>
                      </a:pPr>
                      <a:r>
                        <a:rPr sz="2000" dirty="0">
                          <a:latin typeface="Microsoft Sans Serif"/>
                          <a:cs typeface="Microsoft Sans Serif"/>
                        </a:rPr>
                        <a:t>35%</a:t>
                      </a: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5"/>
                        </a:spcBef>
                      </a:pPr>
                      <a:r>
                        <a:rPr sz="2000" spc="-5" dirty="0">
                          <a:latin typeface="Microsoft Sans Serif"/>
                          <a:cs typeface="Microsoft Sans Serif"/>
                        </a:rPr>
                        <a:t>20%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r h="567649">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5600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6699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29920" algn="r">
                        <a:lnSpc>
                          <a:spcPct val="100000"/>
                        </a:lnSpc>
                        <a:spcBef>
                          <a:spcPts val="1035"/>
                        </a:spcBef>
                      </a:pPr>
                      <a:r>
                        <a:rPr sz="2000" spc="-5" dirty="0">
                          <a:latin typeface="Microsoft Sans Serif"/>
                          <a:cs typeface="Microsoft Sans Serif"/>
                        </a:rPr>
                        <a:t>65%</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5"/>
                        </a:spcBef>
                      </a:pPr>
                      <a:r>
                        <a:rPr sz="2000" dirty="0">
                          <a:latin typeface="Microsoft Sans Serif"/>
                          <a:cs typeface="Microsoft Sans Serif"/>
                        </a:rPr>
                        <a:t>30%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5"/>
                        </a:spcBef>
                      </a:pPr>
                      <a:r>
                        <a:rPr sz="2000" spc="-5" dirty="0">
                          <a:latin typeface="Microsoft Sans Serif"/>
                          <a:cs typeface="Microsoft Sans Serif"/>
                        </a:rPr>
                        <a:t>20%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5"/>
                  </a:ext>
                </a:extLst>
              </a:tr>
              <a:tr h="567649">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4500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5599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29920" algn="r">
                        <a:lnSpc>
                          <a:spcPct val="100000"/>
                        </a:lnSpc>
                        <a:spcBef>
                          <a:spcPts val="1030"/>
                        </a:spcBef>
                      </a:pPr>
                      <a:r>
                        <a:rPr sz="2000" spc="-5" dirty="0">
                          <a:latin typeface="Microsoft Sans Serif"/>
                          <a:cs typeface="Microsoft Sans Serif"/>
                        </a:rPr>
                        <a:t>60%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0"/>
                        </a:spcBef>
                      </a:pPr>
                      <a:r>
                        <a:rPr sz="2000" dirty="0">
                          <a:latin typeface="Microsoft Sans Serif"/>
                          <a:cs typeface="Microsoft Sans Serif"/>
                        </a:rPr>
                        <a:t>25%</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0"/>
                        </a:spcBef>
                      </a:pPr>
                      <a:r>
                        <a:rPr sz="2000" spc="-5" dirty="0">
                          <a:latin typeface="Microsoft Sans Serif"/>
                          <a:cs typeface="Microsoft Sans Serif"/>
                        </a:rPr>
                        <a:t>10%</a:t>
                      </a:r>
                      <a:endParaRPr sz="2000">
                        <a:latin typeface="Microsoft Sans Serif"/>
                        <a:cs typeface="Microsoft Sans Serif"/>
                      </a:endParaRPr>
                    </a:p>
                  </a:txBody>
                  <a:tcPr marL="0" marR="0" marT="1860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6"/>
                  </a:ext>
                </a:extLst>
              </a:tr>
              <a:tr h="567847">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3400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4499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29920" algn="r">
                        <a:lnSpc>
                          <a:spcPct val="100000"/>
                        </a:lnSpc>
                        <a:spcBef>
                          <a:spcPts val="1035"/>
                        </a:spcBef>
                      </a:pPr>
                      <a:r>
                        <a:rPr sz="2000" spc="-5" dirty="0">
                          <a:latin typeface="Microsoft Sans Serif"/>
                          <a:cs typeface="Microsoft Sans Serif"/>
                        </a:rPr>
                        <a:t>55%</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5"/>
                        </a:spcBef>
                      </a:pPr>
                      <a:r>
                        <a:rPr sz="2000" dirty="0">
                          <a:latin typeface="Microsoft Sans Serif"/>
                          <a:cs typeface="Microsoft Sans Serif"/>
                        </a:rPr>
                        <a:t>20%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5"/>
                        </a:spcBef>
                      </a:pPr>
                      <a:r>
                        <a:rPr sz="2000" spc="-5" dirty="0">
                          <a:latin typeface="Microsoft Sans Serif"/>
                          <a:cs typeface="Microsoft Sans Serif"/>
                        </a:rPr>
                        <a:t>10%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7"/>
                  </a:ext>
                </a:extLst>
              </a:tr>
              <a:tr h="567649">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2300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3399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29920" algn="r">
                        <a:lnSpc>
                          <a:spcPct val="100000"/>
                        </a:lnSpc>
                        <a:spcBef>
                          <a:spcPts val="1035"/>
                        </a:spcBef>
                      </a:pPr>
                      <a:r>
                        <a:rPr sz="2000" spc="-5" dirty="0">
                          <a:latin typeface="Microsoft Sans Serif"/>
                          <a:cs typeface="Microsoft Sans Serif"/>
                        </a:rPr>
                        <a:t>50%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5"/>
                        </a:spcBef>
                      </a:pPr>
                      <a:r>
                        <a:rPr sz="2000" dirty="0">
                          <a:latin typeface="Microsoft Sans Serif"/>
                          <a:cs typeface="Microsoft Sans Serif"/>
                        </a:rPr>
                        <a:t>15%</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1035"/>
                        </a:spcBef>
                      </a:pPr>
                      <a:r>
                        <a:rPr sz="2000" spc="-5" dirty="0">
                          <a:latin typeface="Microsoft Sans Serif"/>
                          <a:cs typeface="Microsoft Sans Serif"/>
                        </a:rPr>
                        <a:t>10%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8"/>
                  </a:ext>
                </a:extLst>
              </a:tr>
              <a:tr h="567648">
                <a:tc>
                  <a:txBody>
                    <a:bodyPr/>
                    <a:lstStyle/>
                    <a:p>
                      <a:pPr>
                        <a:lnSpc>
                          <a:spcPct val="100000"/>
                        </a:lnSpc>
                        <a:spcBef>
                          <a:spcPts val="50"/>
                        </a:spcBef>
                      </a:pPr>
                      <a:endParaRPr sz="1700">
                        <a:latin typeface="Times New Roman"/>
                        <a:cs typeface="Times New Roman"/>
                      </a:endParaRPr>
                    </a:p>
                    <a:p>
                      <a:pPr algn="ctr">
                        <a:lnSpc>
                          <a:spcPct val="100000"/>
                        </a:lnSpc>
                      </a:pPr>
                      <a:r>
                        <a:rPr sz="1600" b="1" spc="-5" dirty="0">
                          <a:solidFill>
                            <a:srgbClr val="FFFFFF"/>
                          </a:solidFill>
                          <a:latin typeface="Arial"/>
                          <a:cs typeface="Arial"/>
                        </a:rPr>
                        <a:t>1200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2299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29920" algn="r">
                        <a:lnSpc>
                          <a:spcPct val="100000"/>
                        </a:lnSpc>
                        <a:spcBef>
                          <a:spcPts val="1035"/>
                        </a:spcBef>
                      </a:pPr>
                      <a:r>
                        <a:rPr sz="2000" spc="-5" dirty="0">
                          <a:latin typeface="Microsoft Sans Serif"/>
                          <a:cs typeface="Microsoft Sans Serif"/>
                        </a:rPr>
                        <a:t>45%</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1035"/>
                        </a:spcBef>
                      </a:pPr>
                      <a:r>
                        <a:rPr sz="2000" dirty="0">
                          <a:latin typeface="Microsoft Sans Serif"/>
                          <a:cs typeface="Microsoft Sans Serif"/>
                        </a:rPr>
                        <a:t>10%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1035"/>
                        </a:spcBef>
                      </a:pPr>
                      <a:r>
                        <a:rPr sz="2000" spc="-5" dirty="0">
                          <a:latin typeface="Microsoft Sans Serif"/>
                          <a:cs typeface="Microsoft Sans Serif"/>
                        </a:rPr>
                        <a:t>5%</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9"/>
                  </a:ext>
                </a:extLst>
              </a:tr>
              <a:tr h="567708">
                <a:tc>
                  <a:txBody>
                    <a:bodyPr/>
                    <a:lstStyle/>
                    <a:p>
                      <a:pPr>
                        <a:lnSpc>
                          <a:spcPct val="100000"/>
                        </a:lnSpc>
                        <a:spcBef>
                          <a:spcPts val="50"/>
                        </a:spcBef>
                      </a:pPr>
                      <a:endParaRPr sz="1700">
                        <a:latin typeface="Times New Roman"/>
                        <a:cs typeface="Times New Roman"/>
                      </a:endParaRPr>
                    </a:p>
                    <a:p>
                      <a:pPr marL="1270" algn="ctr">
                        <a:lnSpc>
                          <a:spcPct val="100000"/>
                        </a:lnSpc>
                      </a:pPr>
                      <a:r>
                        <a:rPr sz="1600" b="1" spc="-5" dirty="0">
                          <a:solidFill>
                            <a:srgbClr val="FFFFFF"/>
                          </a:solidFill>
                          <a:latin typeface="Arial"/>
                          <a:cs typeface="Arial"/>
                        </a:rPr>
                        <a:t>100</a:t>
                      </a:r>
                      <a:endParaRPr sz="1600">
                        <a:latin typeface="Arial"/>
                        <a:cs typeface="Arial"/>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C"/>
                    </a:solidFill>
                  </a:tcPr>
                </a:tc>
                <a:tc>
                  <a:txBody>
                    <a:bodyPr/>
                    <a:lstStyle/>
                    <a:p>
                      <a:pPr>
                        <a:lnSpc>
                          <a:spcPct val="100000"/>
                        </a:lnSpc>
                        <a:spcBef>
                          <a:spcPts val="50"/>
                        </a:spcBef>
                      </a:pPr>
                      <a:endParaRPr sz="1700">
                        <a:latin typeface="Times New Roman"/>
                        <a:cs typeface="Times New Roman"/>
                      </a:endParaRPr>
                    </a:p>
                    <a:p>
                      <a:pPr marL="1270" algn="ctr">
                        <a:lnSpc>
                          <a:spcPct val="100000"/>
                        </a:lnSpc>
                      </a:pPr>
                      <a:r>
                        <a:rPr sz="1600" spc="-5" dirty="0">
                          <a:latin typeface="Microsoft Sans Serif"/>
                          <a:cs typeface="Microsoft Sans Serif"/>
                        </a:rPr>
                        <a:t>1199</a:t>
                      </a:r>
                      <a:endParaRPr sz="1600">
                        <a:latin typeface="Microsoft Sans Serif"/>
                        <a:cs typeface="Microsoft Sans Serif"/>
                      </a:endParaRPr>
                    </a:p>
                  </a:txBody>
                  <a:tcPr marL="0" marR="0" marT="903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29920" algn="r">
                        <a:lnSpc>
                          <a:spcPct val="100000"/>
                        </a:lnSpc>
                        <a:spcBef>
                          <a:spcPts val="1035"/>
                        </a:spcBef>
                      </a:pPr>
                      <a:r>
                        <a:rPr sz="2000" spc="-5" dirty="0">
                          <a:latin typeface="Microsoft Sans Serif"/>
                          <a:cs typeface="Microsoft Sans Serif"/>
                        </a:rPr>
                        <a:t>40%</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1035"/>
                        </a:spcBef>
                      </a:pPr>
                      <a:r>
                        <a:rPr sz="2000" dirty="0">
                          <a:latin typeface="Microsoft Sans Serif"/>
                          <a:cs typeface="Microsoft Sans Serif"/>
                        </a:rPr>
                        <a:t>5%</a:t>
                      </a:r>
                      <a:endParaRPr sz="200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1035"/>
                        </a:spcBef>
                      </a:pPr>
                      <a:r>
                        <a:rPr sz="2000" spc="-5" dirty="0">
                          <a:latin typeface="Microsoft Sans Serif"/>
                          <a:cs typeface="Microsoft Sans Serif"/>
                        </a:rPr>
                        <a:t>5%</a:t>
                      </a:r>
                      <a:endParaRPr sz="2000" dirty="0">
                        <a:latin typeface="Microsoft Sans Serif"/>
                        <a:cs typeface="Microsoft Sans Serif"/>
                      </a:endParaRPr>
                    </a:p>
                  </a:txBody>
                  <a:tcPr marL="0" marR="0" marT="1869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123560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73EA6-9B70-BE48-3B4E-59BF3D8934B4}"/>
            </a:ext>
          </a:extLst>
        </p:cNvPr>
        <p:cNvGrpSpPr/>
        <p:nvPr/>
      </p:nvGrpSpPr>
      <p:grpSpPr>
        <a:xfrm>
          <a:off x="0" y="0"/>
          <a:ext cx="0" cy="0"/>
          <a:chOff x="0" y="0"/>
          <a:chExt cx="0" cy="0"/>
        </a:xfrm>
      </p:grpSpPr>
      <p:sp>
        <p:nvSpPr>
          <p:cNvPr id="7" name="Titolo 6"/>
          <p:cNvSpPr>
            <a:spLocks noGrp="1"/>
          </p:cNvSpPr>
          <p:nvPr>
            <p:ph type="title"/>
          </p:nvPr>
        </p:nvSpPr>
        <p:spPr>
          <a:xfrm>
            <a:off x="241300" y="444500"/>
            <a:ext cx="12113260" cy="1358900"/>
          </a:xfrm>
        </p:spPr>
        <p:txBody>
          <a:bodyPr/>
          <a:lstStyle/>
          <a:p>
            <a:pPr algn="ctr"/>
            <a:r>
              <a:rPr lang="it-IT" sz="3200" dirty="0"/>
              <a:t>CLUSTERIZZAZIONE </a:t>
            </a:r>
            <a:r>
              <a:rPr lang="it-IT" sz="3200" dirty="0" smtClean="0"/>
              <a:t>(2)</a:t>
            </a:r>
            <a:r>
              <a:rPr lang="it-IT" sz="3200" dirty="0"/>
              <a:t/>
            </a:r>
            <a:br>
              <a:rPr lang="it-IT" sz="3200" dirty="0"/>
            </a:br>
            <a:r>
              <a:rPr lang="it-IT" sz="3200" dirty="0"/>
              <a:t>Individuazione siti </a:t>
            </a:r>
            <a:r>
              <a:rPr lang="it-IT" sz="3200" dirty="0" smtClean="0"/>
              <a:t>civili/terziario </a:t>
            </a:r>
            <a:r>
              <a:rPr lang="it-IT" sz="3200" dirty="0"/>
              <a:t>in cui eseguire la </a:t>
            </a:r>
            <a:r>
              <a:rPr lang="it-IT" sz="3200" dirty="0" smtClean="0"/>
              <a:t/>
            </a:r>
            <a:br>
              <a:rPr lang="it-IT" sz="3200" dirty="0" smtClean="0"/>
            </a:br>
            <a:r>
              <a:rPr lang="it-IT" sz="3200" dirty="0" smtClean="0"/>
              <a:t>DE </a:t>
            </a:r>
            <a:r>
              <a:rPr lang="it-IT" sz="3200" dirty="0"/>
              <a:t>ed il monitoraggio </a:t>
            </a:r>
          </a:p>
        </p:txBody>
      </p:sp>
      <p:sp>
        <p:nvSpPr>
          <p:cNvPr id="4" name="Segnaposto piè di pagina 3">
            <a:extLst>
              <a:ext uri="{FF2B5EF4-FFF2-40B4-BE49-F238E27FC236}">
                <a16:creationId xmlns:a16="http://schemas.microsoft.com/office/drawing/2014/main" id="{14AE13D1-D5DA-FC5F-6506-B7F0A62F0BB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3D8EFFE-18FA-C85D-D622-E483669E198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18</a:t>
            </a:fld>
            <a:endParaRPr lang="it-IT" dirty="0">
              <a:solidFill>
                <a:prstClr val="black">
                  <a:tint val="75000"/>
                </a:prstClr>
              </a:solidFill>
              <a:latin typeface="Calibri"/>
            </a:endParaRPr>
          </a:p>
        </p:txBody>
      </p:sp>
      <p:grpSp>
        <p:nvGrpSpPr>
          <p:cNvPr id="3" name="object 3"/>
          <p:cNvGrpSpPr/>
          <p:nvPr/>
        </p:nvGrpSpPr>
        <p:grpSpPr>
          <a:xfrm>
            <a:off x="450833" y="1920240"/>
            <a:ext cx="12134200" cy="6905683"/>
            <a:chOff x="316991" y="1481327"/>
            <a:chExt cx="8816864" cy="4724400"/>
          </a:xfrm>
        </p:grpSpPr>
        <p:pic>
          <p:nvPicPr>
            <p:cNvPr id="2" name="object 4"/>
            <p:cNvPicPr/>
            <p:nvPr/>
          </p:nvPicPr>
          <p:blipFill>
            <a:blip r:embed="rId2" cstate="print"/>
            <a:stretch>
              <a:fillRect/>
            </a:stretch>
          </p:blipFill>
          <p:spPr>
            <a:xfrm>
              <a:off x="316991" y="1481327"/>
              <a:ext cx="2438399" cy="4724400"/>
            </a:xfrm>
            <a:prstGeom prst="rect">
              <a:avLst/>
            </a:prstGeom>
          </p:spPr>
        </p:pic>
        <p:pic>
          <p:nvPicPr>
            <p:cNvPr id="6" name="object 5"/>
            <p:cNvPicPr/>
            <p:nvPr/>
          </p:nvPicPr>
          <p:blipFill>
            <a:blip r:embed="rId3" cstate="print"/>
            <a:stretch>
              <a:fillRect/>
            </a:stretch>
          </p:blipFill>
          <p:spPr>
            <a:xfrm>
              <a:off x="2784347" y="1481327"/>
              <a:ext cx="6349508" cy="4433118"/>
            </a:xfrm>
            <a:prstGeom prst="rect">
              <a:avLst/>
            </a:prstGeom>
          </p:spPr>
        </p:pic>
      </p:grpSp>
    </p:spTree>
    <p:extLst>
      <p:ext uri="{BB962C8B-B14F-4D97-AF65-F5344CB8AC3E}">
        <p14:creationId xmlns:p14="http://schemas.microsoft.com/office/powerpoint/2010/main" val="3016222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C017B-0064-E797-9A46-C14B1A6EB4A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ADD55CD-7E01-A0C2-EC21-FE11181414B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8C43AF5-680A-C31A-79D6-DDB3087E018E}"/>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19</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I numeri delle DE in </a:t>
            </a:r>
            <a:r>
              <a:rPr lang="it-IT" dirty="0" smtClean="0"/>
              <a:t>Italia - 1</a:t>
            </a:r>
            <a:endParaRPr lang="it-IT" dirty="0"/>
          </a:p>
        </p:txBody>
      </p:sp>
      <p:sp>
        <p:nvSpPr>
          <p:cNvPr id="3" name="Segnaposto testo 2"/>
          <p:cNvSpPr txBox="1">
            <a:spLocks/>
          </p:cNvSpPr>
          <p:nvPr/>
        </p:nvSpPr>
        <p:spPr>
          <a:xfrm>
            <a:off x="721895" y="2404535"/>
            <a:ext cx="11388825" cy="6380479"/>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dirty="0"/>
              <a:t/>
            </a:r>
            <a:br>
              <a:rPr lang="it-IT" dirty="0"/>
            </a:br>
            <a:r>
              <a:rPr lang="it-IT" sz="3600" b="1" dirty="0">
                <a:latin typeface="Calibri" panose="020F0502020204030204" pitchFamily="34" charset="0"/>
                <a:cs typeface="Calibri" panose="020F0502020204030204" pitchFamily="34" charset="0"/>
              </a:rPr>
              <a:t>Durante le tre annualità (dicembre 2015 - dicembre 2018), erano state inviate all’ENEA 16.105 diagnosi energetiche da parte di 8.871 aziende, di cui 5.862 da grandi imprese e 2.913 energivore, con un risparmio stimato dagli interventi previsti in diagnosi di 896,3 </a:t>
            </a:r>
            <a:r>
              <a:rPr lang="it-IT" sz="3600" b="1" dirty="0" err="1">
                <a:latin typeface="Calibri" panose="020F0502020204030204" pitchFamily="34" charset="0"/>
                <a:cs typeface="Calibri" panose="020F0502020204030204" pitchFamily="34" charset="0"/>
              </a:rPr>
              <a:t>ktep</a:t>
            </a:r>
            <a:r>
              <a:rPr lang="it-IT" sz="3600" b="1" dirty="0">
                <a:latin typeface="Calibri" panose="020F0502020204030204" pitchFamily="34" charset="0"/>
                <a:cs typeface="Calibri" panose="020F0502020204030204" pitchFamily="34" charset="0"/>
              </a:rPr>
              <a:t>/anno.</a:t>
            </a:r>
          </a:p>
          <a:p>
            <a:endParaRPr lang="it-IT" sz="3600" b="1" dirty="0">
              <a:latin typeface="Calibri" panose="020F0502020204030204" pitchFamily="34" charset="0"/>
              <a:cs typeface="Calibri" panose="020F0502020204030204" pitchFamily="34" charset="0"/>
            </a:endParaRPr>
          </a:p>
          <a:p>
            <a:pPr marL="0" indent="0">
              <a:buNone/>
            </a:pPr>
            <a:r>
              <a:rPr lang="it-IT" sz="3600" b="1" dirty="0">
                <a:latin typeface="Calibri" panose="020F0502020204030204" pitchFamily="34" charset="0"/>
                <a:cs typeface="Calibri" panose="020F0502020204030204" pitchFamily="34" charset="0"/>
              </a:rPr>
              <a:t>Sono oltre 11 mila le diagnosi energetiche inviate all’ENEA alla scadenza di legge del 22 dicembre 2019, relative a sedi aziendali di 9.195 imprese, di cui 3.956 energivore.</a:t>
            </a:r>
          </a:p>
          <a:p>
            <a:endParaRPr lang="it-IT" sz="2400" dirty="0"/>
          </a:p>
          <a:p>
            <a:endParaRPr lang="it-IT" sz="2400" dirty="0"/>
          </a:p>
        </p:txBody>
      </p:sp>
    </p:spTree>
    <p:extLst>
      <p:ext uri="{BB962C8B-B14F-4D97-AF65-F5344CB8AC3E}">
        <p14:creationId xmlns:p14="http://schemas.microsoft.com/office/powerpoint/2010/main" val="1129893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 numeri delle DE in Italia - </a:t>
            </a:r>
            <a:r>
              <a:rPr lang="it-IT" dirty="0" smtClean="0"/>
              <a:t>2</a:t>
            </a:r>
            <a:endParaRPr lang="it-IT" dirty="0"/>
          </a:p>
        </p:txBody>
      </p:sp>
      <p:sp>
        <p:nvSpPr>
          <p:cNvPr id="3" name="Segnaposto contenuto 2"/>
          <p:cNvSpPr>
            <a:spLocks noGrp="1"/>
          </p:cNvSpPr>
          <p:nvPr>
            <p:ph idx="1"/>
          </p:nvPr>
        </p:nvSpPr>
        <p:spPr/>
        <p:txBody>
          <a:bodyPr>
            <a:normAutofit fontScale="85000" lnSpcReduction="20000"/>
          </a:bodyPr>
          <a:lstStyle/>
          <a:p>
            <a:r>
              <a:rPr lang="it-IT" b="1" dirty="0"/>
              <a:t>N</a:t>
            </a:r>
            <a:r>
              <a:rPr lang="it-IT" b="1" dirty="0" smtClean="0"/>
              <a:t>el 2023 sono </a:t>
            </a:r>
            <a:r>
              <a:rPr lang="it-IT" b="1" dirty="0"/>
              <a:t>oltre 10 mila le diagnosi energetiche inviate all’ENEA da circa 6 mila imprese</a:t>
            </a:r>
            <a:r>
              <a:rPr lang="it-IT" b="1" dirty="0" smtClean="0"/>
              <a:t>, </a:t>
            </a:r>
            <a:r>
              <a:rPr lang="it-IT" b="1" dirty="0"/>
              <a:t>portando a quasi 40 mila il numero complessivo delle diagnosi raccolte dal 2015, anno di entrata in vigore dell’obbligo. </a:t>
            </a:r>
            <a:endParaRPr lang="it-IT" b="1" dirty="0" smtClean="0"/>
          </a:p>
          <a:p>
            <a:r>
              <a:rPr lang="it-IT" b="1" dirty="0"/>
              <a:t>D</a:t>
            </a:r>
            <a:r>
              <a:rPr lang="it-IT" b="1" dirty="0" smtClean="0"/>
              <a:t>egli </a:t>
            </a:r>
            <a:r>
              <a:rPr lang="it-IT" b="1" dirty="0"/>
              <a:t>oltre 10 mila audit energetici presentati alla scadenza del 31 dicembre 2023, circa 6 mila provengono da grandi imprese, quasi 2 mila da grandi imprese energivore e oltre 2 mila da PMI energivore. I settori più rappresentati sono il manifatturiero (5.566 diagnosi), il commercio (1.455 diagnosi) e i trasporti (585 diagnosi).</a:t>
            </a:r>
          </a:p>
          <a:p>
            <a:endParaRPr lang="it-IT" sz="2400" dirty="0"/>
          </a:p>
        </p:txBody>
      </p:sp>
      <p:sp>
        <p:nvSpPr>
          <p:cNvPr id="4" name="Segnaposto piè di pagina 3"/>
          <p:cNvSpPr>
            <a:spLocks noGrp="1"/>
          </p:cNvSpPr>
          <p:nvPr>
            <p:ph type="ftr" sz="quarter" idx="11"/>
          </p:nvPr>
        </p:nvSpPr>
        <p:spPr/>
        <p:txBody>
          <a:bodyPr/>
          <a:lstStyle/>
          <a:p>
            <a:r>
              <a:rPr lang="it-IT" smtClean="0"/>
              <a:t>www.assoege.it</a:t>
            </a:r>
            <a:endParaRPr lang="it-IT" dirty="0"/>
          </a:p>
        </p:txBody>
      </p:sp>
      <p:sp>
        <p:nvSpPr>
          <p:cNvPr id="5" name="Segnaposto numero diapositiva 4"/>
          <p:cNvSpPr>
            <a:spLocks noGrp="1"/>
          </p:cNvSpPr>
          <p:nvPr>
            <p:ph type="sldNum" sz="quarter" idx="12"/>
          </p:nvPr>
        </p:nvSpPr>
        <p:spPr/>
        <p:txBody>
          <a:bodyPr/>
          <a:lstStyle/>
          <a:p>
            <a:fld id="{CC42BA41-8CFD-4C0C-B3FB-B1083478E358}" type="slidenum">
              <a:rPr lang="it-IT" smtClean="0"/>
              <a:pPr/>
              <a:t>20</a:t>
            </a:fld>
            <a:endParaRPr lang="it-IT" dirty="0"/>
          </a:p>
        </p:txBody>
      </p:sp>
    </p:spTree>
    <p:extLst>
      <p:ext uri="{BB962C8B-B14F-4D97-AF65-F5344CB8AC3E}">
        <p14:creationId xmlns:p14="http://schemas.microsoft.com/office/powerpoint/2010/main" val="1140675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D671E-6CE7-DFF0-30A7-6834FA834B6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AEB4E4C-6A41-1FA5-27DD-B84679DEEA3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8028E44-E709-0199-9E4C-C287A78050E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21</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1"/>
            <a:ext cx="11216640" cy="1385710"/>
          </a:xfrm>
        </p:spPr>
        <p:txBody>
          <a:bodyPr/>
          <a:lstStyle/>
          <a:p>
            <a:pPr algn="ctr"/>
            <a:r>
              <a:rPr lang="it-IT" sz="3200" dirty="0"/>
              <a:t>GLI INTERVENTI INDIVIDUATI NELLA DE PER LE </a:t>
            </a:r>
            <a:r>
              <a:rPr lang="it-IT" sz="3200" dirty="0" smtClean="0"/>
              <a:t/>
            </a:r>
            <a:br>
              <a:rPr lang="it-IT" sz="3200" dirty="0" smtClean="0"/>
            </a:br>
            <a:r>
              <a:rPr lang="it-IT" sz="3200" dirty="0" smtClean="0"/>
              <a:t>AZIENDE </a:t>
            </a:r>
            <a:r>
              <a:rPr lang="it-IT" sz="3200" dirty="0"/>
              <a:t>ENERGIVORE</a:t>
            </a:r>
          </a:p>
        </p:txBody>
      </p:sp>
      <p:sp>
        <p:nvSpPr>
          <p:cNvPr id="3" name="Segnaposto testo 2"/>
          <p:cNvSpPr txBox="1">
            <a:spLocks/>
          </p:cNvSpPr>
          <p:nvPr/>
        </p:nvSpPr>
        <p:spPr>
          <a:xfrm>
            <a:off x="894080" y="1997242"/>
            <a:ext cx="11460480" cy="6787772"/>
          </a:xfrm>
          <a:prstGeom prst="rect">
            <a:avLst/>
          </a:prstGeom>
        </p:spPr>
        <p:txBody>
          <a:bodyPr vert="horz" lIns="91440" tIns="45720" rIns="91440" bIns="45720" rtlCol="0">
            <a:normAutofit fontScale="700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2800" dirty="0"/>
          </a:p>
          <a:p>
            <a:pPr marL="0" indent="0" algn="ctr">
              <a:buNone/>
            </a:pPr>
            <a:r>
              <a:rPr lang="it-IT" sz="5100" dirty="0"/>
              <a:t>DECRETO-LEGGE 29 settembre 2023 , n. </a:t>
            </a:r>
            <a:r>
              <a:rPr lang="it-IT" sz="5100" b="1" dirty="0"/>
              <a:t>131 </a:t>
            </a:r>
            <a:r>
              <a:rPr lang="it-IT" sz="5100" dirty="0" smtClean="0"/>
              <a:t>.</a:t>
            </a:r>
            <a:endParaRPr lang="it-IT" sz="5100" dirty="0"/>
          </a:p>
          <a:p>
            <a:pPr marL="0" indent="0" algn="just">
              <a:buNone/>
            </a:pPr>
            <a:r>
              <a:rPr lang="it-IT" sz="5100" b="1" dirty="0"/>
              <a:t>Misure urgenti in materia di energia, interventi per </a:t>
            </a:r>
            <a:r>
              <a:rPr lang="it-IT" sz="5100" b="1" dirty="0" smtClean="0"/>
              <a:t>sostenere il </a:t>
            </a:r>
            <a:r>
              <a:rPr lang="it-IT" sz="5100" b="1" dirty="0"/>
              <a:t>potere di acquisto e a tutela del risparmio.</a:t>
            </a:r>
          </a:p>
          <a:p>
            <a:pPr algn="ctr"/>
            <a:endParaRPr lang="it-IT" sz="5100" b="1" dirty="0"/>
          </a:p>
          <a:p>
            <a:pPr marL="0" indent="0" algn="ctr">
              <a:buNone/>
            </a:pPr>
            <a:r>
              <a:rPr lang="it-IT" sz="5100" b="1" dirty="0" smtClean="0"/>
              <a:t>Convertito </a:t>
            </a:r>
            <a:r>
              <a:rPr lang="it-IT" sz="5100" b="1" dirty="0"/>
              <a:t>in </a:t>
            </a:r>
            <a:r>
              <a:rPr lang="it-IT" sz="5100" b="1" dirty="0" smtClean="0"/>
              <a:t>Legge</a:t>
            </a:r>
          </a:p>
          <a:p>
            <a:pPr marL="0" indent="0" algn="ctr">
              <a:buNone/>
            </a:pPr>
            <a:endParaRPr lang="it-IT" sz="5100" b="1" dirty="0"/>
          </a:p>
          <a:p>
            <a:pPr marL="0" indent="0" algn="ctr">
              <a:buNone/>
            </a:pPr>
            <a:r>
              <a:rPr lang="it-IT" sz="5100" dirty="0"/>
              <a:t>LEGGE 27 novembre 2023 , n. </a:t>
            </a:r>
            <a:r>
              <a:rPr lang="it-IT" sz="5100" b="1" dirty="0"/>
              <a:t>169 </a:t>
            </a:r>
            <a:r>
              <a:rPr lang="it-IT" sz="5100" dirty="0" smtClean="0"/>
              <a:t>.</a:t>
            </a:r>
          </a:p>
          <a:p>
            <a:pPr marL="0" indent="0" algn="just">
              <a:buNone/>
            </a:pPr>
            <a:r>
              <a:rPr lang="it-IT" sz="5100" b="1" dirty="0" smtClean="0"/>
              <a:t>Conversione </a:t>
            </a:r>
            <a:r>
              <a:rPr lang="it-IT" sz="5100" b="1" dirty="0"/>
              <a:t>in legge, con modificazioni, del </a:t>
            </a:r>
            <a:r>
              <a:rPr lang="it-IT" sz="5100" b="1" dirty="0" smtClean="0"/>
              <a:t>decreto-legge 29 </a:t>
            </a:r>
            <a:r>
              <a:rPr lang="it-IT" sz="5100" b="1" dirty="0"/>
              <a:t>settembre 2023, n. 131, recante misure urgenti in </a:t>
            </a:r>
            <a:r>
              <a:rPr lang="it-IT" sz="5100" b="1" dirty="0" smtClean="0"/>
              <a:t>materia di </a:t>
            </a:r>
            <a:r>
              <a:rPr lang="it-IT" sz="5100" b="1" dirty="0"/>
              <a:t>energia, interventi per sostenere il potere di acquisto e </a:t>
            </a:r>
            <a:r>
              <a:rPr lang="it-IT" sz="5100" b="1" dirty="0" smtClean="0"/>
              <a:t>a tutela </a:t>
            </a:r>
            <a:r>
              <a:rPr lang="it-IT" sz="5100" b="1" dirty="0"/>
              <a:t>del risparmio.</a:t>
            </a:r>
            <a:endParaRPr lang="it-IT" sz="5100" dirty="0"/>
          </a:p>
        </p:txBody>
      </p:sp>
    </p:spTree>
    <p:extLst>
      <p:ext uri="{BB962C8B-B14F-4D97-AF65-F5344CB8AC3E}">
        <p14:creationId xmlns:p14="http://schemas.microsoft.com/office/powerpoint/2010/main" val="2952097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1A955-9B35-C8EB-8EFD-FDBA41B9EDF7}"/>
            </a:ext>
          </a:extLst>
        </p:cNvPr>
        <p:cNvGrpSpPr/>
        <p:nvPr/>
      </p:nvGrpSpPr>
      <p:grpSpPr>
        <a:xfrm>
          <a:off x="0" y="0"/>
          <a:ext cx="0" cy="0"/>
          <a:chOff x="0" y="0"/>
          <a:chExt cx="0" cy="0"/>
        </a:xfrm>
      </p:grpSpPr>
      <p:sp>
        <p:nvSpPr>
          <p:cNvPr id="2" name="Titolo 1"/>
          <p:cNvSpPr>
            <a:spLocks noGrp="1"/>
          </p:cNvSpPr>
          <p:nvPr>
            <p:ph type="title"/>
          </p:nvPr>
        </p:nvSpPr>
        <p:spPr>
          <a:xfrm>
            <a:off x="0" y="495300"/>
            <a:ext cx="12354560" cy="876046"/>
          </a:xfrm>
        </p:spPr>
        <p:txBody>
          <a:bodyPr/>
          <a:lstStyle/>
          <a:p>
            <a:pPr algn="ctr"/>
            <a:r>
              <a:rPr lang="it-IT" sz="4000" dirty="0" smtClean="0"/>
              <a:t/>
            </a:r>
            <a:br>
              <a:rPr lang="it-IT" sz="4000" dirty="0" smtClean="0"/>
            </a:br>
            <a:r>
              <a:rPr lang="it-IT" sz="4000" dirty="0" smtClean="0"/>
              <a:t>LEGGE </a:t>
            </a:r>
            <a:r>
              <a:rPr lang="it-IT" sz="4000" dirty="0"/>
              <a:t>27 novembre 2023 , n. 169 </a:t>
            </a:r>
            <a:r>
              <a:rPr lang="it-IT" sz="4800" dirty="0" smtClean="0"/>
              <a:t>- 1</a:t>
            </a:r>
            <a:r>
              <a:rPr lang="it-IT" sz="4800" dirty="0"/>
              <a:t/>
            </a:r>
            <a:br>
              <a:rPr lang="it-IT" sz="4800" dirty="0"/>
            </a:br>
            <a:endParaRPr lang="it-IT" dirty="0"/>
          </a:p>
        </p:txBody>
      </p:sp>
      <p:sp>
        <p:nvSpPr>
          <p:cNvPr id="4" name="Segnaposto piè di pagina 3">
            <a:extLst>
              <a:ext uri="{FF2B5EF4-FFF2-40B4-BE49-F238E27FC236}">
                <a16:creationId xmlns:a16="http://schemas.microsoft.com/office/drawing/2014/main" id="{323CF70C-A47B-820A-A48C-ADD4D6BAF07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5D39A7F-5F9D-61CD-4F9E-37E6B12E91A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22</a:t>
            </a:fld>
            <a:endParaRPr lang="it-IT" dirty="0">
              <a:solidFill>
                <a:prstClr val="black">
                  <a:tint val="75000"/>
                </a:prstClr>
              </a:solidFill>
              <a:latin typeface="Calibri"/>
            </a:endParaRPr>
          </a:p>
        </p:txBody>
      </p:sp>
      <p:sp>
        <p:nvSpPr>
          <p:cNvPr id="3" name="Segnaposto testo 2"/>
          <p:cNvSpPr txBox="1">
            <a:spLocks/>
          </p:cNvSpPr>
          <p:nvPr/>
        </p:nvSpPr>
        <p:spPr>
          <a:xfrm>
            <a:off x="553453" y="1900990"/>
            <a:ext cx="11801107" cy="678581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2800" b="1" dirty="0"/>
              <a:t>Art. 3.</a:t>
            </a:r>
          </a:p>
          <a:p>
            <a:pPr marL="0" indent="0" algn="just">
              <a:buNone/>
            </a:pPr>
            <a:r>
              <a:rPr lang="it-IT" sz="2800" i="1" dirty="0"/>
              <a:t>Riforma del regime di agevolazioni a </a:t>
            </a:r>
            <a:r>
              <a:rPr lang="it-IT" sz="2800" i="1" dirty="0" smtClean="0"/>
              <a:t>favore delle </a:t>
            </a:r>
            <a:r>
              <a:rPr lang="it-IT" sz="2800" i="1" dirty="0"/>
              <a:t>imprese a forte consumo di energia elettrica</a:t>
            </a:r>
          </a:p>
          <a:p>
            <a:pPr algn="just"/>
            <a:endParaRPr lang="it-IT" sz="2800" i="1" dirty="0"/>
          </a:p>
          <a:p>
            <a:pPr marL="0" indent="0">
              <a:buNone/>
            </a:pPr>
            <a:r>
              <a:rPr lang="it-IT" sz="2800" dirty="0"/>
              <a:t>2. Hanno diritto di accedere alle agevolazioni di cui al comma 4 anche le imprese che, nell’anno precedente alla presentazione dell’istanza di concessione delle agevolazioni stesse, abbiano realizzato un consumo annuo di energia elettrica non inferiore a 1 GWh e che operino in un settore o sotto-settore che, seppur non ricompreso tra quelli di cui all’allegato 1 alla comunicazione della Commissione europea 2022/C 80/01, sia considerato ammissibile in conformità a quanto previsto al punto 406 della comunicazione medesima.</a:t>
            </a:r>
          </a:p>
        </p:txBody>
      </p:sp>
    </p:spTree>
    <p:extLst>
      <p:ext uri="{BB962C8B-B14F-4D97-AF65-F5344CB8AC3E}">
        <p14:creationId xmlns:p14="http://schemas.microsoft.com/office/powerpoint/2010/main" val="47941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7060A-9D92-3C44-88FE-E1ABE0031E5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5BF5339-811E-5AEC-BC1E-913E74694B6E}"/>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31FB518-9534-0806-4210-D24013E8446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23</a:t>
            </a:fld>
            <a:endParaRPr lang="it-IT" dirty="0">
              <a:solidFill>
                <a:prstClr val="black">
                  <a:tint val="75000"/>
                </a:prstClr>
              </a:solidFill>
              <a:latin typeface="Calibri"/>
            </a:endParaRPr>
          </a:p>
        </p:txBody>
      </p:sp>
      <p:sp>
        <p:nvSpPr>
          <p:cNvPr id="3" name="Segnaposto testo 2"/>
          <p:cNvSpPr txBox="1">
            <a:spLocks/>
          </p:cNvSpPr>
          <p:nvPr/>
        </p:nvSpPr>
        <p:spPr>
          <a:xfrm>
            <a:off x="894079" y="1708484"/>
            <a:ext cx="11715015" cy="7076530"/>
          </a:xfrm>
          <a:prstGeom prst="rect">
            <a:avLst/>
          </a:prstGeom>
        </p:spPr>
        <p:txBody>
          <a:bodyPr vert="horz" lIns="91440" tIns="45720" rIns="91440" bIns="45720" rtlCol="0">
            <a:no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sz="3000" dirty="0"/>
          </a:p>
          <a:p>
            <a:pPr marL="0" indent="0">
              <a:buNone/>
            </a:pPr>
            <a:r>
              <a:rPr lang="it-IT" sz="3000" b="1" dirty="0"/>
              <a:t>8. Le imprese che accedono alle agevolazioni di cui al presente articolo sono tenute a effettuare la diagnosi energetica di cui all’articolo 8 del decreto legislativo 4 luglio 2014, n. 102. Le imprese di cui al primo periodo sono altresì tenute ad adottare almeno una delle seguenti misure:</a:t>
            </a:r>
          </a:p>
          <a:p>
            <a:endParaRPr lang="it-IT" sz="3000" b="1" dirty="0"/>
          </a:p>
          <a:p>
            <a:pPr marL="0" indent="0">
              <a:buNone/>
            </a:pPr>
            <a:r>
              <a:rPr lang="it-IT" sz="3000" b="1" i="1" dirty="0"/>
              <a:t>a) </a:t>
            </a:r>
            <a:r>
              <a:rPr lang="it-IT" sz="3000" b="1" dirty="0"/>
              <a:t>attuare le raccomandazioni di cui al rapporto di diagnosi energetica, qualora il tempo di ammortamento degli investimenti a tal fine necessari non superi i tre anni e il relativo costo non ecceda l’importo dell’agevolazione percepita; di cui al regolamento di esecuzione (UE) 2021/447 </a:t>
            </a:r>
            <a:r>
              <a:rPr lang="it-IT" sz="3000" b="1" i="1" dirty="0"/>
              <a:t>della Commissione </a:t>
            </a:r>
            <a:r>
              <a:rPr lang="it-IT" sz="3000" b="1" dirty="0"/>
              <a:t>, del 12 marzo 2021.</a:t>
            </a:r>
          </a:p>
        </p:txBody>
      </p:sp>
      <p:sp>
        <p:nvSpPr>
          <p:cNvPr id="6" name="Titolo 1"/>
          <p:cNvSpPr>
            <a:spLocks noGrp="1"/>
          </p:cNvSpPr>
          <p:nvPr>
            <p:ph type="title"/>
          </p:nvPr>
        </p:nvSpPr>
        <p:spPr>
          <a:xfrm>
            <a:off x="241300" y="495300"/>
            <a:ext cx="12113260" cy="876046"/>
          </a:xfrm>
        </p:spPr>
        <p:txBody>
          <a:bodyPr/>
          <a:lstStyle/>
          <a:p>
            <a:pPr algn="ctr"/>
            <a:r>
              <a:rPr lang="it-IT" sz="4000" dirty="0" smtClean="0"/>
              <a:t/>
            </a:r>
            <a:br>
              <a:rPr lang="it-IT" sz="4000" dirty="0" smtClean="0"/>
            </a:br>
            <a:r>
              <a:rPr lang="it-IT" sz="4000" dirty="0" smtClean="0"/>
              <a:t>LEGGE </a:t>
            </a:r>
            <a:r>
              <a:rPr lang="it-IT" sz="4000" dirty="0"/>
              <a:t>27 novembre 2023 , n. 169 </a:t>
            </a:r>
            <a:r>
              <a:rPr lang="it-IT" sz="4800" dirty="0" smtClean="0"/>
              <a:t>- 2</a:t>
            </a:r>
            <a:r>
              <a:rPr lang="it-IT" sz="4800" dirty="0"/>
              <a:t/>
            </a:r>
            <a:br>
              <a:rPr lang="it-IT" sz="4800" dirty="0"/>
            </a:br>
            <a:endParaRPr lang="it-IT" dirty="0"/>
          </a:p>
        </p:txBody>
      </p:sp>
    </p:spTree>
    <p:extLst>
      <p:ext uri="{BB962C8B-B14F-4D97-AF65-F5344CB8AC3E}">
        <p14:creationId xmlns:p14="http://schemas.microsoft.com/office/powerpoint/2010/main" val="213219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4CCBF-0447-6648-80A2-387B2250A82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108A1A5-785A-50CF-1224-F777536CC6E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C7AC2DF-69F4-218B-A45E-76251618A82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24</a:t>
            </a:fld>
            <a:endParaRPr lang="it-IT" dirty="0">
              <a:solidFill>
                <a:prstClr val="black">
                  <a:tint val="75000"/>
                </a:prstClr>
              </a:solidFill>
              <a:latin typeface="Calibri"/>
            </a:endParaRPr>
          </a:p>
        </p:txBody>
      </p:sp>
      <p:sp>
        <p:nvSpPr>
          <p:cNvPr id="3" name="Segnaposto testo 2"/>
          <p:cNvSpPr txBox="1">
            <a:spLocks/>
          </p:cNvSpPr>
          <p:nvPr/>
        </p:nvSpPr>
        <p:spPr>
          <a:xfrm>
            <a:off x="894080" y="1997242"/>
            <a:ext cx="11460480" cy="6787772"/>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sz="3000" b="1" i="1" dirty="0"/>
          </a:p>
          <a:p>
            <a:pPr marL="0" indent="0">
              <a:buNone/>
            </a:pPr>
            <a:r>
              <a:rPr lang="it-IT" sz="3000" b="1" i="1" dirty="0"/>
              <a:t>b) </a:t>
            </a:r>
            <a:r>
              <a:rPr lang="it-IT" sz="3000" b="1" dirty="0"/>
              <a:t>ridurre l’impronta di carbonio del consumo di energia elettrica fino a coprire almeno il 30 per cento del proprio fabbisogno </a:t>
            </a:r>
            <a:r>
              <a:rPr lang="it-IT" sz="3000" b="1" i="1" dirty="0"/>
              <a:t>con energia prodotta da fonti </a:t>
            </a:r>
            <a:r>
              <a:rPr lang="it-IT" sz="3000" b="1" dirty="0"/>
              <a:t>che non emettono carbonio;</a:t>
            </a:r>
          </a:p>
          <a:p>
            <a:endParaRPr lang="it-IT" sz="3000" b="1" dirty="0"/>
          </a:p>
          <a:p>
            <a:pPr marL="0" indent="0">
              <a:buNone/>
            </a:pPr>
            <a:r>
              <a:rPr lang="it-IT" sz="3000" b="1" i="1" dirty="0"/>
              <a:t>c) </a:t>
            </a:r>
            <a:r>
              <a:rPr lang="it-IT" sz="3000" b="1" dirty="0"/>
              <a:t>investire una quota pari almeno al 50 per cento dell’importo dell’agevolazione in progetti che comportano riduzioni sostanziali delle emissioni di gas a effetto serra al fine di determinare </a:t>
            </a:r>
            <a:r>
              <a:rPr lang="it-IT" sz="3000" b="1" i="1" dirty="0"/>
              <a:t>, ai sensi del punto 415 della comunicazione della Commissione europea 2022/C 80/01, </a:t>
            </a:r>
            <a:r>
              <a:rPr lang="it-IT" sz="3000" b="1" dirty="0"/>
              <a:t>un livello di riduzioni al di sotto del parametro di riferimento utilizzato per l’assegnazione gratuita nel sistema di scambio di quote di emissione dell’Unione europea</a:t>
            </a:r>
          </a:p>
          <a:p>
            <a:endParaRPr lang="it-IT" sz="2800" b="1" dirty="0"/>
          </a:p>
        </p:txBody>
      </p:sp>
      <p:sp>
        <p:nvSpPr>
          <p:cNvPr id="6" name="Titolo 1"/>
          <p:cNvSpPr>
            <a:spLocks noGrp="1"/>
          </p:cNvSpPr>
          <p:nvPr>
            <p:ph type="title"/>
          </p:nvPr>
        </p:nvSpPr>
        <p:spPr>
          <a:xfrm>
            <a:off x="241300" y="495300"/>
            <a:ext cx="12113260" cy="876046"/>
          </a:xfrm>
        </p:spPr>
        <p:txBody>
          <a:bodyPr/>
          <a:lstStyle/>
          <a:p>
            <a:pPr algn="ctr"/>
            <a:r>
              <a:rPr lang="it-IT" sz="4000" dirty="0" smtClean="0"/>
              <a:t/>
            </a:r>
            <a:br>
              <a:rPr lang="it-IT" sz="4000" dirty="0" smtClean="0"/>
            </a:br>
            <a:r>
              <a:rPr lang="it-IT" sz="4000" dirty="0" smtClean="0"/>
              <a:t>LEGGE </a:t>
            </a:r>
            <a:r>
              <a:rPr lang="it-IT" sz="4000" dirty="0"/>
              <a:t>27 novembre 2023 , n. 169 </a:t>
            </a:r>
            <a:r>
              <a:rPr lang="it-IT" sz="4800" dirty="0" smtClean="0"/>
              <a:t>- 3</a:t>
            </a:r>
            <a:r>
              <a:rPr lang="it-IT" sz="4800" dirty="0"/>
              <a:t/>
            </a:r>
            <a:br>
              <a:rPr lang="it-IT" sz="4800" dirty="0"/>
            </a:br>
            <a:endParaRPr lang="it-IT" dirty="0"/>
          </a:p>
        </p:txBody>
      </p:sp>
    </p:spTree>
    <p:extLst>
      <p:ext uri="{BB962C8B-B14F-4D97-AF65-F5344CB8AC3E}">
        <p14:creationId xmlns:p14="http://schemas.microsoft.com/office/powerpoint/2010/main" val="3255358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AB9CA-E83C-CF2D-176D-58898BA71DA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FC8DC57-C0C0-78DB-4659-82C9CFE3C2A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F2CCB66-532D-F112-4B9C-CD66DC035B6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25</a:t>
            </a:fld>
            <a:endParaRPr lang="it-IT" dirty="0">
              <a:solidFill>
                <a:prstClr val="black">
                  <a:tint val="75000"/>
                </a:prstClr>
              </a:solidFill>
              <a:latin typeface="Calibri"/>
            </a:endParaRPr>
          </a:p>
        </p:txBody>
      </p:sp>
      <p:sp>
        <p:nvSpPr>
          <p:cNvPr id="2" name="Titolo 1"/>
          <p:cNvSpPr>
            <a:spLocks noGrp="1"/>
          </p:cNvSpPr>
          <p:nvPr>
            <p:ph type="title"/>
          </p:nvPr>
        </p:nvSpPr>
        <p:spPr>
          <a:xfrm>
            <a:off x="0" y="0"/>
            <a:ext cx="11216640" cy="2125135"/>
          </a:xfrm>
        </p:spPr>
        <p:txBody>
          <a:bodyPr/>
          <a:lstStyle/>
          <a:p>
            <a:pPr algn="ctr"/>
            <a:r>
              <a:rPr lang="it-IT" dirty="0"/>
              <a:t>Documenti di riferimento per la definizione </a:t>
            </a:r>
            <a:r>
              <a:rPr lang="it-IT" dirty="0" smtClean="0"/>
              <a:t/>
            </a:r>
            <a:br>
              <a:rPr lang="it-IT" dirty="0" smtClean="0"/>
            </a:br>
            <a:r>
              <a:rPr lang="it-IT" dirty="0" smtClean="0"/>
              <a:t>degli </a:t>
            </a:r>
            <a:r>
              <a:rPr lang="it-IT" dirty="0"/>
              <a:t>obblighi delle </a:t>
            </a:r>
            <a:r>
              <a:rPr lang="it-IT" dirty="0" err="1"/>
              <a:t>elettrivore</a:t>
            </a:r>
            <a:r>
              <a:rPr lang="it-IT" dirty="0"/>
              <a:t> - 1</a:t>
            </a:r>
          </a:p>
        </p:txBody>
      </p:sp>
      <p:pic>
        <p:nvPicPr>
          <p:cNvPr id="6" name="Immagine 5"/>
          <p:cNvPicPr>
            <a:picLocks noChangeAspect="1"/>
          </p:cNvPicPr>
          <p:nvPr/>
        </p:nvPicPr>
        <p:blipFill>
          <a:blip r:embed="rId2"/>
          <a:stretch>
            <a:fillRect/>
          </a:stretch>
        </p:blipFill>
        <p:spPr>
          <a:xfrm>
            <a:off x="1277257" y="2406972"/>
            <a:ext cx="9434286" cy="2305372"/>
          </a:xfrm>
          <a:prstGeom prst="rect">
            <a:avLst/>
          </a:prstGeom>
        </p:spPr>
      </p:pic>
      <p:pic>
        <p:nvPicPr>
          <p:cNvPr id="7" name="Immagine 6"/>
          <p:cNvPicPr>
            <a:picLocks noChangeAspect="1"/>
          </p:cNvPicPr>
          <p:nvPr/>
        </p:nvPicPr>
        <p:blipFill>
          <a:blip r:embed="rId3"/>
          <a:stretch>
            <a:fillRect/>
          </a:stretch>
        </p:blipFill>
        <p:spPr>
          <a:xfrm>
            <a:off x="1741714" y="5046172"/>
            <a:ext cx="8591633" cy="3299542"/>
          </a:xfrm>
          <a:prstGeom prst="rect">
            <a:avLst/>
          </a:prstGeom>
        </p:spPr>
      </p:pic>
    </p:spTree>
    <p:extLst>
      <p:ext uri="{BB962C8B-B14F-4D97-AF65-F5344CB8AC3E}">
        <p14:creationId xmlns:p14="http://schemas.microsoft.com/office/powerpoint/2010/main" val="2093185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31073-3F5F-5462-81FE-B481977E331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97766F5-4B0E-1AAA-19AB-4F230FC77A9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2F4954D-7D1B-5E28-4A5C-9F31C05BC3B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26</a:t>
            </a:fld>
            <a:endParaRPr lang="it-IT" dirty="0">
              <a:solidFill>
                <a:prstClr val="black">
                  <a:tint val="75000"/>
                </a:prstClr>
              </a:solidFill>
              <a:latin typeface="Calibri"/>
            </a:endParaRPr>
          </a:p>
        </p:txBody>
      </p:sp>
      <p:sp>
        <p:nvSpPr>
          <p:cNvPr id="2" name="Titolo 1"/>
          <p:cNvSpPr>
            <a:spLocks noGrp="1"/>
          </p:cNvSpPr>
          <p:nvPr>
            <p:ph type="title"/>
          </p:nvPr>
        </p:nvSpPr>
        <p:spPr>
          <a:xfrm>
            <a:off x="0" y="254001"/>
            <a:ext cx="11760200" cy="1714500"/>
          </a:xfrm>
        </p:spPr>
        <p:txBody>
          <a:bodyPr/>
          <a:lstStyle/>
          <a:p>
            <a:pPr algn="ctr"/>
            <a:r>
              <a:rPr lang="it-IT" dirty="0"/>
              <a:t>Documenti di riferimento per la definizione </a:t>
            </a:r>
            <a:r>
              <a:rPr lang="it-IT" dirty="0" smtClean="0"/>
              <a:t/>
            </a:r>
            <a:br>
              <a:rPr lang="it-IT" dirty="0" smtClean="0"/>
            </a:br>
            <a:r>
              <a:rPr lang="it-IT" dirty="0" smtClean="0"/>
              <a:t>degli </a:t>
            </a:r>
            <a:r>
              <a:rPr lang="it-IT" dirty="0"/>
              <a:t>obblighi delle </a:t>
            </a:r>
            <a:r>
              <a:rPr lang="it-IT" dirty="0" err="1"/>
              <a:t>elettrivore</a:t>
            </a:r>
            <a:r>
              <a:rPr lang="it-IT" dirty="0"/>
              <a:t> - 2</a:t>
            </a:r>
          </a:p>
        </p:txBody>
      </p:sp>
      <p:pic>
        <p:nvPicPr>
          <p:cNvPr id="6" name="Immagine 5"/>
          <p:cNvPicPr>
            <a:picLocks noChangeAspect="1"/>
          </p:cNvPicPr>
          <p:nvPr/>
        </p:nvPicPr>
        <p:blipFill>
          <a:blip r:embed="rId2"/>
          <a:stretch>
            <a:fillRect/>
          </a:stretch>
        </p:blipFill>
        <p:spPr>
          <a:xfrm>
            <a:off x="3401580" y="2277423"/>
            <a:ext cx="6201640" cy="6858957"/>
          </a:xfrm>
          <a:prstGeom prst="rect">
            <a:avLst/>
          </a:prstGeom>
        </p:spPr>
      </p:pic>
    </p:spTree>
    <p:extLst>
      <p:ext uri="{BB962C8B-B14F-4D97-AF65-F5344CB8AC3E}">
        <p14:creationId xmlns:p14="http://schemas.microsoft.com/office/powerpoint/2010/main" val="321539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Principali chiarimenti derivanti dai documenti di riferimento per </a:t>
            </a:r>
            <a:r>
              <a:rPr lang="it-IT" dirty="0" err="1" smtClean="0"/>
              <a:t>elettrivori</a:t>
            </a:r>
            <a:endParaRPr lang="it-IT" dirty="0"/>
          </a:p>
        </p:txBody>
      </p:sp>
      <p:sp>
        <p:nvSpPr>
          <p:cNvPr id="3" name="Segnaposto contenuto 2"/>
          <p:cNvSpPr>
            <a:spLocks noGrp="1"/>
          </p:cNvSpPr>
          <p:nvPr>
            <p:ph idx="1"/>
          </p:nvPr>
        </p:nvSpPr>
        <p:spPr/>
        <p:txBody>
          <a:bodyPr>
            <a:normAutofit lnSpcReduction="10000"/>
          </a:bodyPr>
          <a:lstStyle/>
          <a:p>
            <a:r>
              <a:rPr lang="it-IT" sz="2400" b="1" dirty="0" smtClean="0"/>
              <a:t>La valutazione della attribuzione della riduzione degli oneri fiscali è eseguita per Partita IVA</a:t>
            </a:r>
          </a:p>
          <a:p>
            <a:r>
              <a:rPr lang="it-IT" sz="2400" b="1" dirty="0" smtClean="0"/>
              <a:t>Le aziende </a:t>
            </a:r>
            <a:r>
              <a:rPr lang="it-IT" sz="2400" b="1" dirty="0" err="1" smtClean="0"/>
              <a:t>elettrivore</a:t>
            </a:r>
            <a:r>
              <a:rPr lang="it-IT" sz="2400" b="1" dirty="0" smtClean="0"/>
              <a:t>/</a:t>
            </a:r>
            <a:r>
              <a:rPr lang="it-IT" sz="2400" b="1" dirty="0" err="1" smtClean="0"/>
              <a:t>multisito</a:t>
            </a:r>
            <a:r>
              <a:rPr lang="it-IT" sz="2400" b="1" dirty="0" smtClean="0"/>
              <a:t> possono avvalersi dello schema di </a:t>
            </a:r>
            <a:r>
              <a:rPr lang="it-IT" sz="2400" b="1" dirty="0" err="1" smtClean="0"/>
              <a:t>clusterizzazione</a:t>
            </a:r>
            <a:r>
              <a:rPr lang="it-IT" sz="2400" b="1" dirty="0" smtClean="0"/>
              <a:t> proposto da ENEA ed eseguire la Diagnosi energetica solo per i siti che risultano dalla </a:t>
            </a:r>
            <a:r>
              <a:rPr lang="it-IT" sz="2400" b="1" dirty="0" err="1" smtClean="0"/>
              <a:t>clusterizzazione</a:t>
            </a:r>
            <a:r>
              <a:rPr lang="it-IT" sz="2400" b="1" dirty="0" smtClean="0"/>
              <a:t> ; </a:t>
            </a:r>
            <a:r>
              <a:rPr lang="it-IT" sz="2400" b="1" u="sng" dirty="0" smtClean="0"/>
              <a:t>in ogni caso la riduzione degli oneri fiscali sarà applicata a tutti i siti della azienda (</a:t>
            </a:r>
            <a:r>
              <a:rPr lang="it-IT" sz="2400" b="1" u="sng" dirty="0" err="1" smtClean="0"/>
              <a:t>purchè</a:t>
            </a:r>
            <a:r>
              <a:rPr lang="it-IT" sz="2400" b="1" u="sng" dirty="0" smtClean="0"/>
              <a:t> con la stessa P IVA)</a:t>
            </a:r>
          </a:p>
          <a:p>
            <a:r>
              <a:rPr lang="it-IT" sz="2400" b="1" dirty="0" smtClean="0"/>
              <a:t>Le aziende </a:t>
            </a:r>
            <a:r>
              <a:rPr lang="it-IT" sz="2400" b="1" dirty="0" err="1" smtClean="0"/>
              <a:t>elettrivore</a:t>
            </a:r>
            <a:r>
              <a:rPr lang="it-IT" sz="2400" b="1" dirty="0" smtClean="0"/>
              <a:t> che non avessero interventi che rientrano in 3 anni possono (in alternativa alla riduzione della loro emissione di CO2)  realizzare anche un intervento che rientri in oltre 3 anni</a:t>
            </a:r>
          </a:p>
          <a:p>
            <a:r>
              <a:rPr lang="it-IT" sz="2400" b="1" dirty="0" smtClean="0"/>
              <a:t>Le aziende che hanno interventi che possono rientrare in 3 anni, possono realizzarne anche solo 1 che rientri in più di 3 anni, a patto che il costo dell’intervento sia almeno uguale alla somma di quelli che rientravano in 3 anni</a:t>
            </a:r>
          </a:p>
          <a:p>
            <a:r>
              <a:rPr lang="it-IT" sz="2400" b="1" dirty="0" smtClean="0"/>
              <a:t>Le aziende che coprono già una quota di energia consumata con autoproduzione da rinnovabili, possono raggiungere il 30% di riduzione delle emissioni di CO2 considerando anche la Energia elettrica già generata nell’impianto</a:t>
            </a:r>
            <a:endParaRPr lang="it-IT" sz="2400" b="1" dirty="0"/>
          </a:p>
        </p:txBody>
      </p:sp>
      <p:sp>
        <p:nvSpPr>
          <p:cNvPr id="4" name="Segnaposto piè di pagina 3"/>
          <p:cNvSpPr>
            <a:spLocks noGrp="1"/>
          </p:cNvSpPr>
          <p:nvPr>
            <p:ph type="ftr" sz="quarter" idx="11"/>
          </p:nvPr>
        </p:nvSpPr>
        <p:spPr/>
        <p:txBody>
          <a:bodyPr/>
          <a:lstStyle/>
          <a:p>
            <a:r>
              <a:rPr lang="it-IT" smtClean="0"/>
              <a:t>www.assoege.it</a:t>
            </a:r>
            <a:endParaRPr lang="it-IT" dirty="0"/>
          </a:p>
        </p:txBody>
      </p:sp>
      <p:sp>
        <p:nvSpPr>
          <p:cNvPr id="5" name="Segnaposto numero diapositiva 4"/>
          <p:cNvSpPr>
            <a:spLocks noGrp="1"/>
          </p:cNvSpPr>
          <p:nvPr>
            <p:ph type="sldNum" sz="quarter" idx="12"/>
          </p:nvPr>
        </p:nvSpPr>
        <p:spPr/>
        <p:txBody>
          <a:bodyPr/>
          <a:lstStyle/>
          <a:p>
            <a:fld id="{CC42BA41-8CFD-4C0C-B3FB-B1083478E358}" type="slidenum">
              <a:rPr lang="it-IT" smtClean="0"/>
              <a:pPr/>
              <a:t>27</a:t>
            </a:fld>
            <a:endParaRPr lang="it-IT" dirty="0"/>
          </a:p>
        </p:txBody>
      </p:sp>
    </p:spTree>
    <p:extLst>
      <p:ext uri="{BB962C8B-B14F-4D97-AF65-F5344CB8AC3E}">
        <p14:creationId xmlns:p14="http://schemas.microsoft.com/office/powerpoint/2010/main" val="2386935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891BF-B4EF-1364-25E6-A656428685A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8D9E55C-BC5D-D820-4D5A-7080B67FCC5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FF51656-5C06-B6FA-7751-D5B95686365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28</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500380" y="-431800"/>
            <a:ext cx="10269220" cy="2724857"/>
          </a:xfrm>
          <a:prstGeom prst="rect">
            <a:avLst/>
          </a:prstGeom>
        </p:spPr>
        <p:txBody>
          <a:bodyPr/>
          <a:lstStyle/>
          <a:p>
            <a:pPr algn="ctr"/>
            <a:r>
              <a:rPr lang="it-IT" dirty="0"/>
              <a:t>Esempio DE (1)</a:t>
            </a:r>
            <a:endParaRPr dirty="0"/>
          </a:p>
        </p:txBody>
      </p:sp>
      <p:sp>
        <p:nvSpPr>
          <p:cNvPr id="3" name="Rettangolo 2"/>
          <p:cNvSpPr/>
          <p:nvPr/>
        </p:nvSpPr>
        <p:spPr>
          <a:xfrm>
            <a:off x="1449977" y="3999637"/>
            <a:ext cx="10032274" cy="1077218"/>
          </a:xfrm>
          <a:prstGeom prst="rect">
            <a:avLst/>
          </a:prstGeom>
        </p:spPr>
        <p:txBody>
          <a:bodyPr wrap="square">
            <a:spAutoFit/>
          </a:bodyPr>
          <a:lstStyle/>
          <a:p>
            <a:pPr algn="ctr"/>
            <a:r>
              <a:rPr lang="it-IT" sz="3200" b="1" dirty="0">
                <a:solidFill>
                  <a:srgbClr val="FF0000"/>
                </a:solidFill>
              </a:rPr>
              <a:t>Azienda produttrice di granulato plastico utilizzando linee di estrusione.</a:t>
            </a:r>
          </a:p>
        </p:txBody>
      </p:sp>
    </p:spTree>
    <p:extLst>
      <p:ext uri="{BB962C8B-B14F-4D97-AF65-F5344CB8AC3E}">
        <p14:creationId xmlns:p14="http://schemas.microsoft.com/office/powerpoint/2010/main" val="1509003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217A-5632-FB11-682D-F18D581C476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E4A47FC-BA5E-6FE8-1784-F6B690FACF5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EFD73C8-7CF2-D3A9-288C-4739E43BEAC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29</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650239" y="474556"/>
            <a:ext cx="11939131" cy="793892"/>
          </a:xfrm>
          <a:prstGeom prst="rect">
            <a:avLst/>
          </a:prstGeom>
        </p:spPr>
        <p:txBody>
          <a:bodyPr/>
          <a:lstStyle/>
          <a:p>
            <a:pPr algn="ctr"/>
            <a:r>
              <a:rPr lang="it-IT" dirty="0"/>
              <a:t>Esempio DE (2)</a:t>
            </a:r>
            <a:endParaRPr dirty="0"/>
          </a:p>
        </p:txBody>
      </p:sp>
      <p:sp>
        <p:nvSpPr>
          <p:cNvPr id="8" name="Rettangolo 7"/>
          <p:cNvSpPr/>
          <p:nvPr/>
        </p:nvSpPr>
        <p:spPr>
          <a:xfrm>
            <a:off x="393941" y="2505318"/>
            <a:ext cx="11101373" cy="6177845"/>
          </a:xfrm>
          <a:prstGeom prst="rect">
            <a:avLst/>
          </a:prstGeom>
        </p:spPr>
        <p:txBody>
          <a:bodyPr wrap="square">
            <a:spAutoFit/>
          </a:bodyPr>
          <a:lstStyle/>
          <a:p>
            <a:pPr algn="just">
              <a:lnSpc>
                <a:spcPct val="107000"/>
              </a:lnSpc>
            </a:pPr>
            <a:endParaRPr lang="it-IT" sz="2000" dirty="0">
              <a:solidFill>
                <a:srgbClr val="5A5A5A"/>
              </a:solidFill>
              <a:latin typeface="Museo Sans 300" panose="02000000000000000000"/>
              <a:ea typeface="Calibri" panose="020F0502020204030204" pitchFamily="34" charset="0"/>
              <a:cs typeface="Times New Roman" panose="02020603050405020304" pitchFamily="18" charset="0"/>
            </a:endParaRPr>
          </a:p>
          <a:p>
            <a:pPr algn="just">
              <a:lnSpc>
                <a:spcPct val="107000"/>
              </a:lnSpc>
            </a:pPr>
            <a:r>
              <a:rPr lang="it-IT" sz="3200" b="1" dirty="0">
                <a:solidFill>
                  <a:schemeClr val="accent1">
                    <a:lumMod val="75000"/>
                  </a:schemeClr>
                </a:solidFill>
                <a:latin typeface="Museo Sans 300" panose="02000000000000000000"/>
                <a:ea typeface="Calibri" panose="020F0502020204030204" pitchFamily="34" charset="0"/>
                <a:cs typeface="Times New Roman" panose="02020603050405020304" pitchFamily="18" charset="0"/>
              </a:rPr>
              <a:t>La azienda  in oggetto produce granulato di plastica partendo da scarti di lavorazione (plastica riciclata) Nell’anno considerato, il quantitativo di granulati prodotti è stato pari a circa 37.000 tonnellate, di varie tipologie di polimeri quali:</a:t>
            </a:r>
            <a:endParaRPr lang="it-IT" sz="3200" b="1" spc="75"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Museo Sans 300" panose="02000000000000000000"/>
              <a:buChar char="-"/>
              <a:tabLst>
                <a:tab pos="618490" algn="l"/>
              </a:tabLst>
            </a:pPr>
            <a:r>
              <a:rPr lang="it-IT" sz="3200" b="1" dirty="0">
                <a:solidFill>
                  <a:schemeClr val="accent1">
                    <a:lumMod val="75000"/>
                  </a:schemeClr>
                </a:solidFill>
                <a:latin typeface="Museo Sans 300" panose="02000000000000000000"/>
                <a:ea typeface="Arial Unicode MS"/>
                <a:cs typeface="Arial Unicode MS"/>
              </a:rPr>
              <a:t>Acrilonitrile butadiene-stirene (ABS);</a:t>
            </a:r>
            <a:endParaRPr lang="it-IT" sz="3200" b="1"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useo Sans 300" panose="02000000000000000000"/>
              <a:buChar char="-"/>
              <a:tabLst>
                <a:tab pos="618490" algn="l"/>
              </a:tabLst>
            </a:pPr>
            <a:r>
              <a:rPr lang="it-IT" sz="3200" b="1" dirty="0">
                <a:solidFill>
                  <a:schemeClr val="accent1">
                    <a:lumMod val="75000"/>
                  </a:schemeClr>
                </a:solidFill>
                <a:latin typeface="Museo Sans 300" panose="02000000000000000000"/>
                <a:ea typeface="Arial Unicode MS"/>
                <a:cs typeface="Arial Unicode MS"/>
              </a:rPr>
              <a:t>polietilene (PE) ;</a:t>
            </a:r>
            <a:endParaRPr lang="it-IT" sz="3200" b="1"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useo Sans 300" panose="02000000000000000000"/>
              <a:buChar char="-"/>
              <a:tabLst>
                <a:tab pos="618490" algn="l"/>
              </a:tabLst>
            </a:pPr>
            <a:r>
              <a:rPr lang="it-IT" sz="3200" b="1" dirty="0">
                <a:solidFill>
                  <a:schemeClr val="accent1">
                    <a:lumMod val="75000"/>
                  </a:schemeClr>
                </a:solidFill>
                <a:latin typeface="Museo Sans 300" panose="02000000000000000000"/>
                <a:ea typeface="Arial Unicode MS"/>
                <a:cs typeface="Arial Unicode MS"/>
              </a:rPr>
              <a:t>polipropilene (PP);</a:t>
            </a:r>
            <a:endParaRPr lang="it-IT" sz="3200" b="1"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useo Sans 300" panose="02000000000000000000"/>
              <a:buChar char="-"/>
              <a:tabLst>
                <a:tab pos="618490" algn="l"/>
              </a:tabLst>
            </a:pPr>
            <a:r>
              <a:rPr lang="it-IT" sz="3200" b="1" dirty="0">
                <a:solidFill>
                  <a:schemeClr val="accent1">
                    <a:lumMod val="75000"/>
                  </a:schemeClr>
                </a:solidFill>
                <a:latin typeface="Museo Sans 300" panose="02000000000000000000"/>
                <a:ea typeface="Arial Unicode MS"/>
                <a:cs typeface="Arial Unicode MS"/>
              </a:rPr>
              <a:t>polistirene (PS)</a:t>
            </a:r>
            <a:r>
              <a:rPr lang="it-IT" sz="3200" b="1" dirty="0">
                <a:solidFill>
                  <a:srgbClr val="FF0000"/>
                </a:solidFill>
                <a:latin typeface="Museo Sans 300" panose="02000000000000000000"/>
                <a:ea typeface="Arial Unicode MS"/>
                <a:cs typeface="Arial Unicode MS"/>
              </a:rPr>
              <a:t>.</a:t>
            </a:r>
            <a:endParaRPr lang="it-IT" sz="32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2000" dirty="0">
                <a:latin typeface="Museo Sans 300" panose="02000000000000000000"/>
                <a:ea typeface="Calibri" panose="020F0502020204030204" pitchFamily="34" charset="0"/>
                <a:cs typeface="Times New Roman" panose="02020603050405020304" pitchFamily="18" charset="0"/>
              </a:rPr>
              <a:t> </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6103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C3FC6-1713-F528-018F-7777B87FF4C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1AB09F1-D258-1E84-C567-2B6344083CC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C71450E-386C-26A6-3CB1-08F4A2ABF80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30</a:t>
            </a:fld>
            <a:endParaRPr lang="it-IT" dirty="0">
              <a:solidFill>
                <a:prstClr val="black">
                  <a:tint val="75000"/>
                </a:prstClr>
              </a:solidFill>
              <a:latin typeface="Calibri"/>
            </a:endParaRPr>
          </a:p>
        </p:txBody>
      </p:sp>
      <p:pic>
        <p:nvPicPr>
          <p:cNvPr id="6" name="Immagine 5"/>
          <p:cNvPicPr>
            <a:picLocks noChangeAspect="1"/>
          </p:cNvPicPr>
          <p:nvPr/>
        </p:nvPicPr>
        <p:blipFill>
          <a:blip r:embed="rId2"/>
          <a:stretch>
            <a:fillRect/>
          </a:stretch>
        </p:blipFill>
        <p:spPr>
          <a:xfrm>
            <a:off x="2170816" y="3505001"/>
            <a:ext cx="8077798" cy="4387715"/>
          </a:xfrm>
          <a:prstGeom prst="rect">
            <a:avLst/>
          </a:prstGeom>
        </p:spPr>
      </p:pic>
    </p:spTree>
    <p:extLst>
      <p:ext uri="{BB962C8B-B14F-4D97-AF65-F5344CB8AC3E}">
        <p14:creationId xmlns:p14="http://schemas.microsoft.com/office/powerpoint/2010/main" val="2631570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096B7-AE81-5592-C412-D19DC41FE81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0495BAF-A541-9A69-11CF-1D5C55F49D5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EC669F3-833F-32B4-A59C-6D575B63E6D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31</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39131" cy="793892"/>
          </a:xfrm>
        </p:spPr>
        <p:txBody>
          <a:bodyPr/>
          <a:lstStyle/>
          <a:p>
            <a:pPr algn="ctr"/>
            <a:r>
              <a:rPr lang="it-IT" dirty="0"/>
              <a:t>Esempio DE (3)</a:t>
            </a:r>
          </a:p>
        </p:txBody>
      </p:sp>
      <p:sp>
        <p:nvSpPr>
          <p:cNvPr id="3" name="Segnaposto testo 2"/>
          <p:cNvSpPr txBox="1">
            <a:spLocks/>
          </p:cNvSpPr>
          <p:nvPr/>
        </p:nvSpPr>
        <p:spPr>
          <a:xfrm>
            <a:off x="409081" y="1954388"/>
            <a:ext cx="11870005" cy="7067692"/>
          </a:xfrm>
          <a:prstGeom prst="rect">
            <a:avLst/>
          </a:prstGeom>
        </p:spPr>
        <p:txBody>
          <a:bodyPr vert="horz" lIns="91440" tIns="45720" rIns="91440" bIns="45720" rtlCol="0">
            <a:normAutofit fontScale="925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a:p>
          <a:p>
            <a:r>
              <a:rPr lang="it-IT" sz="2800" b="1" u="sng"/>
              <a:t>Vengono esaminate le varie fasi di esecuzione :</a:t>
            </a:r>
          </a:p>
          <a:p>
            <a:endParaRPr lang="it-IT" sz="2800" b="1" u="sng"/>
          </a:p>
          <a:p>
            <a:pPr marL="342900" indent="-342900"/>
            <a:r>
              <a:rPr lang="it-IT" sz="2800"/>
              <a:t>Analisi dei consumi generali di EE, gas e gasolio</a:t>
            </a:r>
          </a:p>
          <a:p>
            <a:pPr marL="342900" indent="-342900"/>
            <a:r>
              <a:rPr lang="it-IT" sz="2800"/>
              <a:t>Processo produttivo</a:t>
            </a:r>
          </a:p>
          <a:p>
            <a:pPr marL="342900" indent="-342900"/>
            <a:r>
              <a:rPr lang="it-IT" sz="2800"/>
              <a:t>Necessità di misura dei consumi di EE (Monitoraggio) secondo dlgs102/14</a:t>
            </a:r>
          </a:p>
          <a:p>
            <a:pPr marL="342900" indent="-342900"/>
            <a:r>
              <a:rPr lang="it-IT" sz="2800"/>
              <a:t>Risultati campagne di misura</a:t>
            </a:r>
          </a:p>
          <a:p>
            <a:pPr marL="342900" indent="-342900"/>
            <a:r>
              <a:rPr lang="it-IT" sz="2800"/>
              <a:t>Definizione del modello energetico</a:t>
            </a:r>
          </a:p>
          <a:p>
            <a:pPr marL="342900" indent="-342900"/>
            <a:r>
              <a:rPr lang="it-IT" sz="2800"/>
              <a:t>Definizione di consumi per le varie aree funzionali</a:t>
            </a:r>
          </a:p>
          <a:p>
            <a:pPr marL="342900" indent="-342900"/>
            <a:r>
              <a:rPr lang="it-IT" sz="2800"/>
              <a:t>Individuazione dei KPI di riferimento e confronto con quelli aziendali</a:t>
            </a:r>
          </a:p>
          <a:p>
            <a:pPr marL="342900" indent="-342900"/>
            <a:r>
              <a:rPr lang="it-IT" sz="2800"/>
              <a:t>Individuazione delle attività di efficientamento energetico</a:t>
            </a:r>
          </a:p>
          <a:p>
            <a:pPr marL="342900" indent="-342900"/>
            <a:r>
              <a:rPr lang="it-IT" sz="2800"/>
              <a:t>Definizione del carico di CO2 per unità di prodotto </a:t>
            </a:r>
            <a:r>
              <a:rPr lang="it-IT" sz="2800" u="sng"/>
              <a:t>all’interno del ciclo produttivo</a:t>
            </a:r>
            <a:endParaRPr lang="it-IT" sz="2800" u="sng" dirty="0"/>
          </a:p>
        </p:txBody>
      </p:sp>
    </p:spTree>
    <p:extLst>
      <p:ext uri="{BB962C8B-B14F-4D97-AF65-F5344CB8AC3E}">
        <p14:creationId xmlns:p14="http://schemas.microsoft.com/office/powerpoint/2010/main" val="3852451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2F9A6-5E4B-4D16-FAA6-6ACB42CB60C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CF584EC3-1617-397A-2F71-6EA3BD1BD40E}"/>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FD9F863-FD0F-156F-B127-68498A309EB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32</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(4)</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915067" y="2404535"/>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dirty="0">
                <a:latin typeface="Museo Sans 300" panose="02000000000000000000"/>
                <a:ea typeface="Arial" panose="020B0604020202020204" pitchFamily="34" charset="0"/>
                <a:cs typeface="Times New Roman" panose="02020603050405020304" pitchFamily="18" charset="0"/>
              </a:rPr>
              <a:t>Nel Grafico viene riportata l’energia elettrica totale consumata, cioè quanto prelevato dal POD, per un totale annuo di circa 12.000.000 kWh</a:t>
            </a:r>
            <a:r>
              <a:rPr lang="it-IT" sz="3200" dirty="0">
                <a:latin typeface="Museo Sans 300" panose="02000000000000000000"/>
                <a:ea typeface="Arial" panose="020B0604020202020204" pitchFamily="34" charset="0"/>
                <a:cs typeface="Times New Roman" panose="02020603050405020304" pitchFamily="18" charset="0"/>
              </a:rPr>
              <a:t>.</a:t>
            </a: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6" name="Immagine 5">
            <a:extLst>
              <a:ext uri="{FF2B5EF4-FFF2-40B4-BE49-F238E27FC236}">
                <a16:creationId xmlns:a16="http://schemas.microsoft.com/office/drawing/2014/main" id="{D5E9B966-2713-1987-8B6B-B148EE195523}"/>
              </a:ext>
            </a:extLst>
          </p:cNvPr>
          <p:cNvPicPr>
            <a:picLocks noChangeAspect="1"/>
          </p:cNvPicPr>
          <p:nvPr/>
        </p:nvPicPr>
        <p:blipFill>
          <a:blip r:embed="rId2"/>
          <a:stretch>
            <a:fillRect/>
          </a:stretch>
        </p:blipFill>
        <p:spPr>
          <a:xfrm>
            <a:off x="894080" y="4457699"/>
            <a:ext cx="11258615" cy="4454879"/>
          </a:xfrm>
          <a:prstGeom prst="rect">
            <a:avLst/>
          </a:prstGeom>
        </p:spPr>
      </p:pic>
    </p:spTree>
    <p:extLst>
      <p:ext uri="{BB962C8B-B14F-4D97-AF65-F5344CB8AC3E}">
        <p14:creationId xmlns:p14="http://schemas.microsoft.com/office/powerpoint/2010/main" val="1160466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FDA24-12C5-12CA-2AF4-3FEE299B344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C05222E-529E-6F9C-F200-194C307CEAD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86C8663-E6F6-126C-7E41-B7F3FE8EC76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33</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(5)</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692897" y="1943100"/>
            <a:ext cx="11216640" cy="6650005"/>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dirty="0">
                <a:latin typeface="Museo Sans 300" panose="02000000000000000000"/>
                <a:ea typeface="Arial" panose="020B0604020202020204" pitchFamily="34" charset="0"/>
                <a:cs typeface="Times New Roman" panose="02020603050405020304" pitchFamily="18" charset="0"/>
              </a:rPr>
              <a:t>Di seguito è riportato il consumo di energia elettrica nelle 24 ore, nella “settimana tipo” per il mese di gennaio. Il grafico evidenzia che l’unità produttiva è in attività anche durante la notte, ma non nel sabato pomeriggio e nell’intera giornata di domenica.</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FA50A566-941A-94F1-F9CB-DA65EBAD49BD}"/>
              </a:ext>
            </a:extLst>
          </p:cNvPr>
          <p:cNvPicPr>
            <a:picLocks noChangeAspect="1"/>
          </p:cNvPicPr>
          <p:nvPr/>
        </p:nvPicPr>
        <p:blipFill>
          <a:blip r:embed="rId2"/>
          <a:stretch>
            <a:fillRect/>
          </a:stretch>
        </p:blipFill>
        <p:spPr>
          <a:xfrm>
            <a:off x="1095263" y="5486400"/>
            <a:ext cx="11055431" cy="3535679"/>
          </a:xfrm>
          <a:prstGeom prst="rect">
            <a:avLst/>
          </a:prstGeom>
        </p:spPr>
      </p:pic>
    </p:spTree>
    <p:extLst>
      <p:ext uri="{BB962C8B-B14F-4D97-AF65-F5344CB8AC3E}">
        <p14:creationId xmlns:p14="http://schemas.microsoft.com/office/powerpoint/2010/main" val="1797840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A8932-9931-47AD-B5D2-48A60125A7A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D34D1D6-32D1-DE59-79F1-49DEA6C21A7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055097E-DBD3-BA07-9EAA-88369E48652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34</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Esempio DE (6)</a:t>
            </a:r>
          </a:p>
        </p:txBody>
      </p:sp>
      <p:sp>
        <p:nvSpPr>
          <p:cNvPr id="3" name="Segnaposto testo 2"/>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600" b="1"/>
              <a:t>Andamento del consumo di gas metano</a:t>
            </a:r>
            <a:endParaRPr lang="it-IT" sz="3600" b="1" dirty="0"/>
          </a:p>
        </p:txBody>
      </p:sp>
      <p:graphicFrame>
        <p:nvGraphicFramePr>
          <p:cNvPr id="7" name="Grafico 6"/>
          <p:cNvGraphicFramePr>
            <a:graphicFrameLocks/>
          </p:cNvGraphicFramePr>
          <p:nvPr>
            <p:extLst>
              <p:ext uri="{D42A27DB-BD31-4B8C-83A1-F6EECF244321}">
                <p14:modId xmlns:p14="http://schemas.microsoft.com/office/powerpoint/2010/main" val="727567388"/>
              </p:ext>
            </p:extLst>
          </p:nvPr>
        </p:nvGraphicFramePr>
        <p:xfrm>
          <a:off x="894080" y="3465095"/>
          <a:ext cx="11460480" cy="52430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0592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E286-B063-0C9F-219F-43E68CC2FFB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F0605FD-1C9C-305F-FE96-17567A352D3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BB12720-1557-CF56-67FA-D536C6D7B7A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35</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(7)</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a:latin typeface="Museo Sans 300" panose="02000000000000000000"/>
                <a:ea typeface="Arial" panose="020B0604020202020204" pitchFamily="34" charset="0"/>
                <a:cs typeface="Times New Roman" panose="02020603050405020304" pitchFamily="18" charset="0"/>
              </a:rPr>
              <a:t>La Tabella riassume i consumi dei singoli vettori energetici, durante l’anno.</a:t>
            </a:r>
            <a:endParaRPr lang="it-IT" sz="3200" b="1">
              <a:latin typeface="Arial" panose="020B0604020202020204" pitchFamily="34" charset="0"/>
              <a:ea typeface="Arial" panose="020B0604020202020204" pitchFamily="34" charset="0"/>
              <a:cs typeface="Times New Roman" panose="02020603050405020304" pitchFamily="18" charset="0"/>
            </a:endParaRPr>
          </a:p>
          <a:p>
            <a:pPr algn="ctr"/>
            <a:endParaRPr lang="it-IT" dirty="0"/>
          </a:p>
        </p:txBody>
      </p:sp>
      <p:graphicFrame>
        <p:nvGraphicFramePr>
          <p:cNvPr id="9" name="Tabella 9">
            <a:extLst>
              <a:ext uri="{FF2B5EF4-FFF2-40B4-BE49-F238E27FC236}">
                <a16:creationId xmlns:a16="http://schemas.microsoft.com/office/drawing/2014/main" id="{A53C615B-8E29-0848-712E-DBAAFC9872B7}"/>
              </a:ext>
            </a:extLst>
          </p:cNvPr>
          <p:cNvGraphicFramePr>
            <a:graphicFrameLocks/>
          </p:cNvGraphicFramePr>
          <p:nvPr>
            <p:extLst>
              <p:ext uri="{D42A27DB-BD31-4B8C-83A1-F6EECF244321}">
                <p14:modId xmlns:p14="http://schemas.microsoft.com/office/powerpoint/2010/main" val="3444074554"/>
              </p:ext>
            </p:extLst>
          </p:nvPr>
        </p:nvGraphicFramePr>
        <p:xfrm>
          <a:off x="965199" y="4387514"/>
          <a:ext cx="11074401" cy="3331030"/>
        </p:xfrm>
        <a:graphic>
          <a:graphicData uri="http://schemas.openxmlformats.org/drawingml/2006/table">
            <a:tbl>
              <a:tblPr firstRow="1" bandRow="1">
                <a:tableStyleId>{5940675A-B579-460E-94D1-54222C63F5DA}</a:tableStyleId>
              </a:tblPr>
              <a:tblGrid>
                <a:gridCol w="3691467">
                  <a:extLst>
                    <a:ext uri="{9D8B030D-6E8A-4147-A177-3AD203B41FA5}">
                      <a16:colId xmlns:a16="http://schemas.microsoft.com/office/drawing/2014/main" val="122881175"/>
                    </a:ext>
                  </a:extLst>
                </a:gridCol>
                <a:gridCol w="3691467">
                  <a:extLst>
                    <a:ext uri="{9D8B030D-6E8A-4147-A177-3AD203B41FA5}">
                      <a16:colId xmlns:a16="http://schemas.microsoft.com/office/drawing/2014/main" val="3552713511"/>
                    </a:ext>
                  </a:extLst>
                </a:gridCol>
                <a:gridCol w="3691467">
                  <a:extLst>
                    <a:ext uri="{9D8B030D-6E8A-4147-A177-3AD203B41FA5}">
                      <a16:colId xmlns:a16="http://schemas.microsoft.com/office/drawing/2014/main" val="85033802"/>
                    </a:ext>
                  </a:extLst>
                </a:gridCol>
              </a:tblGrid>
              <a:tr h="654378">
                <a:tc>
                  <a:txBody>
                    <a:bodyPr/>
                    <a:lstStyle/>
                    <a:p>
                      <a:pPr algn="ctr">
                        <a:lnSpc>
                          <a:spcPct val="107000"/>
                        </a:lnSpc>
                        <a:spcAft>
                          <a:spcPts val="800"/>
                        </a:spcAft>
                      </a:pPr>
                      <a:r>
                        <a:rPr lang="it-IT" sz="2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Vettore energetico</a:t>
                      </a:r>
                      <a:endParaRPr lang="it-IT"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Consumo annuo</a:t>
                      </a:r>
                      <a:endParaRPr lang="it-IT"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tep/anno</a:t>
                      </a:r>
                      <a:endParaRPr lang="it-IT"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87540425"/>
                  </a:ext>
                </a:extLst>
              </a:tr>
              <a:tr h="654378">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Energia elettrica</a:t>
                      </a:r>
                    </a:p>
                  </a:txBody>
                  <a:tcPr marL="68580" marR="68580" marT="0" marB="0" anchor="ctr"/>
                </a:tc>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11.838.439 kWh</a:t>
                      </a:r>
                    </a:p>
                  </a:txBody>
                  <a:tcPr marL="68580" marR="68580" marT="0" marB="0" anchor="ctr"/>
                </a:tc>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2.213,8</a:t>
                      </a:r>
                    </a:p>
                  </a:txBody>
                  <a:tcPr marL="68580" marR="68580" marT="0" marB="0" anchor="ctr"/>
                </a:tc>
                <a:extLst>
                  <a:ext uri="{0D108BD9-81ED-4DB2-BD59-A6C34878D82A}">
                    <a16:rowId xmlns:a16="http://schemas.microsoft.com/office/drawing/2014/main" val="1259377272"/>
                  </a:ext>
                </a:extLst>
              </a:tr>
              <a:tr h="654378">
                <a:tc>
                  <a:txBody>
                    <a:bodyPr/>
                    <a:lstStyle/>
                    <a:p>
                      <a:pPr algn="ctr">
                        <a:lnSpc>
                          <a:spcPct val="107000"/>
                        </a:lnSpc>
                        <a:spcAft>
                          <a:spcPts val="800"/>
                        </a:spcAft>
                      </a:pPr>
                      <a:r>
                        <a:rPr lang="it-IT" sz="2400">
                          <a:effectLst/>
                          <a:latin typeface="Arial" panose="020B0604020202020204" pitchFamily="34" charset="0"/>
                          <a:ea typeface="Calibri" panose="020F0502020204030204" pitchFamily="34" charset="0"/>
                          <a:cs typeface="Arial" panose="020B0604020202020204" pitchFamily="34" charset="0"/>
                        </a:rPr>
                        <a:t>Gas naturale</a:t>
                      </a:r>
                    </a:p>
                  </a:txBody>
                  <a:tcPr marL="68580" marR="68580" marT="0" marB="0" anchor="ctr"/>
                </a:tc>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12.563 </a:t>
                      </a:r>
                      <a:r>
                        <a:rPr lang="it-IT" sz="2400" dirty="0" err="1">
                          <a:effectLst/>
                          <a:latin typeface="Arial" panose="020B0604020202020204" pitchFamily="34" charset="0"/>
                          <a:ea typeface="Calibri" panose="020F0502020204030204" pitchFamily="34" charset="0"/>
                          <a:cs typeface="Arial" panose="020B0604020202020204" pitchFamily="34" charset="0"/>
                        </a:rPr>
                        <a:t>Smc</a:t>
                      </a:r>
                      <a:endParaRPr lang="it-IT"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10,5</a:t>
                      </a:r>
                    </a:p>
                  </a:txBody>
                  <a:tcPr marL="68580" marR="68580" marT="0" marB="0" anchor="ctr"/>
                </a:tc>
                <a:extLst>
                  <a:ext uri="{0D108BD9-81ED-4DB2-BD59-A6C34878D82A}">
                    <a16:rowId xmlns:a16="http://schemas.microsoft.com/office/drawing/2014/main" val="845801732"/>
                  </a:ext>
                </a:extLst>
              </a:tr>
              <a:tr h="654378">
                <a:tc>
                  <a:txBody>
                    <a:bodyPr/>
                    <a:lstStyle/>
                    <a:p>
                      <a:pPr algn="ctr">
                        <a:lnSpc>
                          <a:spcPct val="107000"/>
                        </a:lnSpc>
                        <a:spcAft>
                          <a:spcPts val="800"/>
                        </a:spcAft>
                      </a:pPr>
                      <a:r>
                        <a:rPr lang="it-IT" sz="2400">
                          <a:effectLst/>
                          <a:latin typeface="Arial" panose="020B0604020202020204" pitchFamily="34" charset="0"/>
                          <a:ea typeface="Calibri" panose="020F0502020204030204" pitchFamily="34" charset="0"/>
                          <a:cs typeface="Arial" panose="020B0604020202020204" pitchFamily="34" charset="0"/>
                        </a:rPr>
                        <a:t>Gasolio</a:t>
                      </a:r>
                    </a:p>
                  </a:txBody>
                  <a:tcPr marL="68580" marR="68580" marT="0" marB="0" anchor="ctr"/>
                </a:tc>
                <a:tc>
                  <a:txBody>
                    <a:bodyPr/>
                    <a:lstStyle/>
                    <a:p>
                      <a:pPr algn="ctr">
                        <a:lnSpc>
                          <a:spcPct val="107000"/>
                        </a:lnSpc>
                        <a:spcAft>
                          <a:spcPts val="800"/>
                        </a:spcAft>
                      </a:pPr>
                      <a:r>
                        <a:rPr lang="it-IT" sz="2400">
                          <a:effectLst/>
                          <a:latin typeface="Arial" panose="020B0604020202020204" pitchFamily="34" charset="0"/>
                          <a:ea typeface="Calibri" panose="020F0502020204030204" pitchFamily="34" charset="0"/>
                          <a:cs typeface="Arial" panose="020B0604020202020204" pitchFamily="34" charset="0"/>
                        </a:rPr>
                        <a:t>79 t.</a:t>
                      </a:r>
                    </a:p>
                  </a:txBody>
                  <a:tcPr marL="68580" marR="68580" marT="0" marB="0" anchor="ctr"/>
                </a:tc>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80,6</a:t>
                      </a:r>
                    </a:p>
                  </a:txBody>
                  <a:tcPr marL="68580" marR="68580" marT="0" marB="0" anchor="ctr"/>
                </a:tc>
                <a:extLst>
                  <a:ext uri="{0D108BD9-81ED-4DB2-BD59-A6C34878D82A}">
                    <a16:rowId xmlns:a16="http://schemas.microsoft.com/office/drawing/2014/main" val="1316506006"/>
                  </a:ext>
                </a:extLst>
              </a:tr>
              <a:tr h="713518">
                <a:tc gridSpan="2">
                  <a:txBody>
                    <a:bodyPr/>
                    <a:lstStyle/>
                    <a:p>
                      <a:pPr algn="ctr"/>
                      <a:r>
                        <a:rPr lang="it-IT" b="1" dirty="0">
                          <a:latin typeface="Arial" panose="020B0604020202020204" pitchFamily="34" charset="0"/>
                          <a:cs typeface="Arial" panose="020B0604020202020204" pitchFamily="34" charset="0"/>
                        </a:rPr>
                        <a:t>TOTALE</a:t>
                      </a:r>
                    </a:p>
                  </a:txBody>
                  <a:tcPr/>
                </a:tc>
                <a:tc hMerge="1">
                  <a:txBody>
                    <a:bodyPr/>
                    <a:lstStyle/>
                    <a:p>
                      <a:endParaRPr lang="it-IT" dirty="0"/>
                    </a:p>
                  </a:txBody>
                  <a:tcPr/>
                </a:tc>
                <a:tc>
                  <a:txBody>
                    <a:bodyPr/>
                    <a:lstStyle/>
                    <a:p>
                      <a:pPr algn="ctr"/>
                      <a:r>
                        <a:rPr lang="it-IT" b="1" dirty="0">
                          <a:latin typeface="Arial" panose="020B0604020202020204" pitchFamily="34" charset="0"/>
                          <a:cs typeface="Arial" panose="020B0604020202020204" pitchFamily="34" charset="0"/>
                        </a:rPr>
                        <a:t>2.304,9</a:t>
                      </a:r>
                    </a:p>
                  </a:txBody>
                  <a:tcPr/>
                </a:tc>
                <a:extLst>
                  <a:ext uri="{0D108BD9-81ED-4DB2-BD59-A6C34878D82A}">
                    <a16:rowId xmlns:a16="http://schemas.microsoft.com/office/drawing/2014/main" val="1868622397"/>
                  </a:ext>
                </a:extLst>
              </a:tr>
            </a:tbl>
          </a:graphicData>
        </a:graphic>
      </p:graphicFrame>
    </p:spTree>
    <p:extLst>
      <p:ext uri="{BB962C8B-B14F-4D97-AF65-F5344CB8AC3E}">
        <p14:creationId xmlns:p14="http://schemas.microsoft.com/office/powerpoint/2010/main" val="6414849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A7C69-8930-75AA-D3B7-C3A704910D2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0014536-908C-4E32-B810-7E4A76DB2D2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8DF8776-AAD8-E9F1-F61A-C45C702132E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36</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(8)</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1782515"/>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dirty="0">
                <a:latin typeface="Museo Sans 300" panose="02000000000000000000"/>
                <a:ea typeface="Arial" panose="020B0604020202020204" pitchFamily="34" charset="0"/>
                <a:cs typeface="Times New Roman" panose="02020603050405020304" pitchFamily="18" charset="0"/>
              </a:rPr>
              <a:t>Il processo produttivo</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70A71A60-0524-058C-C827-8C4CB919EFDD}"/>
              </a:ext>
            </a:extLst>
          </p:cNvPr>
          <p:cNvPicPr>
            <a:picLocks noChangeAspect="1"/>
          </p:cNvPicPr>
          <p:nvPr/>
        </p:nvPicPr>
        <p:blipFill>
          <a:blip r:embed="rId2"/>
          <a:srcRect/>
          <a:stretch>
            <a:fillRect/>
          </a:stretch>
        </p:blipFill>
        <p:spPr bwMode="auto">
          <a:xfrm>
            <a:off x="4924697" y="2499106"/>
            <a:ext cx="7458988" cy="6479964"/>
          </a:xfrm>
          <a:prstGeom prst="rect">
            <a:avLst/>
          </a:prstGeom>
          <a:noFill/>
          <a:ln w="9525">
            <a:noFill/>
            <a:miter lim="800000"/>
            <a:headEnd/>
            <a:tailEnd/>
          </a:ln>
        </p:spPr>
      </p:pic>
    </p:spTree>
    <p:extLst>
      <p:ext uri="{BB962C8B-B14F-4D97-AF65-F5344CB8AC3E}">
        <p14:creationId xmlns:p14="http://schemas.microsoft.com/office/powerpoint/2010/main" val="4192384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E115A-DA08-6317-1A20-1696AE95B6F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41C3026-39FD-EF0E-2A47-5DBAABEC35B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1ADD0C3-6F45-08D9-4195-C29E86FD2AC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37</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(9)</a:t>
            </a:r>
            <a:endParaRPr dirty="0"/>
          </a:p>
        </p:txBody>
      </p:sp>
      <p:graphicFrame>
        <p:nvGraphicFramePr>
          <p:cNvPr id="7" name="Tabella 7">
            <a:extLst>
              <a:ext uri="{FF2B5EF4-FFF2-40B4-BE49-F238E27FC236}">
                <a16:creationId xmlns:a16="http://schemas.microsoft.com/office/drawing/2014/main" id="{5689A99A-1FB4-8ADD-CCD8-90E59803B937}"/>
              </a:ext>
            </a:extLst>
          </p:cNvPr>
          <p:cNvGraphicFramePr>
            <a:graphicFrameLocks/>
          </p:cNvGraphicFramePr>
          <p:nvPr/>
        </p:nvGraphicFramePr>
        <p:xfrm>
          <a:off x="1713049" y="2430599"/>
          <a:ext cx="9819860" cy="6290790"/>
        </p:xfrm>
        <a:graphic>
          <a:graphicData uri="http://schemas.openxmlformats.org/drawingml/2006/table">
            <a:tbl>
              <a:tblPr firstRow="1" bandRow="1">
                <a:tableStyleId>{5940675A-B579-460E-94D1-54222C63F5DA}</a:tableStyleId>
              </a:tblPr>
              <a:tblGrid>
                <a:gridCol w="1963972">
                  <a:extLst>
                    <a:ext uri="{9D8B030D-6E8A-4147-A177-3AD203B41FA5}">
                      <a16:colId xmlns:a16="http://schemas.microsoft.com/office/drawing/2014/main" val="839386900"/>
                    </a:ext>
                  </a:extLst>
                </a:gridCol>
                <a:gridCol w="1963972">
                  <a:extLst>
                    <a:ext uri="{9D8B030D-6E8A-4147-A177-3AD203B41FA5}">
                      <a16:colId xmlns:a16="http://schemas.microsoft.com/office/drawing/2014/main" val="2435012835"/>
                    </a:ext>
                  </a:extLst>
                </a:gridCol>
                <a:gridCol w="1963972">
                  <a:extLst>
                    <a:ext uri="{9D8B030D-6E8A-4147-A177-3AD203B41FA5}">
                      <a16:colId xmlns:a16="http://schemas.microsoft.com/office/drawing/2014/main" val="2290334060"/>
                    </a:ext>
                  </a:extLst>
                </a:gridCol>
                <a:gridCol w="1963972">
                  <a:extLst>
                    <a:ext uri="{9D8B030D-6E8A-4147-A177-3AD203B41FA5}">
                      <a16:colId xmlns:a16="http://schemas.microsoft.com/office/drawing/2014/main" val="3030163640"/>
                    </a:ext>
                  </a:extLst>
                </a:gridCol>
                <a:gridCol w="1963972">
                  <a:extLst>
                    <a:ext uri="{9D8B030D-6E8A-4147-A177-3AD203B41FA5}">
                      <a16:colId xmlns:a16="http://schemas.microsoft.com/office/drawing/2014/main" val="2695741516"/>
                    </a:ext>
                  </a:extLst>
                </a:gridCol>
              </a:tblGrid>
              <a:tr h="873610">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Macchina</a:t>
                      </a:r>
                      <a:endParaRPr lang="it-IT"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PP [t]</a:t>
                      </a:r>
                      <a:endParaRPr lang="it-IT"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solidFill>
                            <a:srgbClr val="FF0000"/>
                          </a:solidFill>
                          <a:effectLst/>
                          <a:latin typeface="Arial" panose="020B0604020202020204" pitchFamily="34" charset="0"/>
                          <a:ea typeface="Times New Roman" panose="02020603050405020304" pitchFamily="18" charset="0"/>
                          <a:cs typeface="Arial" panose="020B0604020202020204" pitchFamily="34" charset="0"/>
                        </a:rPr>
                        <a:t>PE [t]</a:t>
                      </a:r>
                      <a:endParaRPr lang="it-IT" sz="180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PS [t]</a:t>
                      </a:r>
                      <a:endParaRPr lang="it-IT"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ABS [t]</a:t>
                      </a:r>
                      <a:endParaRPr lang="it-IT"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65138223"/>
                  </a:ext>
                </a:extLst>
              </a:tr>
              <a:tr h="1049130">
                <a:tc>
                  <a:txBody>
                    <a:bodyPr/>
                    <a:lstStyle/>
                    <a:p>
                      <a:pPr algn="ctr">
                        <a:lnSpc>
                          <a:spcPct val="107000"/>
                        </a:lnSpc>
                        <a:spcAft>
                          <a:spcPts val="800"/>
                        </a:spcAft>
                      </a:pPr>
                      <a:r>
                        <a:rPr lang="it-IT" sz="1800" baseline="0" dirty="0">
                          <a:effectLst/>
                          <a:latin typeface="Arial" panose="020B0604020202020204" pitchFamily="34" charset="0"/>
                          <a:ea typeface="Calibri" panose="020F0502020204030204" pitchFamily="34" charset="0"/>
                          <a:cs typeface="Arial" panose="020B0604020202020204" pitchFamily="34" charset="0"/>
                        </a:rPr>
                        <a:t>MACCHINA A</a:t>
                      </a: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3.682</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992</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272</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554</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77235753"/>
                  </a:ext>
                </a:extLst>
              </a:tr>
              <a:tr h="873610">
                <a:tc>
                  <a:txBody>
                    <a:bodyPr/>
                    <a:lstStyle/>
                    <a:p>
                      <a:pPr marL="0" marR="0" indent="0" algn="ctr" defTabSz="457200" latinLnBrk="0">
                        <a:lnSpc>
                          <a:spcPct val="107000"/>
                        </a:lnSpc>
                        <a:spcBef>
                          <a:spcPts val="0"/>
                        </a:spcBef>
                        <a:spcAft>
                          <a:spcPts val="800"/>
                        </a:spcAft>
                        <a:buClrTx/>
                        <a:buSzTx/>
                        <a:buFontTx/>
                        <a:buNone/>
                        <a:tabLst/>
                      </a:pPr>
                      <a:r>
                        <a:rPr lang="it-IT" sz="1800" b="0" i="0" u="none" strike="noStrike" cap="none" spc="0" baseline="0" dirty="0">
                          <a:solidFill>
                            <a:schemeClr val="tx1"/>
                          </a:solidFill>
                          <a:effectLst/>
                          <a:uFillTx/>
                          <a:latin typeface="Arial" panose="020B0604020202020204" pitchFamily="34" charset="0"/>
                          <a:ea typeface="Calibri" panose="020F0502020204030204" pitchFamily="34" charset="0"/>
                          <a:cs typeface="Arial" panose="020B0604020202020204" pitchFamily="34" charset="0"/>
                          <a:sym typeface="Lucida Sans Regular"/>
                        </a:rPr>
                        <a:t>MACCHINA B</a:t>
                      </a:r>
                    </a:p>
                  </a:txBody>
                  <a:tcPr marL="68580" marR="68580" marT="0" marB="0" anchor="ctr"/>
                </a:tc>
                <a:tc>
                  <a:txBody>
                    <a:bodyPr/>
                    <a:lstStyle/>
                    <a:p>
                      <a:pPr algn="ctr">
                        <a:lnSpc>
                          <a:spcPct val="107000"/>
                        </a:lnSpc>
                        <a:spcAft>
                          <a:spcPts val="800"/>
                        </a:spcAft>
                      </a:pPr>
                      <a:r>
                        <a:rPr lang="it-IT"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6.028</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6893377"/>
                  </a:ext>
                </a:extLst>
              </a:tr>
              <a:tr h="873610">
                <a:tc>
                  <a:txBody>
                    <a:bodyPr/>
                    <a:lstStyle/>
                    <a:p>
                      <a:pPr algn="ctr">
                        <a:lnSpc>
                          <a:spcPct val="107000"/>
                        </a:lnSpc>
                        <a:spcAft>
                          <a:spcPts val="800"/>
                        </a:spcAft>
                      </a:pPr>
                      <a:r>
                        <a:rPr lang="it-IT" sz="1800" baseline="0" dirty="0">
                          <a:effectLst/>
                          <a:latin typeface="Arial" panose="020B0604020202020204" pitchFamily="34" charset="0"/>
                          <a:ea typeface="Calibri" panose="020F0502020204030204" pitchFamily="34" charset="0"/>
                          <a:cs typeface="Arial" panose="020B0604020202020204" pitchFamily="34" charset="0"/>
                        </a:rPr>
                        <a:t>MACCHINA C</a:t>
                      </a: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3.493</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485</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466</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19421795"/>
                  </a:ext>
                </a:extLst>
              </a:tr>
              <a:tr h="873610">
                <a:tc>
                  <a:txBody>
                    <a:bodyPr/>
                    <a:lstStyle/>
                    <a:p>
                      <a:pPr algn="ctr">
                        <a:lnSpc>
                          <a:spcPct val="107000"/>
                        </a:lnSpc>
                        <a:spcAft>
                          <a:spcPts val="800"/>
                        </a:spcAft>
                      </a:pPr>
                      <a:r>
                        <a:rPr lang="it-IT" sz="1800" baseline="0" dirty="0">
                          <a:effectLst/>
                          <a:latin typeface="Arial" panose="020B0604020202020204" pitchFamily="34" charset="0"/>
                          <a:ea typeface="Calibri" panose="020F0502020204030204" pitchFamily="34" charset="0"/>
                          <a:cs typeface="Arial" panose="020B0604020202020204" pitchFamily="34" charset="0"/>
                        </a:rPr>
                        <a:t>MACCHINA D</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6.776</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extLst>
                  <a:ext uri="{0D108BD9-81ED-4DB2-BD59-A6C34878D82A}">
                    <a16:rowId xmlns:a16="http://schemas.microsoft.com/office/drawing/2014/main" val="4020185466"/>
                  </a:ext>
                </a:extLst>
              </a:tr>
              <a:tr h="873610">
                <a:tc>
                  <a:txBody>
                    <a:bodyPr/>
                    <a:lstStyle/>
                    <a:p>
                      <a:pPr algn="ctr">
                        <a:lnSpc>
                          <a:spcPct val="107000"/>
                        </a:lnSpc>
                        <a:spcAft>
                          <a:spcPts val="800"/>
                        </a:spcAft>
                      </a:pPr>
                      <a:r>
                        <a:rPr lang="it-IT" sz="1800" baseline="0" dirty="0">
                          <a:effectLst/>
                          <a:latin typeface="Arial" panose="020B0604020202020204" pitchFamily="34" charset="0"/>
                          <a:ea typeface="Calibri" panose="020F0502020204030204" pitchFamily="34" charset="0"/>
                          <a:cs typeface="Arial" panose="020B0604020202020204" pitchFamily="34" charset="0"/>
                        </a:rPr>
                        <a:t>MACCHINA E</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14.168</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tc>
                <a:extLst>
                  <a:ext uri="{0D108BD9-81ED-4DB2-BD59-A6C34878D82A}">
                    <a16:rowId xmlns:a16="http://schemas.microsoft.com/office/drawing/2014/main" val="1445414011"/>
                  </a:ext>
                </a:extLst>
              </a:tr>
              <a:tr h="873610">
                <a:tc>
                  <a:txBody>
                    <a:bodyPr/>
                    <a:lstStyle/>
                    <a:p>
                      <a:pPr algn="ctr">
                        <a:lnSpc>
                          <a:spcPct val="107000"/>
                        </a:lnSpc>
                        <a:spcAft>
                          <a:spcPts val="800"/>
                        </a:spcAft>
                      </a:pPr>
                      <a:r>
                        <a:rPr lang="it-IT" sz="1800" b="1" baseline="0" dirty="0">
                          <a:effectLst/>
                          <a:latin typeface="Arial" panose="020B0604020202020204" pitchFamily="34" charset="0"/>
                          <a:ea typeface="Calibri" panose="020F0502020204030204" pitchFamily="34" charset="0"/>
                          <a:cs typeface="Arial" panose="020B0604020202020204" pitchFamily="34" charset="0"/>
                        </a:rPr>
                        <a:t>Totale</a:t>
                      </a:r>
                      <a:endParaRPr lang="it-IT" sz="1800" baseline="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34.147</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1.477</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738</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effectLst/>
                          <a:latin typeface="Arial" panose="020B0604020202020204" pitchFamily="34" charset="0"/>
                          <a:ea typeface="Calibri" panose="020F0502020204030204" pitchFamily="34" charset="0"/>
                          <a:cs typeface="Arial" panose="020B0604020202020204" pitchFamily="34" charset="0"/>
                        </a:rPr>
                        <a:t>554</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01127204"/>
                  </a:ext>
                </a:extLst>
              </a:tr>
            </a:tbl>
          </a:graphicData>
        </a:graphic>
      </p:graphicFrame>
    </p:spTree>
    <p:extLst>
      <p:ext uri="{BB962C8B-B14F-4D97-AF65-F5344CB8AC3E}">
        <p14:creationId xmlns:p14="http://schemas.microsoft.com/office/powerpoint/2010/main" val="3600332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E9E53-0BB9-F810-C59D-A2ECB464422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E11BC05-D538-1642-F941-B694258ECB5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1E4FCA0-8992-E93A-70BA-9B8B9D36BE5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38</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(10)</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2596444"/>
            <a:ext cx="11216640" cy="6188570"/>
          </a:xfrm>
          <a:prstGeom prst="rect">
            <a:avLst/>
          </a:prstGeom>
        </p:spPr>
        <p:txBody>
          <a:bodyPr vert="horz" lIns="91440" tIns="45720" rIns="91440" bIns="45720" rtlCol="0">
            <a:normAutofit fontScale="85000"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dirty="0">
                <a:latin typeface="Arial" panose="020B0604020202020204" pitchFamily="34" charset="0"/>
                <a:ea typeface="Arial" panose="020B0604020202020204" pitchFamily="34" charset="0"/>
                <a:cs typeface="Arial" panose="020B0604020202020204" pitchFamily="34" charset="0"/>
              </a:rPr>
              <a:t>L’Azienda non ha un sistema permanente per il monitoraggio dei principali carichi elettrici e termici. In base al Dlgs 102/14 e successive disposizioni l’azienda deve monitorare:</a:t>
            </a:r>
          </a:p>
          <a:p>
            <a:pPr marL="457200" indent="-457200"/>
            <a:r>
              <a:rPr lang="it-IT" sz="3200" b="1" dirty="0">
                <a:latin typeface="Arial" panose="020B0604020202020204" pitchFamily="34" charset="0"/>
                <a:ea typeface="Arial" panose="020B0604020202020204" pitchFamily="34" charset="0"/>
                <a:cs typeface="Arial" panose="020B0604020202020204" pitchFamily="34" charset="0"/>
              </a:rPr>
              <a:t>50 % attività principali</a:t>
            </a:r>
          </a:p>
          <a:p>
            <a:pPr marL="457200" indent="-457200"/>
            <a:r>
              <a:rPr lang="it-IT" sz="3200" b="1" dirty="0">
                <a:latin typeface="Arial" panose="020B0604020202020204" pitchFamily="34" charset="0"/>
                <a:ea typeface="Arial" panose="020B0604020202020204" pitchFamily="34" charset="0"/>
                <a:cs typeface="Arial" panose="020B0604020202020204" pitchFamily="34" charset="0"/>
              </a:rPr>
              <a:t>15%  servizi ausiliari</a:t>
            </a:r>
          </a:p>
          <a:p>
            <a:pPr marL="457200" indent="-457200"/>
            <a:r>
              <a:rPr lang="it-IT" sz="3200" b="1" dirty="0">
                <a:latin typeface="Arial" panose="020B0604020202020204" pitchFamily="34" charset="0"/>
                <a:ea typeface="Arial" panose="020B0604020202020204" pitchFamily="34" charset="0"/>
                <a:cs typeface="Arial" panose="020B0604020202020204" pitchFamily="34" charset="0"/>
              </a:rPr>
              <a:t>10 % servizi generali</a:t>
            </a:r>
          </a:p>
          <a:p>
            <a:r>
              <a:rPr lang="it-IT" sz="3200" b="1" dirty="0">
                <a:latin typeface="Arial" panose="020B0604020202020204" pitchFamily="34" charset="0"/>
                <a:ea typeface="Arial" panose="020B0604020202020204" pitchFamily="34" charset="0"/>
                <a:cs typeface="Arial" panose="020B0604020202020204" pitchFamily="34" charset="0"/>
              </a:rPr>
              <a:t>In base a tale prescrizione è stato predisposto un </a:t>
            </a:r>
            <a:r>
              <a:rPr lang="it-IT" sz="3200" b="1" u="sng" dirty="0">
                <a:latin typeface="Arial" panose="020B0604020202020204" pitchFamily="34" charset="0"/>
                <a:ea typeface="Arial" panose="020B0604020202020204" pitchFamily="34" charset="0"/>
                <a:cs typeface="Arial" panose="020B0604020202020204" pitchFamily="34" charset="0"/>
              </a:rPr>
              <a:t>Piano di Monitoraggio </a:t>
            </a:r>
            <a:r>
              <a:rPr lang="it-IT" sz="3200" b="1" dirty="0">
                <a:latin typeface="Arial" panose="020B0604020202020204" pitchFamily="34" charset="0"/>
                <a:ea typeface="Arial" panose="020B0604020202020204" pitchFamily="34" charset="0"/>
                <a:cs typeface="Arial" panose="020B0604020202020204" pitchFamily="34" charset="0"/>
              </a:rPr>
              <a:t>per la definizione dei consumi energetici da monitorare e redatto un </a:t>
            </a:r>
            <a:r>
              <a:rPr lang="it-IT" sz="3200" b="1" u="sng" dirty="0">
                <a:latin typeface="Arial" panose="020B0604020202020204" pitchFamily="34" charset="0"/>
                <a:ea typeface="Arial" panose="020B0604020202020204" pitchFamily="34" charset="0"/>
                <a:cs typeface="Arial" panose="020B0604020202020204" pitchFamily="34" charset="0"/>
              </a:rPr>
              <a:t>Report di Monitoraggio </a:t>
            </a:r>
            <a:r>
              <a:rPr lang="it-IT" sz="3200" b="1" dirty="0">
                <a:latin typeface="Arial" panose="020B0604020202020204" pitchFamily="34" charset="0"/>
                <a:ea typeface="Arial" panose="020B0604020202020204" pitchFamily="34" charset="0"/>
                <a:cs typeface="Arial" panose="020B0604020202020204" pitchFamily="34" charset="0"/>
              </a:rPr>
              <a:t>in modo da poter determinare un quantitativo significativo dei consumi energetici per l’anno di riferimento.</a:t>
            </a:r>
          </a:p>
          <a:p>
            <a:r>
              <a:rPr lang="it-IT" sz="3200" b="1" dirty="0">
                <a:latin typeface="Arial" panose="020B0604020202020204" pitchFamily="34" charset="0"/>
                <a:cs typeface="Arial" panose="020B0604020202020204" pitchFamily="34" charset="0"/>
              </a:rPr>
              <a:t>Oggetto principale del monitoraggio sono state le linee di estrusione</a:t>
            </a:r>
          </a:p>
        </p:txBody>
      </p:sp>
    </p:spTree>
    <p:extLst>
      <p:ext uri="{BB962C8B-B14F-4D97-AF65-F5344CB8AC3E}">
        <p14:creationId xmlns:p14="http://schemas.microsoft.com/office/powerpoint/2010/main" val="33312519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B307-7CE5-C412-3809-B3EE14FD7F0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189D167-8B19-4912-698D-6FBD069E195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158E75C-CD67-5B7F-C00E-FDD9EED396A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39</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(11)</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dirty="0">
                <a:latin typeface="Museo Sans 300" panose="02000000000000000000"/>
                <a:ea typeface="Arial" panose="020B0604020202020204" pitchFamily="34" charset="0"/>
                <a:cs typeface="Times New Roman" panose="02020603050405020304" pitchFamily="18" charset="0"/>
              </a:rPr>
              <a:t>Il sistema di monitoraggio. </a:t>
            </a:r>
            <a:endParaRPr lang="it-IT" sz="1600" b="1" dirty="0">
              <a:latin typeface="Museo Sans 300" panose="02000000000000000000"/>
              <a:ea typeface="Arial" panose="020B0604020202020204" pitchFamily="34" charset="0"/>
              <a:cs typeface="Times New Roman" panose="02020603050405020304" pitchFamily="18" charset="0"/>
            </a:endParaRPr>
          </a:p>
          <a:p>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AD8A6AD7-A2E0-90E1-CBD1-2E011C209BEC}"/>
              </a:ext>
            </a:extLst>
          </p:cNvPr>
          <p:cNvPicPr>
            <a:picLocks noChangeAspect="1"/>
          </p:cNvPicPr>
          <p:nvPr/>
        </p:nvPicPr>
        <p:blipFill>
          <a:blip r:embed="rId2"/>
          <a:stretch>
            <a:fillRect/>
          </a:stretch>
        </p:blipFill>
        <p:spPr>
          <a:xfrm>
            <a:off x="5133703" y="2677886"/>
            <a:ext cx="7455668" cy="5878285"/>
          </a:xfrm>
          <a:prstGeom prst="rect">
            <a:avLst/>
          </a:prstGeom>
        </p:spPr>
      </p:pic>
      <p:graphicFrame>
        <p:nvGraphicFramePr>
          <p:cNvPr id="6" name="Tabella 6">
            <a:extLst>
              <a:ext uri="{FF2B5EF4-FFF2-40B4-BE49-F238E27FC236}">
                <a16:creationId xmlns:a16="http://schemas.microsoft.com/office/drawing/2014/main" id="{781C3DDA-FE86-824F-E631-497A560EEFF8}"/>
              </a:ext>
            </a:extLst>
          </p:cNvPr>
          <p:cNvGraphicFramePr>
            <a:graphicFrameLocks/>
          </p:cNvGraphicFramePr>
          <p:nvPr>
            <p:extLst>
              <p:ext uri="{D42A27DB-BD31-4B8C-83A1-F6EECF244321}">
                <p14:modId xmlns:p14="http://schemas.microsoft.com/office/powerpoint/2010/main" val="3436129455"/>
              </p:ext>
            </p:extLst>
          </p:nvPr>
        </p:nvGraphicFramePr>
        <p:xfrm>
          <a:off x="699478" y="3839633"/>
          <a:ext cx="4143829" cy="4114965"/>
        </p:xfrm>
        <a:graphic>
          <a:graphicData uri="http://schemas.openxmlformats.org/drawingml/2006/table">
            <a:tbl>
              <a:tblPr firstRow="1" bandRow="1">
                <a:tableStyleId>{5940675A-B579-460E-94D1-54222C63F5DA}</a:tableStyleId>
              </a:tblPr>
              <a:tblGrid>
                <a:gridCol w="1838997">
                  <a:extLst>
                    <a:ext uri="{9D8B030D-6E8A-4147-A177-3AD203B41FA5}">
                      <a16:colId xmlns:a16="http://schemas.microsoft.com/office/drawing/2014/main" val="4239953625"/>
                    </a:ext>
                  </a:extLst>
                </a:gridCol>
                <a:gridCol w="2304832">
                  <a:extLst>
                    <a:ext uri="{9D8B030D-6E8A-4147-A177-3AD203B41FA5}">
                      <a16:colId xmlns:a16="http://schemas.microsoft.com/office/drawing/2014/main" val="360627468"/>
                    </a:ext>
                  </a:extLst>
                </a:gridCol>
              </a:tblGrid>
              <a:tr h="348393">
                <a:tc>
                  <a:txBody>
                    <a:bodyPr/>
                    <a:lstStyle/>
                    <a:p>
                      <a:pPr algn="ctr">
                        <a:lnSpc>
                          <a:spcPct val="115000"/>
                        </a:lnSpc>
                        <a:spcAft>
                          <a:spcPts val="1000"/>
                        </a:spcAft>
                      </a:pPr>
                      <a:r>
                        <a:rPr lang="it-IT" sz="1800" b="1">
                          <a:solidFill>
                            <a:srgbClr val="000000"/>
                          </a:solidFill>
                          <a:effectLst/>
                          <a:latin typeface="Arial" panose="020B0604020202020204" pitchFamily="34" charset="0"/>
                          <a:ea typeface="Arial Unicode MS"/>
                          <a:cs typeface="Arial" panose="020B0604020202020204" pitchFamily="34" charset="0"/>
                        </a:rPr>
                        <a:t>Marca</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dirty="0" err="1">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Lovato</a:t>
                      </a:r>
                      <a:endParaRPr lang="it-IT" sz="1800" dirty="0">
                        <a:solidFill>
                          <a:srgbClr val="000000"/>
                        </a:solidFill>
                        <a:effectLst/>
                        <a:uFill>
                          <a:solidFill>
                            <a:srgbClr val="000000"/>
                          </a:solidFill>
                        </a:uFill>
                        <a:latin typeface="Arial" panose="020B0604020202020204" pitchFamily="34" charset="0"/>
                        <a:ea typeface="Arial Unicode MS"/>
                        <a:cs typeface="Arial" panose="020B0604020202020204" pitchFamily="34" charset="0"/>
                      </a:endParaRPr>
                    </a:p>
                  </a:txBody>
                  <a:tcPr marL="68580" marR="68580" marT="0" marB="0" anchor="ctr"/>
                </a:tc>
                <a:extLst>
                  <a:ext uri="{0D108BD9-81ED-4DB2-BD59-A6C34878D82A}">
                    <a16:rowId xmlns:a16="http://schemas.microsoft.com/office/drawing/2014/main" val="3312280906"/>
                  </a:ext>
                </a:extLst>
              </a:tr>
              <a:tr h="348393">
                <a:tc>
                  <a:txBody>
                    <a:bodyPr/>
                    <a:lstStyle/>
                    <a:p>
                      <a:pPr algn="ctr">
                        <a:lnSpc>
                          <a:spcPct val="115000"/>
                        </a:lnSpc>
                        <a:spcAft>
                          <a:spcPts val="1000"/>
                        </a:spcAft>
                      </a:pPr>
                      <a:r>
                        <a:rPr lang="it-IT" sz="1800" b="1">
                          <a:solidFill>
                            <a:srgbClr val="000000"/>
                          </a:solidFill>
                          <a:effectLst/>
                          <a:latin typeface="Arial" panose="020B0604020202020204" pitchFamily="34" charset="0"/>
                          <a:ea typeface="Arial Unicode MS"/>
                          <a:cs typeface="Arial" panose="020B0604020202020204" pitchFamily="34" charset="0"/>
                        </a:rPr>
                        <a:t>Modello</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dirty="0">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DME D310</a:t>
                      </a:r>
                    </a:p>
                  </a:txBody>
                  <a:tcPr marL="68580" marR="68580" marT="0" marB="0" anchor="ctr"/>
                </a:tc>
                <a:extLst>
                  <a:ext uri="{0D108BD9-81ED-4DB2-BD59-A6C34878D82A}">
                    <a16:rowId xmlns:a16="http://schemas.microsoft.com/office/drawing/2014/main" val="2378409711"/>
                  </a:ext>
                </a:extLst>
              </a:tr>
              <a:tr h="348393">
                <a:tc>
                  <a:txBody>
                    <a:bodyPr/>
                    <a:lstStyle/>
                    <a:p>
                      <a:pPr algn="ctr">
                        <a:lnSpc>
                          <a:spcPct val="115000"/>
                        </a:lnSpc>
                        <a:spcAft>
                          <a:spcPts val="1000"/>
                        </a:spcAft>
                      </a:pPr>
                      <a:r>
                        <a:rPr lang="it-IT" sz="1800" b="1">
                          <a:solidFill>
                            <a:srgbClr val="000000"/>
                          </a:solidFill>
                          <a:effectLst/>
                          <a:latin typeface="Arial" panose="020B0604020202020204" pitchFamily="34" charset="0"/>
                          <a:ea typeface="Arial Unicode MS"/>
                          <a:cs typeface="Arial" panose="020B0604020202020204" pitchFamily="34" charset="0"/>
                        </a:rPr>
                        <a:t>Matricola</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17355044</a:t>
                      </a:r>
                    </a:p>
                  </a:txBody>
                  <a:tcPr marL="68580" marR="68580" marT="0" marB="0" anchor="ctr"/>
                </a:tc>
                <a:extLst>
                  <a:ext uri="{0D108BD9-81ED-4DB2-BD59-A6C34878D82A}">
                    <a16:rowId xmlns:a16="http://schemas.microsoft.com/office/drawing/2014/main" val="3968093210"/>
                  </a:ext>
                </a:extLst>
              </a:tr>
              <a:tr h="1263137">
                <a:tc>
                  <a:txBody>
                    <a:bodyPr/>
                    <a:lstStyle/>
                    <a:p>
                      <a:pPr algn="ctr">
                        <a:lnSpc>
                          <a:spcPct val="115000"/>
                        </a:lnSpc>
                        <a:spcAft>
                          <a:spcPts val="1000"/>
                        </a:spcAft>
                      </a:pPr>
                      <a:r>
                        <a:rPr lang="it-IT" sz="1800" b="1" dirty="0">
                          <a:solidFill>
                            <a:srgbClr val="000000"/>
                          </a:solidFill>
                          <a:effectLst/>
                          <a:latin typeface="Arial" panose="020B0604020202020204" pitchFamily="34" charset="0"/>
                          <a:ea typeface="Arial Unicode MS"/>
                          <a:cs typeface="Arial" panose="020B0604020202020204" pitchFamily="34" charset="0"/>
                        </a:rPr>
                        <a:t>Coefficiente di </a:t>
                      </a:r>
                    </a:p>
                    <a:p>
                      <a:pPr algn="ctr">
                        <a:lnSpc>
                          <a:spcPct val="115000"/>
                        </a:lnSpc>
                        <a:spcAft>
                          <a:spcPts val="1000"/>
                        </a:spcAft>
                      </a:pPr>
                      <a:r>
                        <a:rPr lang="it-IT" sz="1800" b="1" dirty="0">
                          <a:solidFill>
                            <a:srgbClr val="000000"/>
                          </a:solidFill>
                          <a:effectLst/>
                          <a:latin typeface="Arial" panose="020B0604020202020204" pitchFamily="34" charset="0"/>
                          <a:ea typeface="Arial Unicode MS"/>
                          <a:cs typeface="Arial" panose="020B0604020202020204" pitchFamily="34" charset="0"/>
                        </a:rPr>
                        <a:t>moltiplicazione (K)</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1</a:t>
                      </a:r>
                    </a:p>
                  </a:txBody>
                  <a:tcPr marL="68580" marR="68580" marT="0" marB="0" anchor="ctr"/>
                </a:tc>
                <a:extLst>
                  <a:ext uri="{0D108BD9-81ED-4DB2-BD59-A6C34878D82A}">
                    <a16:rowId xmlns:a16="http://schemas.microsoft.com/office/drawing/2014/main" val="3660550174"/>
                  </a:ext>
                </a:extLst>
              </a:tr>
              <a:tr h="729128">
                <a:tc>
                  <a:txBody>
                    <a:bodyPr/>
                    <a:lstStyle/>
                    <a:p>
                      <a:pPr algn="ctr">
                        <a:lnSpc>
                          <a:spcPct val="115000"/>
                        </a:lnSpc>
                        <a:spcAft>
                          <a:spcPts val="1000"/>
                        </a:spcAft>
                      </a:pPr>
                      <a:r>
                        <a:rPr lang="it-IT" sz="1800" b="1">
                          <a:solidFill>
                            <a:srgbClr val="000000"/>
                          </a:solidFill>
                          <a:effectLst/>
                          <a:latin typeface="Arial" panose="020B0604020202020204" pitchFamily="34" charset="0"/>
                          <a:ea typeface="Arial Unicode MS"/>
                          <a:cs typeface="Arial" panose="020B0604020202020204" pitchFamily="34" charset="0"/>
                        </a:rPr>
                        <a:t>Classe di precisione</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1</a:t>
                      </a:r>
                    </a:p>
                  </a:txBody>
                  <a:tcPr marL="68580" marR="68580" marT="0" marB="0" anchor="ctr"/>
                </a:tc>
                <a:extLst>
                  <a:ext uri="{0D108BD9-81ED-4DB2-BD59-A6C34878D82A}">
                    <a16:rowId xmlns:a16="http://schemas.microsoft.com/office/drawing/2014/main" val="538548575"/>
                  </a:ext>
                </a:extLst>
              </a:tr>
              <a:tr h="348393">
                <a:tc>
                  <a:txBody>
                    <a:bodyPr/>
                    <a:lstStyle/>
                    <a:p>
                      <a:pPr algn="ctr">
                        <a:lnSpc>
                          <a:spcPct val="115000"/>
                        </a:lnSpc>
                        <a:spcAft>
                          <a:spcPts val="1000"/>
                        </a:spcAft>
                      </a:pPr>
                      <a:r>
                        <a:rPr lang="it-IT" sz="1800" b="1">
                          <a:solidFill>
                            <a:srgbClr val="000000"/>
                          </a:solidFill>
                          <a:effectLst/>
                          <a:latin typeface="Arial" panose="020B0604020202020204" pitchFamily="34" charset="0"/>
                          <a:ea typeface="Arial Unicode MS"/>
                          <a:cs typeface="Arial" panose="020B0604020202020204" pitchFamily="34" charset="0"/>
                        </a:rPr>
                        <a:t>Data di taratura</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26/07/2017</a:t>
                      </a:r>
                    </a:p>
                  </a:txBody>
                  <a:tcPr marL="68580" marR="68580" marT="0" marB="0" anchor="ctr"/>
                </a:tc>
                <a:extLst>
                  <a:ext uri="{0D108BD9-81ED-4DB2-BD59-A6C34878D82A}">
                    <a16:rowId xmlns:a16="http://schemas.microsoft.com/office/drawing/2014/main" val="2701246837"/>
                  </a:ext>
                </a:extLst>
              </a:tr>
              <a:tr h="729128">
                <a:tc>
                  <a:txBody>
                    <a:bodyPr/>
                    <a:lstStyle/>
                    <a:p>
                      <a:pPr algn="ctr">
                        <a:lnSpc>
                          <a:spcPct val="115000"/>
                        </a:lnSpc>
                        <a:spcAft>
                          <a:spcPts val="1000"/>
                        </a:spcAft>
                      </a:pPr>
                      <a:r>
                        <a:rPr lang="it-IT" sz="1800" b="1">
                          <a:solidFill>
                            <a:srgbClr val="000000"/>
                          </a:solidFill>
                          <a:effectLst/>
                          <a:latin typeface="Arial" panose="020B0604020202020204" pitchFamily="34" charset="0"/>
                          <a:ea typeface="Arial Unicode MS"/>
                          <a:cs typeface="Arial" panose="020B0604020202020204" pitchFamily="34" charset="0"/>
                        </a:rPr>
                        <a:t>Data di calibrazione</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r>
                        <a:rPr lang="it-IT" sz="1800" dirty="0">
                          <a:solidFill>
                            <a:srgbClr val="000000"/>
                          </a:solidFill>
                          <a:effectLst/>
                          <a:uFill>
                            <a:solidFill>
                              <a:srgbClr val="000000"/>
                            </a:solidFill>
                          </a:uFill>
                          <a:latin typeface="Arial" panose="020B0604020202020204" pitchFamily="34" charset="0"/>
                          <a:ea typeface="Arial Unicode MS"/>
                          <a:cs typeface="Arial" panose="020B0604020202020204" pitchFamily="34" charset="0"/>
                        </a:rPr>
                        <a:t>26/07/2017</a:t>
                      </a:r>
                    </a:p>
                  </a:txBody>
                  <a:tcPr marL="68580" marR="68580" marT="0" marB="0" anchor="ctr"/>
                </a:tc>
                <a:extLst>
                  <a:ext uri="{0D108BD9-81ED-4DB2-BD59-A6C34878D82A}">
                    <a16:rowId xmlns:a16="http://schemas.microsoft.com/office/drawing/2014/main" val="816870129"/>
                  </a:ext>
                </a:extLst>
              </a:tr>
            </a:tbl>
          </a:graphicData>
        </a:graphic>
      </p:graphicFrame>
    </p:spTree>
    <p:extLst>
      <p:ext uri="{BB962C8B-B14F-4D97-AF65-F5344CB8AC3E}">
        <p14:creationId xmlns:p14="http://schemas.microsoft.com/office/powerpoint/2010/main" val="432247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B1CA9-FC9B-5E02-EA36-7E4560CDC61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FE39142-96C7-08A8-687B-21765379DE7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9713005-3B27-83E3-1EDA-496434393A3E}"/>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40</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(12)</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a:latin typeface="Arial" panose="020B0604020202020204" pitchFamily="34" charset="0"/>
                <a:ea typeface="Arial" panose="020B0604020202020204" pitchFamily="34" charset="0"/>
                <a:cs typeface="Times New Roman" panose="02020603050405020304" pitchFamily="18" charset="0"/>
              </a:rPr>
              <a:t>Monitoraggio dell’estrusore E, in una settimana, i risultati sono riportati in Tabella.</a:t>
            </a:r>
          </a:p>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3" name="Tabella 4">
            <a:extLst>
              <a:ext uri="{FF2B5EF4-FFF2-40B4-BE49-F238E27FC236}">
                <a16:creationId xmlns:a16="http://schemas.microsoft.com/office/drawing/2014/main" id="{BA7B1CB4-0ACC-CD08-4B49-53B41240773F}"/>
              </a:ext>
            </a:extLst>
          </p:cNvPr>
          <p:cNvGraphicFramePr>
            <a:graphicFrameLocks/>
          </p:cNvGraphicFramePr>
          <p:nvPr>
            <p:extLst>
              <p:ext uri="{D42A27DB-BD31-4B8C-83A1-F6EECF244321}">
                <p14:modId xmlns:p14="http://schemas.microsoft.com/office/powerpoint/2010/main" val="2233185935"/>
              </p:ext>
            </p:extLst>
          </p:nvPr>
        </p:nvGraphicFramePr>
        <p:xfrm>
          <a:off x="2010257" y="3220278"/>
          <a:ext cx="8984286" cy="5795919"/>
        </p:xfrm>
        <a:graphic>
          <a:graphicData uri="http://schemas.openxmlformats.org/drawingml/2006/table">
            <a:tbl>
              <a:tblPr firstRow="1" bandRow="1">
                <a:tableStyleId>{5940675A-B579-460E-94D1-54222C63F5DA}</a:tableStyleId>
              </a:tblPr>
              <a:tblGrid>
                <a:gridCol w="2994762">
                  <a:extLst>
                    <a:ext uri="{9D8B030D-6E8A-4147-A177-3AD203B41FA5}">
                      <a16:colId xmlns:a16="http://schemas.microsoft.com/office/drawing/2014/main" val="3846559724"/>
                    </a:ext>
                  </a:extLst>
                </a:gridCol>
                <a:gridCol w="2994762">
                  <a:extLst>
                    <a:ext uri="{9D8B030D-6E8A-4147-A177-3AD203B41FA5}">
                      <a16:colId xmlns:a16="http://schemas.microsoft.com/office/drawing/2014/main" val="2186118187"/>
                    </a:ext>
                  </a:extLst>
                </a:gridCol>
                <a:gridCol w="2994762">
                  <a:extLst>
                    <a:ext uri="{9D8B030D-6E8A-4147-A177-3AD203B41FA5}">
                      <a16:colId xmlns:a16="http://schemas.microsoft.com/office/drawing/2014/main" val="2704736195"/>
                    </a:ext>
                  </a:extLst>
                </a:gridCol>
              </a:tblGrid>
              <a:tr h="2198759">
                <a:tc>
                  <a:txBody>
                    <a:bodyPr/>
                    <a:lstStyle/>
                    <a:p>
                      <a:pPr algn="ctr">
                        <a:lnSpc>
                          <a:spcPct val="115000"/>
                        </a:lnSpc>
                        <a:spcAft>
                          <a:spcPts val="1000"/>
                        </a:spcAft>
                      </a:pPr>
                      <a:r>
                        <a:rPr lang="it-IT" sz="28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Data</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Energia elettrica assorbita [kWh]</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PP lavorato [t]</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31069963"/>
                  </a:ext>
                </a:extLst>
              </a:tr>
              <a:tr h="513880">
                <a:tc>
                  <a:txBody>
                    <a:bodyPr/>
                    <a:lstStyle/>
                    <a:p>
                      <a:pPr algn="ctr">
                        <a:lnSpc>
                          <a:spcPct val="115000"/>
                        </a:lnSpc>
                        <a:spcAft>
                          <a:spcPts val="1000"/>
                        </a:spcAft>
                      </a:pPr>
                      <a:r>
                        <a:rPr lang="it-IT"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08/05</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8.500</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44,9</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923365456"/>
                  </a:ext>
                </a:extLst>
              </a:tr>
              <a:tr h="513880">
                <a:tc>
                  <a:txBody>
                    <a:bodyPr/>
                    <a:lstStyle/>
                    <a:p>
                      <a:pPr algn="ctr">
                        <a:lnSpc>
                          <a:spcPct val="115000"/>
                        </a:lnSpc>
                        <a:spcAft>
                          <a:spcPts val="1000"/>
                        </a:spcAft>
                      </a:pPr>
                      <a:r>
                        <a:rPr lang="it-IT"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09/05</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9.487</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45,0</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439682395"/>
                  </a:ext>
                </a:extLst>
              </a:tr>
              <a:tr h="513880">
                <a:tc>
                  <a:txBody>
                    <a:bodyPr/>
                    <a:lstStyle/>
                    <a:p>
                      <a:pPr algn="ctr">
                        <a:lnSpc>
                          <a:spcPct val="115000"/>
                        </a:lnSpc>
                        <a:spcAft>
                          <a:spcPts val="1000"/>
                        </a:spcAft>
                      </a:pPr>
                      <a:r>
                        <a:rPr lang="it-IT"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10/05</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2.706</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45,0</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903613858"/>
                  </a:ext>
                </a:extLst>
              </a:tr>
              <a:tr h="513880">
                <a:tc>
                  <a:txBody>
                    <a:bodyPr/>
                    <a:lstStyle/>
                    <a:p>
                      <a:pPr algn="ctr">
                        <a:lnSpc>
                          <a:spcPct val="115000"/>
                        </a:lnSpc>
                        <a:spcAft>
                          <a:spcPts val="1000"/>
                        </a:spcAft>
                      </a:pPr>
                      <a:r>
                        <a:rPr lang="it-IT"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11/05</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4.666</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44,6</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4053032729"/>
                  </a:ext>
                </a:extLst>
              </a:tr>
              <a:tr h="513880">
                <a:tc>
                  <a:txBody>
                    <a:bodyPr/>
                    <a:lstStyle/>
                    <a:p>
                      <a:pPr algn="ctr">
                        <a:lnSpc>
                          <a:spcPct val="115000"/>
                        </a:lnSpc>
                        <a:spcAft>
                          <a:spcPts val="1000"/>
                        </a:spcAft>
                      </a:pPr>
                      <a:r>
                        <a:rPr lang="it-IT"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12/05</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8.024</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44,7</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22288282"/>
                  </a:ext>
                </a:extLst>
              </a:tr>
              <a:tr h="513880">
                <a:tc>
                  <a:txBody>
                    <a:bodyPr/>
                    <a:lstStyle/>
                    <a:p>
                      <a:pPr algn="ctr">
                        <a:lnSpc>
                          <a:spcPct val="115000"/>
                        </a:lnSpc>
                        <a:spcAft>
                          <a:spcPts val="1000"/>
                        </a:spcAft>
                      </a:pPr>
                      <a:r>
                        <a:rPr lang="it-IT"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13/05</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5.074</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a:solidFill>
                            <a:srgbClr val="000000"/>
                          </a:solidFill>
                          <a:effectLst/>
                          <a:latin typeface="Arial" panose="020B0604020202020204" pitchFamily="34" charset="0"/>
                          <a:ea typeface="Calibri" panose="020F0502020204030204" pitchFamily="34" charset="0"/>
                          <a:cs typeface="Arial" panose="020B0604020202020204" pitchFamily="34" charset="0"/>
                        </a:rPr>
                        <a:t>44,6</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670554874"/>
                  </a:ext>
                </a:extLst>
              </a:tr>
              <a:tr h="513880">
                <a:tc>
                  <a:txBody>
                    <a:bodyPr/>
                    <a:lstStyle/>
                    <a:p>
                      <a:pPr algn="ctr">
                        <a:lnSpc>
                          <a:spcPct val="115000"/>
                        </a:lnSpc>
                        <a:spcAft>
                          <a:spcPts val="1000"/>
                        </a:spcAft>
                      </a:pPr>
                      <a:r>
                        <a:rPr lang="it-IT" sz="28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TOTALE</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b="1">
                          <a:solidFill>
                            <a:srgbClr val="000000"/>
                          </a:solidFill>
                          <a:effectLst/>
                          <a:latin typeface="Arial" panose="020B0604020202020204" pitchFamily="34" charset="0"/>
                          <a:ea typeface="Calibri" panose="020F0502020204030204" pitchFamily="34" charset="0"/>
                          <a:cs typeface="Arial" panose="020B0604020202020204" pitchFamily="34" charset="0"/>
                        </a:rPr>
                        <a:t>38.457</a:t>
                      </a:r>
                      <a:endParaRPr lang="it-IT" sz="2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268,7</a:t>
                      </a:r>
                      <a:endParaRPr lang="it-IT" sz="2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877776257"/>
                  </a:ext>
                </a:extLst>
              </a:tr>
            </a:tbl>
          </a:graphicData>
        </a:graphic>
      </p:graphicFrame>
    </p:spTree>
    <p:extLst>
      <p:ext uri="{BB962C8B-B14F-4D97-AF65-F5344CB8AC3E}">
        <p14:creationId xmlns:p14="http://schemas.microsoft.com/office/powerpoint/2010/main" val="522743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F4008-FC58-9B7F-BF3C-699F24463BF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74ED44C-B6CE-723B-9FDC-2073B7C435C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8162FAC-9BA6-6780-DC30-1353EB8BB8D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41</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(13)</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400" dirty="0">
                <a:latin typeface="Arial" panose="020B0604020202020204" pitchFamily="34" charset="0"/>
                <a:ea typeface="Arial" panose="020B0604020202020204" pitchFamily="34" charset="0"/>
                <a:cs typeface="Times New Roman" panose="02020603050405020304" pitchFamily="18" charset="0"/>
              </a:rPr>
              <a:t>Il </a:t>
            </a:r>
            <a:r>
              <a:rPr lang="it-IT" sz="2400" dirty="0" err="1">
                <a:latin typeface="Arial" panose="020B0604020202020204" pitchFamily="34" charset="0"/>
                <a:ea typeface="Arial" panose="020B0604020202020204" pitchFamily="34" charset="0"/>
                <a:cs typeface="Times New Roman" panose="02020603050405020304" pitchFamily="18" charset="0"/>
              </a:rPr>
              <a:t>chiller</a:t>
            </a:r>
            <a:r>
              <a:rPr lang="it-IT" sz="2400" dirty="0">
                <a:latin typeface="Arial" panose="020B0604020202020204" pitchFamily="34" charset="0"/>
                <a:ea typeface="Arial" panose="020B0604020202020204" pitchFamily="34" charset="0"/>
                <a:cs typeface="Times New Roman" panose="02020603050405020304" pitchFamily="18" charset="0"/>
              </a:rPr>
              <a:t> in oggetto di monitoraggio rimane in funzione tutto l’anno ed è composto da due unità per una potenza totale di </a:t>
            </a:r>
            <a:r>
              <a:rPr lang="it-IT" sz="2400" dirty="0" smtClean="0">
                <a:latin typeface="Arial" panose="020B0604020202020204" pitchFamily="34" charset="0"/>
                <a:ea typeface="Arial" panose="020B0604020202020204" pitchFamily="34" charset="0"/>
                <a:cs typeface="Times New Roman" panose="02020603050405020304" pitchFamily="18" charset="0"/>
              </a:rPr>
              <a:t>190 </a:t>
            </a:r>
            <a:r>
              <a:rPr lang="it-IT" sz="2400" dirty="0">
                <a:latin typeface="Arial" panose="020B0604020202020204" pitchFamily="34" charset="0"/>
                <a:ea typeface="Arial" panose="020B0604020202020204" pitchFamily="34" charset="0"/>
                <a:cs typeface="Times New Roman" panose="02020603050405020304" pitchFamily="18" charset="0"/>
              </a:rPr>
              <a:t>kW </a:t>
            </a:r>
            <a:r>
              <a:rPr lang="it-IT" sz="2400" dirty="0" smtClean="0">
                <a:latin typeface="Arial" panose="020B0604020202020204" pitchFamily="34" charset="0"/>
                <a:ea typeface="Arial" panose="020B0604020202020204" pitchFamily="34" charset="0"/>
                <a:cs typeface="Times New Roman" panose="02020603050405020304" pitchFamily="18" charset="0"/>
              </a:rPr>
              <a:t>cadauno che</a:t>
            </a:r>
            <a:r>
              <a:rPr lang="it-IT" sz="2400" dirty="0">
                <a:latin typeface="Arial" panose="020B0604020202020204" pitchFamily="34" charset="0"/>
                <a:ea typeface="Arial" panose="020B0604020202020204" pitchFamily="34" charset="0"/>
                <a:cs typeface="Times New Roman" panose="02020603050405020304" pitchFamily="18" charset="0"/>
              </a:rPr>
              <a:t>, in periodi particolarmente caldi, possono essere in </a:t>
            </a:r>
            <a:r>
              <a:rPr lang="it-IT" sz="2400" dirty="0" smtClean="0">
                <a:latin typeface="Arial" panose="020B0604020202020204" pitchFamily="34" charset="0"/>
                <a:ea typeface="Arial" panose="020B0604020202020204" pitchFamily="34" charset="0"/>
                <a:cs typeface="Times New Roman" panose="02020603050405020304" pitchFamily="18" charset="0"/>
              </a:rPr>
              <a:t>funzione </a:t>
            </a:r>
            <a:r>
              <a:rPr lang="it-IT" sz="2400" dirty="0">
                <a:latin typeface="Arial" panose="020B0604020202020204" pitchFamily="34" charset="0"/>
                <a:ea typeface="Arial" panose="020B0604020202020204" pitchFamily="34" charset="0"/>
                <a:cs typeface="Times New Roman" panose="02020603050405020304" pitchFamily="18" charset="0"/>
              </a:rPr>
              <a:t>contemporaneamente. La campagna di monitoraggio è stata effettuata in una settimana di ottobre ed i risultati sono riportati in Tabella. L’EER del gruppo frigo è 2,4.</a:t>
            </a:r>
          </a:p>
          <a:p>
            <a:pPr algn="ctr"/>
            <a:endParaRPr lang="it-IT" sz="20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3" name="Tabella 2">
            <a:extLst>
              <a:ext uri="{FF2B5EF4-FFF2-40B4-BE49-F238E27FC236}">
                <a16:creationId xmlns:a16="http://schemas.microsoft.com/office/drawing/2014/main" id="{F4AD3C08-AD27-EE91-2E66-D3A2E107061A}"/>
              </a:ext>
            </a:extLst>
          </p:cNvPr>
          <p:cNvGraphicFramePr>
            <a:graphicFrameLocks/>
          </p:cNvGraphicFramePr>
          <p:nvPr>
            <p:extLst>
              <p:ext uri="{D42A27DB-BD31-4B8C-83A1-F6EECF244321}">
                <p14:modId xmlns:p14="http://schemas.microsoft.com/office/powerpoint/2010/main" val="3182177293"/>
              </p:ext>
            </p:extLst>
          </p:nvPr>
        </p:nvGraphicFramePr>
        <p:xfrm>
          <a:off x="1708344" y="4268561"/>
          <a:ext cx="9588111" cy="4418238"/>
        </p:xfrm>
        <a:graphic>
          <a:graphicData uri="http://schemas.openxmlformats.org/drawingml/2006/table">
            <a:tbl>
              <a:tblPr firstRow="1" bandRow="1">
                <a:tableStyleId>{5940675A-B579-460E-94D1-54222C63F5DA}</a:tableStyleId>
              </a:tblPr>
              <a:tblGrid>
                <a:gridCol w="3196037">
                  <a:extLst>
                    <a:ext uri="{9D8B030D-6E8A-4147-A177-3AD203B41FA5}">
                      <a16:colId xmlns:a16="http://schemas.microsoft.com/office/drawing/2014/main" val="1117232395"/>
                    </a:ext>
                  </a:extLst>
                </a:gridCol>
                <a:gridCol w="3196037">
                  <a:extLst>
                    <a:ext uri="{9D8B030D-6E8A-4147-A177-3AD203B41FA5}">
                      <a16:colId xmlns:a16="http://schemas.microsoft.com/office/drawing/2014/main" val="2596496610"/>
                    </a:ext>
                  </a:extLst>
                </a:gridCol>
                <a:gridCol w="3196037">
                  <a:extLst>
                    <a:ext uri="{9D8B030D-6E8A-4147-A177-3AD203B41FA5}">
                      <a16:colId xmlns:a16="http://schemas.microsoft.com/office/drawing/2014/main" val="552561699"/>
                    </a:ext>
                  </a:extLst>
                </a:gridCol>
              </a:tblGrid>
              <a:tr h="1023990">
                <a:tc>
                  <a:txBody>
                    <a:bodyPr/>
                    <a:lstStyle/>
                    <a:p>
                      <a:pPr algn="ctr">
                        <a:lnSpc>
                          <a:spcPct val="115000"/>
                        </a:lnSpc>
                        <a:spcAft>
                          <a:spcPts val="10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Data</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Consumo [kWh]</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Granulato lavorato [t]</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966249247"/>
                  </a:ext>
                </a:extLst>
              </a:tr>
              <a:tr h="565708">
                <a:tc>
                  <a:txBody>
                    <a:bodyPr/>
                    <a:lstStyle/>
                    <a:p>
                      <a:pPr algn="ctr">
                        <a:lnSpc>
                          <a:spcPct val="115000"/>
                        </a:lnSpc>
                        <a:spcAft>
                          <a:spcPts val="10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25/10</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1.593</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Calibri" panose="020F0502020204030204" pitchFamily="34" charset="0"/>
                          <a:cs typeface="Arial" panose="020B0604020202020204" pitchFamily="34" charset="0"/>
                        </a:rPr>
                        <a:t>156,8</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788007382"/>
                  </a:ext>
                </a:extLst>
              </a:tr>
              <a:tr h="565708">
                <a:tc>
                  <a:txBody>
                    <a:bodyPr/>
                    <a:lstStyle/>
                    <a:p>
                      <a:pPr algn="ctr">
                        <a:lnSpc>
                          <a:spcPct val="115000"/>
                        </a:lnSpc>
                        <a:spcAft>
                          <a:spcPts val="10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26/10</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1.030</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Calibri" panose="020F0502020204030204" pitchFamily="34" charset="0"/>
                          <a:cs typeface="Arial" panose="020B0604020202020204" pitchFamily="34" charset="0"/>
                        </a:rPr>
                        <a:t>50,1</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294968229"/>
                  </a:ext>
                </a:extLst>
              </a:tr>
              <a:tr h="565708">
                <a:tc>
                  <a:txBody>
                    <a:bodyPr/>
                    <a:lstStyle/>
                    <a:p>
                      <a:pPr algn="ctr">
                        <a:lnSpc>
                          <a:spcPct val="115000"/>
                        </a:lnSpc>
                        <a:spcAft>
                          <a:spcPts val="10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27/10</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761</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Calibri" panose="020F0502020204030204" pitchFamily="34" charset="0"/>
                          <a:cs typeface="Arial" panose="020B0604020202020204" pitchFamily="34" charset="0"/>
                        </a:rPr>
                        <a:t>49,0</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4216582477"/>
                  </a:ext>
                </a:extLst>
              </a:tr>
              <a:tr h="565708">
                <a:tc>
                  <a:txBody>
                    <a:bodyPr/>
                    <a:lstStyle/>
                    <a:p>
                      <a:pPr algn="ctr">
                        <a:lnSpc>
                          <a:spcPct val="115000"/>
                        </a:lnSpc>
                        <a:spcAft>
                          <a:spcPts val="10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28/10</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1.502</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Calibri" panose="020F0502020204030204" pitchFamily="34" charset="0"/>
                          <a:cs typeface="Arial" panose="020B0604020202020204" pitchFamily="34" charset="0"/>
                        </a:rPr>
                        <a:t>130,7</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227904603"/>
                  </a:ext>
                </a:extLst>
              </a:tr>
              <a:tr h="565708">
                <a:tc>
                  <a:txBody>
                    <a:bodyPr/>
                    <a:lstStyle/>
                    <a:p>
                      <a:pPr algn="ctr">
                        <a:lnSpc>
                          <a:spcPct val="115000"/>
                        </a:lnSpc>
                        <a:spcAft>
                          <a:spcPts val="10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29/10</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1.676</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a:solidFill>
                            <a:srgbClr val="000000"/>
                          </a:solidFill>
                          <a:effectLst/>
                          <a:latin typeface="Arial" panose="020B0604020202020204" pitchFamily="34" charset="0"/>
                          <a:ea typeface="Calibri" panose="020F0502020204030204" pitchFamily="34" charset="0"/>
                          <a:cs typeface="Arial" panose="020B0604020202020204" pitchFamily="34" charset="0"/>
                        </a:rPr>
                        <a:t>133,9</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607710392"/>
                  </a:ext>
                </a:extLst>
              </a:tr>
              <a:tr h="565708">
                <a:tc>
                  <a:txBody>
                    <a:bodyPr/>
                    <a:lstStyle/>
                    <a:p>
                      <a:pPr algn="ctr">
                        <a:lnSpc>
                          <a:spcPct val="115000"/>
                        </a:lnSpc>
                        <a:spcAft>
                          <a:spcPts val="10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TOTALE</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6.562</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15000"/>
                        </a:lnSpc>
                        <a:spcAft>
                          <a:spcPts val="1000"/>
                        </a:spcAft>
                      </a:pPr>
                      <a:r>
                        <a:rPr lang="it-IT"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520,5</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406445855"/>
                  </a:ext>
                </a:extLst>
              </a:tr>
            </a:tbl>
          </a:graphicData>
        </a:graphic>
      </p:graphicFrame>
    </p:spTree>
    <p:extLst>
      <p:ext uri="{BB962C8B-B14F-4D97-AF65-F5344CB8AC3E}">
        <p14:creationId xmlns:p14="http://schemas.microsoft.com/office/powerpoint/2010/main" val="438318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D6722-34CE-02D3-E3DE-5F53A8B11B0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237438F-982C-F59B-23DF-541E0CE40CD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91AF97B-21FF-A712-95E0-C4B74DF825B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42</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(14)</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000" dirty="0">
                <a:latin typeface="Arial" panose="020B0604020202020204" pitchFamily="34" charset="0"/>
                <a:ea typeface="Arial" panose="020B0604020202020204" pitchFamily="34" charset="0"/>
                <a:cs typeface="Times New Roman" panose="02020603050405020304" pitchFamily="18" charset="0"/>
              </a:rPr>
              <a:t>Il Grafico riporta la regressione lineare dei valori presi in considerazione, il valore R² di 0,893 dimostra la congruità tra la quantità di polimero lavorato e l’energia elettrica consumata.</a:t>
            </a:r>
          </a:p>
          <a:p>
            <a:pPr marL="0" indent="0">
              <a:buNone/>
            </a:pPr>
            <a:r>
              <a:rPr lang="it-IT" sz="2000" dirty="0">
                <a:latin typeface="Arial" panose="020B0604020202020204" pitchFamily="34" charset="0"/>
                <a:ea typeface="Arial" panose="020B0604020202020204" pitchFamily="34" charset="0"/>
                <a:cs typeface="Times New Roman" panose="02020603050405020304" pitchFamily="18" charset="0"/>
              </a:rPr>
              <a:t>Nel periodo oggetto del monitoraggio, il </a:t>
            </a:r>
            <a:r>
              <a:rPr lang="it-IT" sz="2000" dirty="0" err="1">
                <a:latin typeface="Arial" panose="020B0604020202020204" pitchFamily="34" charset="0"/>
                <a:ea typeface="Arial" panose="020B0604020202020204" pitchFamily="34" charset="0"/>
                <a:cs typeface="Times New Roman" panose="02020603050405020304" pitchFamily="18" charset="0"/>
              </a:rPr>
              <a:t>chiller</a:t>
            </a:r>
            <a:r>
              <a:rPr lang="it-IT" sz="2000" dirty="0">
                <a:latin typeface="Arial" panose="020B0604020202020204" pitchFamily="34" charset="0"/>
                <a:ea typeface="Arial" panose="020B0604020202020204" pitchFamily="34" charset="0"/>
                <a:cs typeface="Times New Roman" panose="02020603050405020304" pitchFamily="18" charset="0"/>
              </a:rPr>
              <a:t> ha consumato complessivamente 6.562 kWh e, nello stesso periodo, sono state lavorate 520,5 tonnellate di granulato. </a:t>
            </a:r>
          </a:p>
          <a:p>
            <a:pPr marL="0" indent="0">
              <a:buNone/>
            </a:pPr>
            <a:r>
              <a:rPr lang="it-IT" sz="2000" dirty="0">
                <a:latin typeface="Arial" panose="020B0604020202020204" pitchFamily="34" charset="0"/>
                <a:ea typeface="Arial" panose="020B0604020202020204" pitchFamily="34" charset="0"/>
                <a:cs typeface="Times New Roman" panose="02020603050405020304" pitchFamily="18" charset="0"/>
              </a:rPr>
              <a:t>Da tali dati si vede come per la produzione di 1 tonnellata di granulato ci sia un consumo di 12,6 kWh.</a:t>
            </a:r>
          </a:p>
          <a:p>
            <a:pPr marL="0" indent="0" algn="ctr">
              <a:buNone/>
            </a:pPr>
            <a:r>
              <a:rPr lang="it-IT" sz="2000" dirty="0">
                <a:latin typeface="Arial" panose="020B0604020202020204" pitchFamily="34" charset="0"/>
                <a:ea typeface="Arial" panose="020B0604020202020204" pitchFamily="34" charset="0"/>
                <a:cs typeface="Times New Roman" panose="02020603050405020304" pitchFamily="18" charset="0"/>
              </a:rPr>
              <a:t>KPI </a:t>
            </a:r>
            <a:r>
              <a:rPr lang="it-IT" sz="2000" dirty="0" err="1">
                <a:latin typeface="Arial" panose="020B0604020202020204" pitchFamily="34" charset="0"/>
                <a:ea typeface="Arial" panose="020B0604020202020204" pitchFamily="34" charset="0"/>
                <a:cs typeface="Times New Roman" panose="02020603050405020304" pitchFamily="18" charset="0"/>
              </a:rPr>
              <a:t>chiller</a:t>
            </a:r>
            <a:r>
              <a:rPr lang="it-IT" sz="2000" dirty="0">
                <a:latin typeface="Arial" panose="020B0604020202020204" pitchFamily="34" charset="0"/>
                <a:ea typeface="Arial" panose="020B0604020202020204" pitchFamily="34" charset="0"/>
                <a:cs typeface="Times New Roman" panose="02020603050405020304" pitchFamily="18" charset="0"/>
              </a:rPr>
              <a:t> = 12,6 kWh/t</a:t>
            </a:r>
          </a:p>
          <a:p>
            <a:pPr algn="ctr"/>
            <a:endParaRPr lang="it-IT" sz="2000" dirty="0">
              <a:latin typeface="Arial" panose="020B0604020202020204" pitchFamily="34" charset="0"/>
              <a:ea typeface="Arial" panose="020B0604020202020204" pitchFamily="34" charset="0"/>
              <a:cs typeface="Times New Roman" panose="02020603050405020304" pitchFamily="18" charset="0"/>
            </a:endParaRPr>
          </a:p>
          <a:p>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4D4576BA-94CD-07CB-55D8-3492C1981DB2}"/>
              </a:ext>
            </a:extLst>
          </p:cNvPr>
          <p:cNvPicPr>
            <a:picLocks noChangeAspect="1"/>
          </p:cNvPicPr>
          <p:nvPr/>
        </p:nvPicPr>
        <p:blipFill>
          <a:blip r:embed="rId2"/>
          <a:stretch>
            <a:fillRect/>
          </a:stretch>
        </p:blipFill>
        <p:spPr>
          <a:xfrm>
            <a:off x="1599976" y="4876800"/>
            <a:ext cx="9998934" cy="4422987"/>
          </a:xfrm>
          <a:prstGeom prst="rect">
            <a:avLst/>
          </a:prstGeom>
        </p:spPr>
      </p:pic>
    </p:spTree>
    <p:extLst>
      <p:ext uri="{BB962C8B-B14F-4D97-AF65-F5344CB8AC3E}">
        <p14:creationId xmlns:p14="http://schemas.microsoft.com/office/powerpoint/2010/main" val="26124326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D606E-DA28-B7A7-F916-C01A44F6391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F4BF978-7570-90B4-BA0F-95704458529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F9DAE81-6A08-0154-A5DB-A9C15D9D7CEC}"/>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43</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643889" y="449781"/>
            <a:ext cx="11945481" cy="793892"/>
          </a:xfrm>
          <a:prstGeom prst="rect">
            <a:avLst/>
          </a:prstGeom>
        </p:spPr>
        <p:txBody>
          <a:bodyPr/>
          <a:lstStyle/>
          <a:p>
            <a:pPr algn="ctr"/>
            <a:r>
              <a:rPr lang="it-IT" dirty="0"/>
              <a:t>Esempio DE (15)</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000" dirty="0">
                <a:latin typeface="Arial" panose="020B0604020202020204" pitchFamily="34" charset="0"/>
                <a:ea typeface="Calibri" panose="020F0502020204030204" pitchFamily="34" charset="0"/>
                <a:cs typeface="Arial" panose="020B0604020202020204" pitchFamily="34" charset="0"/>
              </a:rPr>
              <a:t>Gli </a:t>
            </a:r>
            <a:r>
              <a:rPr lang="it-IT" sz="2000" dirty="0">
                <a:latin typeface="Arial" panose="020B0604020202020204" pitchFamily="34" charset="0"/>
                <a:cs typeface="Arial" panose="020B0604020202020204" pitchFamily="34" charset="0"/>
              </a:rPr>
              <a:t>indicatori</a:t>
            </a:r>
            <a:r>
              <a:rPr lang="it-IT" sz="2000" dirty="0">
                <a:latin typeface="Arial" panose="020B0604020202020204" pitchFamily="34" charset="0"/>
                <a:ea typeface="Calibri" panose="020F0502020204030204" pitchFamily="34" charset="0"/>
                <a:cs typeface="Arial" panose="020B0604020202020204" pitchFamily="34" charset="0"/>
              </a:rPr>
              <a:t> di consumo KPI (</a:t>
            </a:r>
            <a:r>
              <a:rPr lang="it-IT" sz="2000" i="1" dirty="0" err="1">
                <a:latin typeface="Arial" panose="020B0604020202020204" pitchFamily="34" charset="0"/>
                <a:ea typeface="Calibri" panose="020F0502020204030204" pitchFamily="34" charset="0"/>
                <a:cs typeface="Arial" panose="020B0604020202020204" pitchFamily="34" charset="0"/>
              </a:rPr>
              <a:t>Key</a:t>
            </a:r>
            <a:r>
              <a:rPr lang="it-IT" sz="2000" i="1" dirty="0">
                <a:latin typeface="Arial" panose="020B0604020202020204" pitchFamily="34" charset="0"/>
                <a:ea typeface="Calibri" panose="020F0502020204030204" pitchFamily="34" charset="0"/>
                <a:cs typeface="Arial" panose="020B0604020202020204" pitchFamily="34" charset="0"/>
              </a:rPr>
              <a:t> Performance </a:t>
            </a:r>
            <a:r>
              <a:rPr lang="it-IT" sz="2000" i="1" dirty="0" err="1">
                <a:latin typeface="Arial" panose="020B0604020202020204" pitchFamily="34" charset="0"/>
                <a:ea typeface="Calibri" panose="020F0502020204030204" pitchFamily="34" charset="0"/>
                <a:cs typeface="Arial" panose="020B0604020202020204" pitchFamily="34" charset="0"/>
              </a:rPr>
              <a:t>Indicator</a:t>
            </a:r>
            <a:r>
              <a:rPr lang="it-IT" sz="2000" dirty="0">
                <a:latin typeface="Arial" panose="020B0604020202020204" pitchFamily="34" charset="0"/>
                <a:ea typeface="Calibri" panose="020F0502020204030204" pitchFamily="34" charset="0"/>
                <a:cs typeface="Arial" panose="020B0604020202020204" pitchFamily="34" charset="0"/>
              </a:rPr>
              <a:t>), riferiti al prodotto lavorato, ed il quantitativo di granulato lavorato da ogni singolo estrusore sono riportati nella Tabella</a:t>
            </a: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8" name="Tabella 8">
            <a:extLst>
              <a:ext uri="{FF2B5EF4-FFF2-40B4-BE49-F238E27FC236}">
                <a16:creationId xmlns:a16="http://schemas.microsoft.com/office/drawing/2014/main" id="{CB70BCDB-D462-1B9C-AC84-F649411EB727}"/>
              </a:ext>
            </a:extLst>
          </p:cNvPr>
          <p:cNvGraphicFramePr>
            <a:graphicFrameLocks/>
          </p:cNvGraphicFramePr>
          <p:nvPr>
            <p:extLst>
              <p:ext uri="{D42A27DB-BD31-4B8C-83A1-F6EECF244321}">
                <p14:modId xmlns:p14="http://schemas.microsoft.com/office/powerpoint/2010/main" val="1547911311"/>
              </p:ext>
            </p:extLst>
          </p:nvPr>
        </p:nvGraphicFramePr>
        <p:xfrm>
          <a:off x="1204686" y="2965273"/>
          <a:ext cx="9049656" cy="6094712"/>
        </p:xfrm>
        <a:graphic>
          <a:graphicData uri="http://schemas.openxmlformats.org/drawingml/2006/table">
            <a:tbl>
              <a:tblPr firstRow="1" bandRow="1">
                <a:tableStyleId>{5940675A-B579-460E-94D1-54222C63F5DA}</a:tableStyleId>
              </a:tblPr>
              <a:tblGrid>
                <a:gridCol w="1131207">
                  <a:extLst>
                    <a:ext uri="{9D8B030D-6E8A-4147-A177-3AD203B41FA5}">
                      <a16:colId xmlns:a16="http://schemas.microsoft.com/office/drawing/2014/main" val="509334409"/>
                    </a:ext>
                  </a:extLst>
                </a:gridCol>
                <a:gridCol w="1452336">
                  <a:extLst>
                    <a:ext uri="{9D8B030D-6E8A-4147-A177-3AD203B41FA5}">
                      <a16:colId xmlns:a16="http://schemas.microsoft.com/office/drawing/2014/main" val="8399005"/>
                    </a:ext>
                  </a:extLst>
                </a:gridCol>
                <a:gridCol w="810078">
                  <a:extLst>
                    <a:ext uri="{9D8B030D-6E8A-4147-A177-3AD203B41FA5}">
                      <a16:colId xmlns:a16="http://schemas.microsoft.com/office/drawing/2014/main" val="3418982138"/>
                    </a:ext>
                  </a:extLst>
                </a:gridCol>
                <a:gridCol w="1131207">
                  <a:extLst>
                    <a:ext uri="{9D8B030D-6E8A-4147-A177-3AD203B41FA5}">
                      <a16:colId xmlns:a16="http://schemas.microsoft.com/office/drawing/2014/main" val="1373221993"/>
                    </a:ext>
                  </a:extLst>
                </a:gridCol>
                <a:gridCol w="1131207">
                  <a:extLst>
                    <a:ext uri="{9D8B030D-6E8A-4147-A177-3AD203B41FA5}">
                      <a16:colId xmlns:a16="http://schemas.microsoft.com/office/drawing/2014/main" val="2196360476"/>
                    </a:ext>
                  </a:extLst>
                </a:gridCol>
                <a:gridCol w="1131207">
                  <a:extLst>
                    <a:ext uri="{9D8B030D-6E8A-4147-A177-3AD203B41FA5}">
                      <a16:colId xmlns:a16="http://schemas.microsoft.com/office/drawing/2014/main" val="523102666"/>
                    </a:ext>
                  </a:extLst>
                </a:gridCol>
                <a:gridCol w="1131207">
                  <a:extLst>
                    <a:ext uri="{9D8B030D-6E8A-4147-A177-3AD203B41FA5}">
                      <a16:colId xmlns:a16="http://schemas.microsoft.com/office/drawing/2014/main" val="1253375989"/>
                    </a:ext>
                  </a:extLst>
                </a:gridCol>
                <a:gridCol w="1131207">
                  <a:extLst>
                    <a:ext uri="{9D8B030D-6E8A-4147-A177-3AD203B41FA5}">
                      <a16:colId xmlns:a16="http://schemas.microsoft.com/office/drawing/2014/main" val="2586900819"/>
                    </a:ext>
                  </a:extLst>
                </a:gridCol>
              </a:tblGrid>
              <a:tr h="671064">
                <a:tc>
                  <a:txBody>
                    <a:bodyPr/>
                    <a:lstStyle/>
                    <a:p>
                      <a:pPr algn="ctr">
                        <a:lnSpc>
                          <a:spcPct val="107000"/>
                        </a:lnSpc>
                        <a:spcAft>
                          <a:spcPts val="800"/>
                        </a:spcAft>
                      </a:pPr>
                      <a:r>
                        <a:rPr lang="it-IT" sz="1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Misuratori di energia elettrica</a:t>
                      </a:r>
                      <a:endParaRPr lang="it-IT"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Utenze</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Periodo di misura</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Consumo [kWh]</a:t>
                      </a:r>
                      <a:endParaRPr lang="it-IT"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Granulato lavorato</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Prodotto</a:t>
                      </a:r>
                      <a:endParaRPr lang="it-IT" sz="140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[t]</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KPI</a:t>
                      </a:r>
                      <a:endParaRPr lang="it-IT" sz="140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[kWh/t]</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b="1">
                          <a:solidFill>
                            <a:srgbClr val="000000"/>
                          </a:solidFill>
                          <a:effectLst/>
                          <a:latin typeface="Arial" panose="020B0604020202020204" pitchFamily="34" charset="0"/>
                          <a:ea typeface="Calibri" panose="020F0502020204030204" pitchFamily="34" charset="0"/>
                          <a:cs typeface="Arial" panose="020B0604020202020204" pitchFamily="34" charset="0"/>
                        </a:rPr>
                        <a:t>Incidenza su area funzionale</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06078549"/>
                  </a:ext>
                </a:extLst>
              </a:tr>
              <a:tr h="671064">
                <a:tc rowSpan="3">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Contatore n. 1 - Attività principali</a:t>
                      </a:r>
                    </a:p>
                  </a:txBody>
                  <a:tcPr marL="68580" marR="68580" marT="0" marB="0" anchor="ctr"/>
                </a:tc>
                <a:tc rowSpan="3">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A</a:t>
                      </a:r>
                    </a:p>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B</a:t>
                      </a:r>
                    </a:p>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C</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08 - 13 maggio </a:t>
                      </a:r>
                    </a:p>
                  </a:txBody>
                  <a:tcPr marL="68580" marR="68580" marT="0" marB="0" anchor="ctr"/>
                </a:tc>
                <a:tc>
                  <a:txBody>
                    <a:bodyPr/>
                    <a:lstStyle/>
                    <a:p>
                      <a:pPr algn="ctr">
                        <a:lnSpc>
                          <a:spcPct val="107000"/>
                        </a:lnSpc>
                        <a:spcAft>
                          <a:spcPts val="800"/>
                        </a:spcAft>
                      </a:pPr>
                      <a:r>
                        <a:rPr lang="it-IT"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23.527</a:t>
                      </a:r>
                      <a:endParaRPr lang="it-IT"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PP</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104,4</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225,3</a:t>
                      </a:r>
                    </a:p>
                  </a:txBody>
                  <a:tcPr marL="68580" marR="68580" marT="0" marB="0" anchor="ctr"/>
                </a:tc>
                <a:tc rowSpan="8">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74%</a:t>
                      </a:r>
                    </a:p>
                  </a:txBody>
                  <a:tcPr marL="68580" marR="68580" marT="0" marB="0" anchor="ctr"/>
                </a:tc>
                <a:extLst>
                  <a:ext uri="{0D108BD9-81ED-4DB2-BD59-A6C34878D82A}">
                    <a16:rowId xmlns:a16="http://schemas.microsoft.com/office/drawing/2014/main" val="2719291660"/>
                  </a:ext>
                </a:extLst>
              </a:tr>
              <a:tr h="671064">
                <a:tc vMerge="1">
                  <a:txBody>
                    <a:bodyPr/>
                    <a:lstStyle/>
                    <a:p>
                      <a:endParaRPr lang="it-IT"/>
                    </a:p>
                  </a:txBody>
                  <a:tcPr/>
                </a:tc>
                <a:tc vMerge="1">
                  <a:txBody>
                    <a:bodyPr/>
                    <a:lstStyle/>
                    <a:p>
                      <a:endParaRPr lang="it-IT"/>
                    </a:p>
                  </a:txBody>
                  <a:tcP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19 - 24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22.250</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ABS</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101,7</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218,8</a:t>
                      </a:r>
                    </a:p>
                  </a:txBody>
                  <a:tcPr marL="68580" marR="68580" marT="0" marB="0" anchor="ctr"/>
                </a:tc>
                <a:tc vMerge="1">
                  <a:txBody>
                    <a:bodyPr/>
                    <a:lstStyle/>
                    <a:p>
                      <a:endParaRPr lang="it-IT"/>
                    </a:p>
                  </a:txBody>
                  <a:tcPr/>
                </a:tc>
                <a:extLst>
                  <a:ext uri="{0D108BD9-81ED-4DB2-BD59-A6C34878D82A}">
                    <a16:rowId xmlns:a16="http://schemas.microsoft.com/office/drawing/2014/main" val="223498305"/>
                  </a:ext>
                </a:extLst>
              </a:tr>
              <a:tr h="671064">
                <a:tc vMerge="1">
                  <a:txBody>
                    <a:bodyPr/>
                    <a:lstStyle/>
                    <a:p>
                      <a:endParaRPr lang="it-IT"/>
                    </a:p>
                  </a:txBody>
                  <a:tcPr/>
                </a:tc>
                <a:tc vMerge="1">
                  <a:txBody>
                    <a:bodyPr/>
                    <a:lstStyle/>
                    <a:p>
                      <a:endParaRPr lang="it-IT"/>
                    </a:p>
                  </a:txBody>
                  <a:tcP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26 - 31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21.494</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PST</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97,3</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220,9</a:t>
                      </a:r>
                    </a:p>
                  </a:txBody>
                  <a:tcPr marL="68580" marR="68580" marT="0" marB="0" anchor="ctr"/>
                </a:tc>
                <a:tc vMerge="1">
                  <a:txBody>
                    <a:bodyPr/>
                    <a:lstStyle/>
                    <a:p>
                      <a:endParaRPr lang="it-IT"/>
                    </a:p>
                  </a:txBody>
                  <a:tcPr/>
                </a:tc>
                <a:extLst>
                  <a:ext uri="{0D108BD9-81ED-4DB2-BD59-A6C34878D82A}">
                    <a16:rowId xmlns:a16="http://schemas.microsoft.com/office/drawing/2014/main" val="116383304"/>
                  </a:ext>
                </a:extLst>
              </a:tr>
              <a:tr h="671064">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Contatore n. 2- Attività principali</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D</a:t>
                      </a:r>
                    </a:p>
                  </a:txBody>
                  <a:tcPr marL="68580" marR="68580" marT="0" marB="0"/>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08 - 13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14.149</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PP</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111.1</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127,3</a:t>
                      </a:r>
                    </a:p>
                  </a:txBody>
                  <a:tcPr marL="68580" marR="68580" marT="0" marB="0" anchor="ctr"/>
                </a:tc>
                <a:tc vMerge="1">
                  <a:txBody>
                    <a:bodyPr/>
                    <a:lstStyle/>
                    <a:p>
                      <a:endParaRPr lang="it-IT"/>
                    </a:p>
                  </a:txBody>
                  <a:tcPr/>
                </a:tc>
                <a:extLst>
                  <a:ext uri="{0D108BD9-81ED-4DB2-BD59-A6C34878D82A}">
                    <a16:rowId xmlns:a16="http://schemas.microsoft.com/office/drawing/2014/main" val="3674222399"/>
                  </a:ext>
                </a:extLst>
              </a:tr>
              <a:tr h="671064">
                <a:tc rowSpan="2">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Contatore n. 3- Attività principali</a:t>
                      </a:r>
                    </a:p>
                  </a:txBody>
                  <a:tcPr marL="68580" marR="68580" marT="0" marB="0" anchor="ctr"/>
                </a:tc>
                <a:tc rowSpan="2">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E</a:t>
                      </a:r>
                    </a:p>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A</a:t>
                      </a:r>
                    </a:p>
                  </a:txBody>
                  <a:tcPr marL="68580" marR="68580" marT="0" marB="0"/>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08 - 13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15.412</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PP</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83,6</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184,3</a:t>
                      </a:r>
                    </a:p>
                  </a:txBody>
                  <a:tcPr marL="68580" marR="68580" marT="0" marB="0" anchor="ctr"/>
                </a:tc>
                <a:tc vMerge="1">
                  <a:txBody>
                    <a:bodyPr/>
                    <a:lstStyle/>
                    <a:p>
                      <a:endParaRPr lang="it-IT"/>
                    </a:p>
                  </a:txBody>
                  <a:tcPr/>
                </a:tc>
                <a:extLst>
                  <a:ext uri="{0D108BD9-81ED-4DB2-BD59-A6C34878D82A}">
                    <a16:rowId xmlns:a16="http://schemas.microsoft.com/office/drawing/2014/main" val="704169050"/>
                  </a:ext>
                </a:extLst>
              </a:tr>
              <a:tr h="671064">
                <a:tc vMerge="1">
                  <a:txBody>
                    <a:bodyPr/>
                    <a:lstStyle/>
                    <a:p>
                      <a:endParaRPr lang="it-IT"/>
                    </a:p>
                  </a:txBody>
                  <a:tcPr/>
                </a:tc>
                <a:tc vMerge="1">
                  <a:txBody>
                    <a:bodyPr/>
                    <a:lstStyle/>
                    <a:p>
                      <a:endParaRPr lang="it-IT"/>
                    </a:p>
                  </a:txBody>
                  <a:tcP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19 - 24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15.937</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PE</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101,7</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156,7</a:t>
                      </a:r>
                    </a:p>
                  </a:txBody>
                  <a:tcPr marL="68580" marR="68580" marT="0" marB="0" anchor="ctr"/>
                </a:tc>
                <a:tc vMerge="1">
                  <a:txBody>
                    <a:bodyPr/>
                    <a:lstStyle/>
                    <a:p>
                      <a:endParaRPr lang="it-IT"/>
                    </a:p>
                  </a:txBody>
                  <a:tcPr/>
                </a:tc>
                <a:extLst>
                  <a:ext uri="{0D108BD9-81ED-4DB2-BD59-A6C34878D82A}">
                    <a16:rowId xmlns:a16="http://schemas.microsoft.com/office/drawing/2014/main" val="136329842"/>
                  </a:ext>
                </a:extLst>
              </a:tr>
              <a:tr h="671064">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Contatore n. 4- Attività principali</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MACCHINA B</a:t>
                      </a:r>
                    </a:p>
                  </a:txBody>
                  <a:tcPr marL="68580" marR="68580" marT="0" marB="0"/>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08 - 13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30.245</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PP</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124,6</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242,7</a:t>
                      </a:r>
                    </a:p>
                  </a:txBody>
                  <a:tcPr marL="68580" marR="68580" marT="0" marB="0" anchor="ctr"/>
                </a:tc>
                <a:tc vMerge="1">
                  <a:txBody>
                    <a:bodyPr/>
                    <a:lstStyle/>
                    <a:p>
                      <a:endParaRPr lang="it-IT"/>
                    </a:p>
                  </a:txBody>
                  <a:tcPr/>
                </a:tc>
                <a:extLst>
                  <a:ext uri="{0D108BD9-81ED-4DB2-BD59-A6C34878D82A}">
                    <a16:rowId xmlns:a16="http://schemas.microsoft.com/office/drawing/2014/main" val="2789289687"/>
                  </a:ext>
                </a:extLst>
              </a:tr>
              <a:tr h="671064">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Contatore n. 5- Attività principali</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MACCHINA C</a:t>
                      </a:r>
                    </a:p>
                  </a:txBody>
                  <a:tcPr marL="68580" marR="68580" marT="0" marB="0"/>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08 - 13 maggio </a:t>
                      </a:r>
                    </a:p>
                  </a:txBody>
                  <a:tcPr marL="68580" marR="68580" marT="0" marB="0" anchor="ctr"/>
                </a:tc>
                <a:tc>
                  <a:txBody>
                    <a:bodyPr/>
                    <a:lstStyle/>
                    <a:p>
                      <a:pPr algn="ctr">
                        <a:lnSpc>
                          <a:spcPct val="107000"/>
                        </a:lnSpc>
                        <a:spcAft>
                          <a:spcPts val="800"/>
                        </a:spcAft>
                      </a:pPr>
                      <a:r>
                        <a:rPr lang="it-IT" sz="1400">
                          <a:solidFill>
                            <a:srgbClr val="000000"/>
                          </a:solidFill>
                          <a:effectLst/>
                          <a:latin typeface="Arial" panose="020B0604020202020204" pitchFamily="34" charset="0"/>
                          <a:ea typeface="Calibri" panose="020F0502020204030204" pitchFamily="34" charset="0"/>
                          <a:cs typeface="Arial" panose="020B0604020202020204" pitchFamily="34" charset="0"/>
                        </a:rPr>
                        <a:t>38.457</a:t>
                      </a:r>
                      <a:endParaRPr lang="it-IT"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PP</a:t>
                      </a:r>
                    </a:p>
                  </a:txBody>
                  <a:tcPr marL="68580" marR="68580" marT="0" marB="0" anchor="ctr"/>
                </a:tc>
                <a:tc>
                  <a:txBody>
                    <a:bodyPr/>
                    <a:lstStyle/>
                    <a:p>
                      <a:pPr algn="ctr">
                        <a:lnSpc>
                          <a:spcPct val="107000"/>
                        </a:lnSpc>
                        <a:spcAft>
                          <a:spcPts val="800"/>
                        </a:spcAft>
                      </a:pPr>
                      <a:r>
                        <a:rPr lang="it-IT" sz="1400">
                          <a:effectLst/>
                          <a:latin typeface="Arial" panose="020B0604020202020204" pitchFamily="34" charset="0"/>
                          <a:ea typeface="Calibri" panose="020F0502020204030204" pitchFamily="34" charset="0"/>
                          <a:cs typeface="Arial" panose="020B0604020202020204" pitchFamily="34" charset="0"/>
                        </a:rPr>
                        <a:t>268,7</a:t>
                      </a:r>
                    </a:p>
                  </a:txBody>
                  <a:tcPr marL="68580" marR="68580" marT="0" marB="0" anchor="ctr"/>
                </a:tc>
                <a:tc>
                  <a:txBody>
                    <a:bodyPr/>
                    <a:lstStyle/>
                    <a:p>
                      <a:pPr algn="ctr">
                        <a:lnSpc>
                          <a:spcPct val="107000"/>
                        </a:lnSpc>
                        <a:spcAft>
                          <a:spcPts val="800"/>
                        </a:spcAft>
                      </a:pPr>
                      <a:r>
                        <a:rPr lang="it-IT" sz="1400" dirty="0">
                          <a:effectLst/>
                          <a:latin typeface="Arial" panose="020B0604020202020204" pitchFamily="34" charset="0"/>
                          <a:ea typeface="Calibri" panose="020F0502020204030204" pitchFamily="34" charset="0"/>
                          <a:cs typeface="Arial" panose="020B0604020202020204" pitchFamily="34" charset="0"/>
                        </a:rPr>
                        <a:t>143,1</a:t>
                      </a:r>
                    </a:p>
                  </a:txBody>
                  <a:tcPr marL="68580" marR="68580" marT="0" marB="0" anchor="ctr"/>
                </a:tc>
                <a:tc vMerge="1">
                  <a:txBody>
                    <a:bodyPr/>
                    <a:lstStyle/>
                    <a:p>
                      <a:endParaRPr lang="it-IT" dirty="0"/>
                    </a:p>
                  </a:txBody>
                  <a:tcPr/>
                </a:tc>
                <a:extLst>
                  <a:ext uri="{0D108BD9-81ED-4DB2-BD59-A6C34878D82A}">
                    <a16:rowId xmlns:a16="http://schemas.microsoft.com/office/drawing/2014/main" val="3517807168"/>
                  </a:ext>
                </a:extLst>
              </a:tr>
            </a:tbl>
          </a:graphicData>
        </a:graphic>
      </p:graphicFrame>
    </p:spTree>
    <p:extLst>
      <p:ext uri="{BB962C8B-B14F-4D97-AF65-F5344CB8AC3E}">
        <p14:creationId xmlns:p14="http://schemas.microsoft.com/office/powerpoint/2010/main" val="3041533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7718D-2C32-A9E7-765D-353B11CB795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68FE07F-1E32-9D48-CE1D-5D6AD6DEFE7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4AAC7E7-3579-927A-5501-BBF82FBBF36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44</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Esempio DE (16)</a:t>
            </a:r>
          </a:p>
        </p:txBody>
      </p:sp>
      <p:sp>
        <p:nvSpPr>
          <p:cNvPr id="3" name="Segnaposto testo 2"/>
          <p:cNvSpPr txBox="1">
            <a:spLocks/>
          </p:cNvSpPr>
          <p:nvPr/>
        </p:nvSpPr>
        <p:spPr>
          <a:xfrm>
            <a:off x="182880" y="1954388"/>
            <a:ext cx="12821919" cy="7067692"/>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dirty="0"/>
          </a:p>
          <a:p>
            <a:endParaRPr lang="it-IT" dirty="0"/>
          </a:p>
          <a:p>
            <a:pPr marL="0" indent="0">
              <a:buNone/>
            </a:pPr>
            <a:r>
              <a:rPr lang="it-IT" b="1" u="sng" dirty="0"/>
              <a:t>IL MODELLO ENERGETICO (ME) UTILIZZATO </a:t>
            </a:r>
          </a:p>
          <a:p>
            <a:endParaRPr lang="it-IT" dirty="0"/>
          </a:p>
          <a:p>
            <a:endParaRPr lang="it-IT" dirty="0"/>
          </a:p>
          <a:p>
            <a:r>
              <a:rPr lang="en-GB" b="1" dirty="0"/>
              <a:t>kWh </a:t>
            </a:r>
            <a:r>
              <a:rPr lang="en-GB" b="1" dirty="0" err="1"/>
              <a:t>annui</a:t>
            </a:r>
            <a:r>
              <a:rPr lang="en-GB" b="1" dirty="0"/>
              <a:t> = Pot. Inst. (kW) x Ore </a:t>
            </a:r>
            <a:r>
              <a:rPr lang="en-GB" b="1" dirty="0" err="1"/>
              <a:t>disponibilità</a:t>
            </a:r>
            <a:r>
              <a:rPr lang="en-GB" b="1" dirty="0"/>
              <a:t> </a:t>
            </a:r>
            <a:r>
              <a:rPr lang="en-GB" b="1" dirty="0" err="1"/>
              <a:t>annua</a:t>
            </a:r>
            <a:r>
              <a:rPr lang="it-IT" b="1" dirty="0"/>
              <a:t> (ore)  x Fu (fatt. utilizzo)</a:t>
            </a:r>
            <a:endParaRPr lang="it-IT" dirty="0"/>
          </a:p>
          <a:p>
            <a:endParaRPr lang="it-IT" dirty="0"/>
          </a:p>
        </p:txBody>
      </p:sp>
    </p:spTree>
    <p:extLst>
      <p:ext uri="{BB962C8B-B14F-4D97-AF65-F5344CB8AC3E}">
        <p14:creationId xmlns:p14="http://schemas.microsoft.com/office/powerpoint/2010/main" val="13612171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EE4C5-C9F9-B6A4-E2D3-C71872D2B59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55C8BB6-7C6D-BD04-16A0-97B8309EA5C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57541E7-E0A0-A85D-14AA-1B0B532EB7F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45</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(17)</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fontScale="850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r>
              <a:rPr lang="it-IT" sz="3200" dirty="0">
                <a:latin typeface="Arial" panose="020B0604020202020204" pitchFamily="34" charset="0"/>
                <a:ea typeface="Arial" panose="020B0604020202020204" pitchFamily="34" charset="0"/>
                <a:cs typeface="Times New Roman" panose="02020603050405020304" pitchFamily="18" charset="0"/>
              </a:rPr>
              <a:t>Attività principali - elettrici.</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marL="65405" algn="just"/>
            <a:r>
              <a:rPr lang="it-IT" sz="2100" dirty="0">
                <a:latin typeface="Arial" panose="020B0604020202020204" pitchFamily="34" charset="0"/>
                <a:cs typeface="Times New Roman" panose="02020603050405020304" pitchFamily="18" charset="0"/>
              </a:rPr>
              <a:t>Totale attività principali: 8.795.438 kWh</a:t>
            </a:r>
          </a:p>
          <a:p>
            <a:pPr marL="65405" algn="just"/>
            <a:r>
              <a:rPr lang="it-IT" sz="2100" dirty="0">
                <a:latin typeface="Arial" panose="020B0604020202020204" pitchFamily="34" charset="0"/>
                <a:cs typeface="Times New Roman" panose="02020603050405020304" pitchFamily="18" charset="0"/>
              </a:rPr>
              <a:t>Totale monitorato: 6.452.328</a:t>
            </a:r>
          </a:p>
          <a:p>
            <a:r>
              <a:rPr lang="it-IT" sz="2100" dirty="0">
                <a:latin typeface="Arial" panose="020B0604020202020204" pitchFamily="34" charset="0"/>
                <a:cs typeface="Times New Roman" panose="02020603050405020304" pitchFamily="18" charset="0"/>
              </a:rPr>
              <a:t>Percentuale monitorata: 73,3%</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C6FCEB14-FAB6-C72C-6393-090C92EBD1C9}"/>
              </a:ext>
            </a:extLst>
          </p:cNvPr>
          <p:cNvPicPr>
            <a:picLocks noChangeAspect="1"/>
          </p:cNvPicPr>
          <p:nvPr/>
        </p:nvPicPr>
        <p:blipFill>
          <a:blip r:embed="rId3"/>
          <a:stretch>
            <a:fillRect/>
          </a:stretch>
        </p:blipFill>
        <p:spPr>
          <a:xfrm>
            <a:off x="708093" y="2823935"/>
            <a:ext cx="11661172" cy="4665436"/>
          </a:xfrm>
          <a:prstGeom prst="rect">
            <a:avLst/>
          </a:prstGeom>
        </p:spPr>
      </p:pic>
    </p:spTree>
    <p:extLst>
      <p:ext uri="{BB962C8B-B14F-4D97-AF65-F5344CB8AC3E}">
        <p14:creationId xmlns:p14="http://schemas.microsoft.com/office/powerpoint/2010/main" val="325922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9112C-276E-0AF4-2AE8-A842FCEC72E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C4ACB22-02FF-E6CF-B69F-141FF8833A2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047A1B9-71A8-A239-3237-4AA8034653AE}"/>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46</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(18)</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7"/>
            <a:ext cx="12186639" cy="7307087"/>
          </a:xfrm>
          <a:prstGeom prst="rect">
            <a:avLst/>
          </a:prstGeom>
        </p:spPr>
        <p:txBody>
          <a:bodyPr vert="horz" lIns="91440" tIns="45720" rIns="91440" bIns="45720" rtlCol="0">
            <a:normAutofit fontScale="925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r>
              <a:rPr lang="it-IT" sz="3200" dirty="0">
                <a:latin typeface="Arial" panose="020B0604020202020204" pitchFamily="34" charset="0"/>
                <a:ea typeface="Arial" panose="020B0604020202020204" pitchFamily="34" charset="0"/>
                <a:cs typeface="Times New Roman" panose="02020603050405020304" pitchFamily="18" charset="0"/>
              </a:rPr>
              <a:t>Servizi ausiliari - elettrici.</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endParaRPr lang="it-IT" sz="1800" b="1" dirty="0">
              <a:latin typeface="Museo Sans 300"/>
              <a:ea typeface="Calibri" panose="020F0502020204030204" pitchFamily="34" charset="0"/>
              <a:cs typeface="Times New Roman" panose="02020603050405020304" pitchFamily="18" charset="0"/>
            </a:endParaRPr>
          </a:p>
          <a:p>
            <a:pPr>
              <a:lnSpc>
                <a:spcPct val="107000"/>
              </a:lnSpc>
              <a:spcAft>
                <a:spcPts val="800"/>
              </a:spcAft>
            </a:pPr>
            <a:r>
              <a:rPr lang="it-IT" sz="1900" b="1" dirty="0">
                <a:latin typeface="Museo Sans 300"/>
                <a:ea typeface="Calibri" panose="020F0502020204030204" pitchFamily="34" charset="0"/>
                <a:cs typeface="Times New Roman" panose="02020603050405020304" pitchFamily="18" charset="0"/>
              </a:rPr>
              <a:t>Totale servizi ausiliari: 2.070.490 kWh</a:t>
            </a:r>
            <a:endParaRPr lang="it-IT" sz="1900" dirty="0">
              <a:latin typeface="Calibri" panose="020F0502020204030204" pitchFamily="34" charset="0"/>
              <a:ea typeface="Calibri" panose="020F0502020204030204" pitchFamily="34" charset="0"/>
              <a:cs typeface="Times New Roman" panose="02020603050405020304" pitchFamily="18" charset="0"/>
            </a:endParaRPr>
          </a:p>
          <a:p>
            <a:pPr marL="65405" algn="just"/>
            <a:r>
              <a:rPr lang="it-IT" sz="1900" b="1" dirty="0">
                <a:latin typeface="Museo Sans 300"/>
                <a:ea typeface="Arial" panose="020B0604020202020204" pitchFamily="34" charset="0"/>
                <a:cs typeface="Times New Roman" panose="02020603050405020304" pitchFamily="18" charset="0"/>
              </a:rPr>
              <a:t>Totale monitorato: 465.141</a:t>
            </a:r>
            <a:endParaRPr lang="it-IT" sz="1900" dirty="0">
              <a:latin typeface="Arial" panose="020B0604020202020204" pitchFamily="34" charset="0"/>
              <a:ea typeface="Arial" panose="020B0604020202020204" pitchFamily="34" charset="0"/>
              <a:cs typeface="Times New Roman" panose="02020603050405020304" pitchFamily="18" charset="0"/>
            </a:endParaRPr>
          </a:p>
          <a:p>
            <a:pPr marL="65405" algn="just"/>
            <a:r>
              <a:rPr lang="it-IT" sz="1900" dirty="0">
                <a:latin typeface="Museo Sans 300"/>
                <a:ea typeface="Arial" panose="020B0604020202020204" pitchFamily="34" charset="0"/>
                <a:cs typeface="Times New Roman" panose="02020603050405020304" pitchFamily="18" charset="0"/>
              </a:rPr>
              <a:t>Percentuale monitorata: 22%</a:t>
            </a:r>
            <a:endParaRPr lang="it-IT" sz="1900" dirty="0">
              <a:latin typeface="Arial" panose="020B0604020202020204" pitchFamily="34" charset="0"/>
              <a:ea typeface="Arial" panose="020B0604020202020204" pitchFamily="34" charset="0"/>
              <a:cs typeface="Times New Roman" panose="02020603050405020304" pitchFamily="18" charset="0"/>
            </a:endParaRPr>
          </a:p>
          <a:p>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8D654EEC-6FBE-D28E-BBD9-EAB7208774EE}"/>
              </a:ext>
            </a:extLst>
          </p:cNvPr>
          <p:cNvPicPr>
            <a:picLocks noChangeAspect="1"/>
          </p:cNvPicPr>
          <p:nvPr/>
        </p:nvPicPr>
        <p:blipFill>
          <a:blip r:embed="rId2"/>
          <a:stretch>
            <a:fillRect/>
          </a:stretch>
        </p:blipFill>
        <p:spPr>
          <a:xfrm>
            <a:off x="1071155" y="2556886"/>
            <a:ext cx="11155680" cy="5176325"/>
          </a:xfrm>
          <a:prstGeom prst="rect">
            <a:avLst/>
          </a:prstGeom>
        </p:spPr>
      </p:pic>
    </p:spTree>
    <p:extLst>
      <p:ext uri="{BB962C8B-B14F-4D97-AF65-F5344CB8AC3E}">
        <p14:creationId xmlns:p14="http://schemas.microsoft.com/office/powerpoint/2010/main" val="1817343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5C43E-9AA2-D42E-3F86-4D0C6359209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70EA530-B461-C6FD-7F2A-2F5C976CA57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2E4D552-DB40-9EFB-C221-E0071BEA9E8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47</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(19)</a:t>
            </a:r>
            <a:endParaRPr dirty="0"/>
          </a:p>
        </p:txBody>
      </p:sp>
      <p:pic>
        <p:nvPicPr>
          <p:cNvPr id="3" name="Immagine 2">
            <a:extLst>
              <a:ext uri="{FF2B5EF4-FFF2-40B4-BE49-F238E27FC236}">
                <a16:creationId xmlns:a16="http://schemas.microsoft.com/office/drawing/2014/main" id="{33825560-55FC-980C-8B2D-6679C19E91F8}"/>
              </a:ext>
            </a:extLst>
          </p:cNvPr>
          <p:cNvPicPr>
            <a:picLocks noChangeAspect="1"/>
          </p:cNvPicPr>
          <p:nvPr/>
        </p:nvPicPr>
        <p:blipFill>
          <a:blip r:embed="rId2"/>
          <a:stretch>
            <a:fillRect/>
          </a:stretch>
        </p:blipFill>
        <p:spPr>
          <a:xfrm>
            <a:off x="792463" y="2791877"/>
            <a:ext cx="11419873" cy="5582102"/>
          </a:xfrm>
          <a:prstGeom prst="rect">
            <a:avLst/>
          </a:prstGeom>
        </p:spPr>
      </p:pic>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579408"/>
          </a:xfrm>
          <a:prstGeom prst="rect">
            <a:avLst/>
          </a:prstGeom>
        </p:spPr>
        <p:txBody>
          <a:bodyPr vert="horz" lIns="91440" tIns="45720" rIns="91440" bIns="45720" rtlCol="0">
            <a:normAutofit fontScale="925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3200" dirty="0">
                <a:latin typeface="Arial" panose="020B0604020202020204" pitchFamily="34" charset="0"/>
                <a:ea typeface="Arial" panose="020B0604020202020204" pitchFamily="34" charset="0"/>
                <a:cs typeface="Times New Roman" panose="02020603050405020304" pitchFamily="18" charset="0"/>
              </a:rPr>
              <a:t>Servizi generali - elettrici.</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851305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EF1E5-BFAB-A4AB-4724-3DB342725CE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DE23CBB-9E26-9D1E-2A32-BF171C1CB79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C30B80F-3633-1CA4-5AA7-A598BE0A0A2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48</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(20)</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fontScale="400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endParaRPr lang="it-IT"/>
          </a:p>
          <a:p>
            <a:endParaRPr lang="it-IT"/>
          </a:p>
          <a:p>
            <a:endParaRPr lang="it-IT"/>
          </a:p>
          <a:p>
            <a:endParaRPr lang="it-IT"/>
          </a:p>
          <a:p>
            <a:endParaRPr lang="it-IT"/>
          </a:p>
          <a:p>
            <a:endParaRPr lang="it-IT"/>
          </a:p>
          <a:p>
            <a:endParaRPr lang="it-IT"/>
          </a:p>
          <a:p>
            <a:endParaRPr lang="it-IT"/>
          </a:p>
          <a:p>
            <a:endParaRPr lang="it-IT"/>
          </a:p>
          <a:p>
            <a:endParaRPr lang="it-IT"/>
          </a:p>
          <a:p>
            <a:endParaRPr lang="it-IT"/>
          </a:p>
          <a:p>
            <a:endParaRPr lang="it-IT"/>
          </a:p>
          <a:p>
            <a:r>
              <a:rPr lang="it-IT" b="1"/>
              <a:t>Totale servizi generali: 538.361 kWh (&lt; 5% totale)</a:t>
            </a:r>
          </a:p>
          <a:p>
            <a:r>
              <a:rPr lang="it-IT" b="1"/>
              <a:t>Nessun monitoraggio</a:t>
            </a:r>
          </a:p>
          <a:p>
            <a:endParaRPr lang="it-IT" dirty="0"/>
          </a:p>
        </p:txBody>
      </p:sp>
      <p:pic>
        <p:nvPicPr>
          <p:cNvPr id="3" name="Immagine 2">
            <a:extLst>
              <a:ext uri="{FF2B5EF4-FFF2-40B4-BE49-F238E27FC236}">
                <a16:creationId xmlns:a16="http://schemas.microsoft.com/office/drawing/2014/main" id="{3E7D843C-E6F0-47EB-147B-F1CE5304CD5D}"/>
              </a:ext>
            </a:extLst>
          </p:cNvPr>
          <p:cNvPicPr>
            <a:picLocks noChangeAspect="1"/>
          </p:cNvPicPr>
          <p:nvPr/>
        </p:nvPicPr>
        <p:blipFill>
          <a:blip r:embed="rId2"/>
          <a:stretch>
            <a:fillRect/>
          </a:stretch>
        </p:blipFill>
        <p:spPr>
          <a:xfrm>
            <a:off x="851441" y="2478676"/>
            <a:ext cx="10702657" cy="2338433"/>
          </a:xfrm>
          <a:prstGeom prst="rect">
            <a:avLst/>
          </a:prstGeom>
        </p:spPr>
      </p:pic>
      <p:pic>
        <p:nvPicPr>
          <p:cNvPr id="9" name="Immagine 8">
            <a:extLst>
              <a:ext uri="{FF2B5EF4-FFF2-40B4-BE49-F238E27FC236}">
                <a16:creationId xmlns:a16="http://schemas.microsoft.com/office/drawing/2014/main" id="{DB639A55-CE6D-9326-9D28-81C9174285AD}"/>
              </a:ext>
            </a:extLst>
          </p:cNvPr>
          <p:cNvPicPr>
            <a:picLocks noChangeAspect="1"/>
          </p:cNvPicPr>
          <p:nvPr/>
        </p:nvPicPr>
        <p:blipFill>
          <a:blip r:embed="rId3"/>
          <a:stretch>
            <a:fillRect/>
          </a:stretch>
        </p:blipFill>
        <p:spPr>
          <a:xfrm>
            <a:off x="7813189" y="4523262"/>
            <a:ext cx="4492361" cy="3924051"/>
          </a:xfrm>
          <a:prstGeom prst="rect">
            <a:avLst/>
          </a:prstGeom>
        </p:spPr>
      </p:pic>
    </p:spTree>
    <p:extLst>
      <p:ext uri="{BB962C8B-B14F-4D97-AF65-F5344CB8AC3E}">
        <p14:creationId xmlns:p14="http://schemas.microsoft.com/office/powerpoint/2010/main" val="3234568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E3828-033A-6E63-16E0-142B7882DE6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404E7E3-8188-AD46-3648-910F6B85D5E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B419BF4-DE35-51D4-CB38-AA7037C7231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49</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(21)</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529659" y="2098052"/>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3200" b="1" dirty="0">
                <a:latin typeface="Arial" panose="020B0604020202020204" pitchFamily="34" charset="0"/>
                <a:ea typeface="Arial" panose="020B0604020202020204" pitchFamily="34" charset="0"/>
                <a:cs typeface="Times New Roman" panose="02020603050405020304" pitchFamily="18" charset="0"/>
              </a:rPr>
              <a:t>Confrontando i consumi elettrici reali, rilevati dalle bollette elettriche, con quelli frutto del modello  energetico e misurati, risulta lo scostamento riportato in Tabella.</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dirty="0"/>
          </a:p>
        </p:txBody>
      </p:sp>
      <p:graphicFrame>
        <p:nvGraphicFramePr>
          <p:cNvPr id="3" name="Tabella 2">
            <a:extLst>
              <a:ext uri="{FF2B5EF4-FFF2-40B4-BE49-F238E27FC236}">
                <a16:creationId xmlns:a16="http://schemas.microsoft.com/office/drawing/2014/main" id="{012F55A5-DCA7-9077-A31C-8F088804C081}"/>
              </a:ext>
            </a:extLst>
          </p:cNvPr>
          <p:cNvGraphicFramePr>
            <a:graphicFrameLocks/>
          </p:cNvGraphicFramePr>
          <p:nvPr>
            <p:extLst>
              <p:ext uri="{D42A27DB-BD31-4B8C-83A1-F6EECF244321}">
                <p14:modId xmlns:p14="http://schemas.microsoft.com/office/powerpoint/2010/main" val="824817626"/>
              </p:ext>
            </p:extLst>
          </p:nvPr>
        </p:nvGraphicFramePr>
        <p:xfrm>
          <a:off x="1760583" y="4450079"/>
          <a:ext cx="9206844" cy="3418574"/>
        </p:xfrm>
        <a:graphic>
          <a:graphicData uri="http://schemas.openxmlformats.org/drawingml/2006/table">
            <a:tbl>
              <a:tblPr firstRow="1" bandRow="1">
                <a:tableStyleId>{5940675A-B579-460E-94D1-54222C63F5DA}</a:tableStyleId>
              </a:tblPr>
              <a:tblGrid>
                <a:gridCol w="3068948">
                  <a:extLst>
                    <a:ext uri="{9D8B030D-6E8A-4147-A177-3AD203B41FA5}">
                      <a16:colId xmlns:a16="http://schemas.microsoft.com/office/drawing/2014/main" val="1111445740"/>
                    </a:ext>
                  </a:extLst>
                </a:gridCol>
                <a:gridCol w="3068948">
                  <a:extLst>
                    <a:ext uri="{9D8B030D-6E8A-4147-A177-3AD203B41FA5}">
                      <a16:colId xmlns:a16="http://schemas.microsoft.com/office/drawing/2014/main" val="2276910382"/>
                    </a:ext>
                  </a:extLst>
                </a:gridCol>
                <a:gridCol w="3068948">
                  <a:extLst>
                    <a:ext uri="{9D8B030D-6E8A-4147-A177-3AD203B41FA5}">
                      <a16:colId xmlns:a16="http://schemas.microsoft.com/office/drawing/2014/main" val="487856951"/>
                    </a:ext>
                  </a:extLst>
                </a:gridCol>
              </a:tblGrid>
              <a:tr h="1709287">
                <a:tc>
                  <a:txBody>
                    <a:bodyPr/>
                    <a:lstStyle/>
                    <a:p>
                      <a:pPr algn="ctr">
                        <a:lnSpc>
                          <a:spcPct val="107000"/>
                        </a:lnSpc>
                        <a:spcAft>
                          <a:spcPts val="800"/>
                        </a:spcAft>
                      </a:pPr>
                      <a:r>
                        <a:rPr lang="it-IT" sz="2800">
                          <a:effectLst/>
                          <a:latin typeface="Arial" panose="020B0604020202020204" pitchFamily="34" charset="0"/>
                          <a:ea typeface="Calibri" panose="020F0502020204030204" pitchFamily="34" charset="0"/>
                          <a:cs typeface="Arial" panose="020B0604020202020204" pitchFamily="34" charset="0"/>
                        </a:rPr>
                        <a:t>Consumi misurati da bolletta</a:t>
                      </a:r>
                    </a:p>
                  </a:txBody>
                  <a:tcPr marL="68580" marR="68580" marT="0" marB="0" anchor="ctr"/>
                </a:tc>
                <a:tc>
                  <a:txBody>
                    <a:bodyPr/>
                    <a:lstStyle/>
                    <a:p>
                      <a:pPr algn="ctr">
                        <a:lnSpc>
                          <a:spcPct val="107000"/>
                        </a:lnSpc>
                        <a:spcAft>
                          <a:spcPts val="800"/>
                        </a:spcAft>
                      </a:pPr>
                      <a:r>
                        <a:rPr lang="it-IT" sz="2800">
                          <a:effectLst/>
                          <a:latin typeface="Arial" panose="020B0604020202020204" pitchFamily="34" charset="0"/>
                          <a:ea typeface="Calibri" panose="020F0502020204030204" pitchFamily="34" charset="0"/>
                          <a:cs typeface="Arial" panose="020B0604020202020204" pitchFamily="34" charset="0"/>
                        </a:rPr>
                        <a:t>11.838.439 kWh</a:t>
                      </a:r>
                    </a:p>
                  </a:txBody>
                  <a:tcPr marL="68580" marR="68580" marT="0" marB="0" anchor="ctr"/>
                </a:tc>
                <a:tc rowSpan="2">
                  <a:txBody>
                    <a:bodyPr/>
                    <a:lstStyle/>
                    <a:p>
                      <a:pPr algn="ctr">
                        <a:lnSpc>
                          <a:spcPct val="107000"/>
                        </a:lnSpc>
                        <a:spcAft>
                          <a:spcPts val="800"/>
                        </a:spcAft>
                      </a:pPr>
                      <a:r>
                        <a:rPr lang="it-IT" sz="2800" dirty="0" smtClean="0">
                          <a:effectLst/>
                          <a:latin typeface="Arial" panose="020B0604020202020204" pitchFamily="34" charset="0"/>
                          <a:ea typeface="Calibri" panose="020F0502020204030204" pitchFamily="34" charset="0"/>
                          <a:cs typeface="Arial" panose="020B0604020202020204" pitchFamily="34" charset="0"/>
                        </a:rPr>
                        <a:t>- 3,7</a:t>
                      </a:r>
                      <a:r>
                        <a:rPr lang="it-IT" sz="2800" dirty="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extLst>
                  <a:ext uri="{0D108BD9-81ED-4DB2-BD59-A6C34878D82A}">
                    <a16:rowId xmlns:a16="http://schemas.microsoft.com/office/drawing/2014/main" val="3585466486"/>
                  </a:ext>
                </a:extLst>
              </a:tr>
              <a:tr h="1709287">
                <a:tc>
                  <a:txBody>
                    <a:bodyPr/>
                    <a:lstStyle/>
                    <a:p>
                      <a:pPr algn="ctr">
                        <a:lnSpc>
                          <a:spcPct val="107000"/>
                        </a:lnSpc>
                        <a:spcAft>
                          <a:spcPts val="800"/>
                        </a:spcAft>
                      </a:pPr>
                      <a:r>
                        <a:rPr lang="it-IT" sz="2800">
                          <a:effectLst/>
                          <a:latin typeface="Arial" panose="020B0604020202020204" pitchFamily="34" charset="0"/>
                          <a:ea typeface="Calibri" panose="020F0502020204030204" pitchFamily="34" charset="0"/>
                          <a:cs typeface="Arial" panose="020B0604020202020204" pitchFamily="34" charset="0"/>
                        </a:rPr>
                        <a:t>Consumi misurati e stimati</a:t>
                      </a:r>
                    </a:p>
                  </a:txBody>
                  <a:tcPr marL="68580" marR="68580" marT="0" marB="0" anchor="ctr"/>
                </a:tc>
                <a:tc>
                  <a:txBody>
                    <a:bodyPr/>
                    <a:lstStyle/>
                    <a:p>
                      <a:pPr algn="ctr">
                        <a:lnSpc>
                          <a:spcPct val="107000"/>
                        </a:lnSpc>
                        <a:spcAft>
                          <a:spcPts val="800"/>
                        </a:spcAft>
                      </a:pPr>
                      <a:r>
                        <a:rPr lang="it-IT" sz="2800" dirty="0">
                          <a:effectLst/>
                          <a:latin typeface="Arial" panose="020B0604020202020204" pitchFamily="34" charset="0"/>
                          <a:ea typeface="Calibri" panose="020F0502020204030204" pitchFamily="34" charset="0"/>
                          <a:cs typeface="Arial" panose="020B0604020202020204" pitchFamily="34" charset="0"/>
                        </a:rPr>
                        <a:t>11.404.289 kWh</a:t>
                      </a:r>
                    </a:p>
                  </a:txBody>
                  <a:tcPr marL="68580" marR="68580" marT="0" marB="0" anchor="ctr"/>
                </a:tc>
                <a:tc vMerge="1">
                  <a:txBody>
                    <a:bodyPr/>
                    <a:lstStyle/>
                    <a:p>
                      <a:endParaRPr lang="it-IT" dirty="0"/>
                    </a:p>
                  </a:txBody>
                  <a:tcPr/>
                </a:tc>
                <a:extLst>
                  <a:ext uri="{0D108BD9-81ED-4DB2-BD59-A6C34878D82A}">
                    <a16:rowId xmlns:a16="http://schemas.microsoft.com/office/drawing/2014/main" val="2523162832"/>
                  </a:ext>
                </a:extLst>
              </a:tr>
            </a:tbl>
          </a:graphicData>
        </a:graphic>
      </p:graphicFrame>
    </p:spTree>
    <p:extLst>
      <p:ext uri="{BB962C8B-B14F-4D97-AF65-F5344CB8AC3E}">
        <p14:creationId xmlns:p14="http://schemas.microsoft.com/office/powerpoint/2010/main" val="6431946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92AD8-F001-0E89-2B4F-F25B32D14E0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89B98A1-9612-CFBC-30BC-783DE6E6DAA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03843DD-5BFC-5C77-EE5D-93C33EE5E34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50</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(22)</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fontScale="925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3200" dirty="0">
                <a:latin typeface="Arial" panose="020B0604020202020204" pitchFamily="34" charset="0"/>
                <a:ea typeface="Arial" panose="020B0604020202020204" pitchFamily="34" charset="0"/>
                <a:cs typeface="Times New Roman" panose="02020603050405020304" pitchFamily="18" charset="0"/>
              </a:rPr>
              <a:t>Servizi generali - termici.</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just">
              <a:lnSpc>
                <a:spcPct val="107000"/>
              </a:lnSpc>
              <a:spcAft>
                <a:spcPts val="800"/>
              </a:spcAft>
            </a:pPr>
            <a:r>
              <a:rPr lang="it-IT" sz="2000" b="1" dirty="0">
                <a:latin typeface="Arial" panose="020B0604020202020204" pitchFamily="34" charset="0"/>
                <a:ea typeface="Calibri" panose="020F0502020204030204" pitchFamily="34" charset="0"/>
                <a:cs typeface="Arial" panose="020B0604020202020204" pitchFamily="34" charset="0"/>
              </a:rPr>
              <a:t>Totale attività generali: 12.434 </a:t>
            </a:r>
            <a:r>
              <a:rPr lang="it-IT" sz="2000" b="1" dirty="0" err="1">
                <a:latin typeface="Arial" panose="020B0604020202020204" pitchFamily="34" charset="0"/>
                <a:ea typeface="Calibri" panose="020F0502020204030204" pitchFamily="34" charset="0"/>
                <a:cs typeface="Arial" panose="020B0604020202020204" pitchFamily="34" charset="0"/>
              </a:rPr>
              <a:t>Smc</a:t>
            </a:r>
            <a:endParaRPr lang="it-IT" sz="2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it-IT" sz="2000" b="1" u="sng" dirty="0">
                <a:latin typeface="Arial" panose="020B0604020202020204" pitchFamily="34" charset="0"/>
                <a:ea typeface="Calibri" panose="020F0502020204030204" pitchFamily="34" charset="0"/>
                <a:cs typeface="Arial" panose="020B0604020202020204" pitchFamily="34" charset="0"/>
              </a:rPr>
              <a:t>Nessun monitoraggio</a:t>
            </a:r>
          </a:p>
          <a:p>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3" name="Tabella 2">
            <a:extLst>
              <a:ext uri="{FF2B5EF4-FFF2-40B4-BE49-F238E27FC236}">
                <a16:creationId xmlns:a16="http://schemas.microsoft.com/office/drawing/2014/main" id="{FFE85770-E8FC-AA21-71BE-78AE6B29BCC7}"/>
              </a:ext>
            </a:extLst>
          </p:cNvPr>
          <p:cNvGraphicFramePr>
            <a:graphicFrameLocks/>
          </p:cNvGraphicFramePr>
          <p:nvPr>
            <p:extLst>
              <p:ext uri="{D42A27DB-BD31-4B8C-83A1-F6EECF244321}">
                <p14:modId xmlns:p14="http://schemas.microsoft.com/office/powerpoint/2010/main" val="1813557185"/>
              </p:ext>
            </p:extLst>
          </p:nvPr>
        </p:nvGraphicFramePr>
        <p:xfrm>
          <a:off x="1030513" y="2830286"/>
          <a:ext cx="10609943" cy="4644568"/>
        </p:xfrm>
        <a:graphic>
          <a:graphicData uri="http://schemas.openxmlformats.org/drawingml/2006/table">
            <a:tbl>
              <a:tblPr firstRow="1" bandRow="1">
                <a:tableStyleId>{5940675A-B579-460E-94D1-54222C63F5DA}</a:tableStyleId>
              </a:tblPr>
              <a:tblGrid>
                <a:gridCol w="1326243">
                  <a:extLst>
                    <a:ext uri="{9D8B030D-6E8A-4147-A177-3AD203B41FA5}">
                      <a16:colId xmlns:a16="http://schemas.microsoft.com/office/drawing/2014/main" val="3557547863"/>
                    </a:ext>
                  </a:extLst>
                </a:gridCol>
                <a:gridCol w="1326243">
                  <a:extLst>
                    <a:ext uri="{9D8B030D-6E8A-4147-A177-3AD203B41FA5}">
                      <a16:colId xmlns:a16="http://schemas.microsoft.com/office/drawing/2014/main" val="3825548661"/>
                    </a:ext>
                  </a:extLst>
                </a:gridCol>
                <a:gridCol w="1326243">
                  <a:extLst>
                    <a:ext uri="{9D8B030D-6E8A-4147-A177-3AD203B41FA5}">
                      <a16:colId xmlns:a16="http://schemas.microsoft.com/office/drawing/2014/main" val="2685303925"/>
                    </a:ext>
                  </a:extLst>
                </a:gridCol>
                <a:gridCol w="1326243">
                  <a:extLst>
                    <a:ext uri="{9D8B030D-6E8A-4147-A177-3AD203B41FA5}">
                      <a16:colId xmlns:a16="http://schemas.microsoft.com/office/drawing/2014/main" val="1788103392"/>
                    </a:ext>
                  </a:extLst>
                </a:gridCol>
                <a:gridCol w="1326243">
                  <a:extLst>
                    <a:ext uri="{9D8B030D-6E8A-4147-A177-3AD203B41FA5}">
                      <a16:colId xmlns:a16="http://schemas.microsoft.com/office/drawing/2014/main" val="4046609158"/>
                    </a:ext>
                  </a:extLst>
                </a:gridCol>
                <a:gridCol w="1452552">
                  <a:extLst>
                    <a:ext uri="{9D8B030D-6E8A-4147-A177-3AD203B41FA5}">
                      <a16:colId xmlns:a16="http://schemas.microsoft.com/office/drawing/2014/main" val="2511525664"/>
                    </a:ext>
                  </a:extLst>
                </a:gridCol>
                <a:gridCol w="1199933">
                  <a:extLst>
                    <a:ext uri="{9D8B030D-6E8A-4147-A177-3AD203B41FA5}">
                      <a16:colId xmlns:a16="http://schemas.microsoft.com/office/drawing/2014/main" val="3423446696"/>
                    </a:ext>
                  </a:extLst>
                </a:gridCol>
                <a:gridCol w="1326243">
                  <a:extLst>
                    <a:ext uri="{9D8B030D-6E8A-4147-A177-3AD203B41FA5}">
                      <a16:colId xmlns:a16="http://schemas.microsoft.com/office/drawing/2014/main" val="1486909106"/>
                    </a:ext>
                  </a:extLst>
                </a:gridCol>
              </a:tblGrid>
              <a:tr h="2136937">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Sistemi termici attività generali</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n.</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kWt</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kcal</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giorni</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ore/giorno</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fc</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Smc/anno</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857872281"/>
                  </a:ext>
                </a:extLst>
              </a:tr>
              <a:tr h="835877">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Caldaia A</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35</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30.100</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84</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0,6</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2.722</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994501802"/>
                  </a:ext>
                </a:extLst>
              </a:tr>
              <a:tr h="835877">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Caldaia B</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31</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26.660</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280</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0,3</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2.947</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2812329620"/>
                  </a:ext>
                </a:extLst>
              </a:tr>
              <a:tr h="835877">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Caldaia C</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tc>
                <a:tc>
                  <a:txBody>
                    <a:bodyPr/>
                    <a:lstStyle/>
                    <a:p>
                      <a:pPr algn="ctr">
                        <a:lnSpc>
                          <a:spcPct val="107000"/>
                        </a:lnSpc>
                        <a:spcAft>
                          <a:spcPts val="8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87</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74.820</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84</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0,6</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it-IT"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6.766</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2778274376"/>
                  </a:ext>
                </a:extLst>
              </a:tr>
            </a:tbl>
          </a:graphicData>
        </a:graphic>
      </p:graphicFrame>
    </p:spTree>
    <p:extLst>
      <p:ext uri="{BB962C8B-B14F-4D97-AF65-F5344CB8AC3E}">
        <p14:creationId xmlns:p14="http://schemas.microsoft.com/office/powerpoint/2010/main" val="62734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069C-E56C-F5D6-6C02-C245EF1F593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434C5A9-D804-FEFD-6D78-F9CCEE326ED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A649638-A12F-31A4-CCA7-F3FB47359B3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51</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(23)</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a:p>
            <a:endParaRPr lang="it-IT" dirty="0"/>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r>
              <a:rPr lang="it-IT" sz="2400" dirty="0">
                <a:latin typeface="Arial" panose="020B0604020202020204" pitchFamily="34" charset="0"/>
                <a:ea typeface="Arial" panose="020B0604020202020204" pitchFamily="34" charset="0"/>
                <a:cs typeface="Times New Roman" panose="02020603050405020304" pitchFamily="18" charset="0"/>
              </a:rPr>
              <a:t>Confrontando i consumi termici reali, rilevati dalle bollette elettriche, con quelli elaborati con il modello energetico e misurati, risulta lo scostamento riportato in Tabella.</a:t>
            </a: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pic>
        <p:nvPicPr>
          <p:cNvPr id="3" name="Immagine 2">
            <a:extLst>
              <a:ext uri="{FF2B5EF4-FFF2-40B4-BE49-F238E27FC236}">
                <a16:creationId xmlns:a16="http://schemas.microsoft.com/office/drawing/2014/main" id="{E5CA7569-11DB-ABAB-9312-347EE35F9BBD}"/>
              </a:ext>
            </a:extLst>
          </p:cNvPr>
          <p:cNvPicPr>
            <a:picLocks noChangeAspect="1"/>
          </p:cNvPicPr>
          <p:nvPr/>
        </p:nvPicPr>
        <p:blipFill>
          <a:blip r:embed="rId2"/>
          <a:stretch>
            <a:fillRect/>
          </a:stretch>
        </p:blipFill>
        <p:spPr>
          <a:xfrm>
            <a:off x="4570409" y="2104455"/>
            <a:ext cx="3863982" cy="3375165"/>
          </a:xfrm>
          <a:prstGeom prst="rect">
            <a:avLst/>
          </a:prstGeom>
        </p:spPr>
      </p:pic>
      <p:graphicFrame>
        <p:nvGraphicFramePr>
          <p:cNvPr id="6" name="Tabella 5">
            <a:extLst>
              <a:ext uri="{FF2B5EF4-FFF2-40B4-BE49-F238E27FC236}">
                <a16:creationId xmlns:a16="http://schemas.microsoft.com/office/drawing/2014/main" id="{8F962C84-4107-62A5-8582-2C7361F933A9}"/>
              </a:ext>
            </a:extLst>
          </p:cNvPr>
          <p:cNvGraphicFramePr>
            <a:graphicFrameLocks/>
          </p:cNvGraphicFramePr>
          <p:nvPr>
            <p:extLst>
              <p:ext uri="{D42A27DB-BD31-4B8C-83A1-F6EECF244321}">
                <p14:modId xmlns:p14="http://schemas.microsoft.com/office/powerpoint/2010/main" val="1167126023"/>
              </p:ext>
            </p:extLst>
          </p:nvPr>
        </p:nvGraphicFramePr>
        <p:xfrm>
          <a:off x="2426946" y="5871322"/>
          <a:ext cx="8634753" cy="1370914"/>
        </p:xfrm>
        <a:graphic>
          <a:graphicData uri="http://schemas.openxmlformats.org/drawingml/2006/table">
            <a:tbl>
              <a:tblPr firstRow="1" bandRow="1">
                <a:tableStyleId>{5940675A-B579-460E-94D1-54222C63F5DA}</a:tableStyleId>
              </a:tblPr>
              <a:tblGrid>
                <a:gridCol w="2878251">
                  <a:extLst>
                    <a:ext uri="{9D8B030D-6E8A-4147-A177-3AD203B41FA5}">
                      <a16:colId xmlns:a16="http://schemas.microsoft.com/office/drawing/2014/main" val="3894006007"/>
                    </a:ext>
                  </a:extLst>
                </a:gridCol>
                <a:gridCol w="2878251">
                  <a:extLst>
                    <a:ext uri="{9D8B030D-6E8A-4147-A177-3AD203B41FA5}">
                      <a16:colId xmlns:a16="http://schemas.microsoft.com/office/drawing/2014/main" val="2743032972"/>
                    </a:ext>
                  </a:extLst>
                </a:gridCol>
                <a:gridCol w="2878251">
                  <a:extLst>
                    <a:ext uri="{9D8B030D-6E8A-4147-A177-3AD203B41FA5}">
                      <a16:colId xmlns:a16="http://schemas.microsoft.com/office/drawing/2014/main" val="786885804"/>
                    </a:ext>
                  </a:extLst>
                </a:gridCol>
              </a:tblGrid>
              <a:tr h="919049">
                <a:tc>
                  <a:txBody>
                    <a:bodyPr/>
                    <a:lstStyle/>
                    <a:p>
                      <a:pPr algn="ctr">
                        <a:lnSpc>
                          <a:spcPct val="107000"/>
                        </a:lnSpc>
                        <a:spcAft>
                          <a:spcPts val="800"/>
                        </a:spcAft>
                      </a:pPr>
                      <a:r>
                        <a:rPr lang="it-IT" sz="2400">
                          <a:effectLst/>
                          <a:latin typeface="Arial" panose="020B0604020202020204" pitchFamily="34" charset="0"/>
                          <a:ea typeface="Calibri" panose="020F0502020204030204" pitchFamily="34" charset="0"/>
                          <a:cs typeface="Arial" panose="020B0604020202020204" pitchFamily="34" charset="0"/>
                        </a:rPr>
                        <a:t>Consumi misurati da bolletta</a:t>
                      </a:r>
                    </a:p>
                  </a:txBody>
                  <a:tcPr marL="68580" marR="68580" marT="0" marB="0" anchor="ctr"/>
                </a:tc>
                <a:tc>
                  <a:txBody>
                    <a:bodyPr/>
                    <a:lstStyle/>
                    <a:p>
                      <a:pPr algn="ctr">
                        <a:lnSpc>
                          <a:spcPct val="107000"/>
                        </a:lnSpc>
                        <a:spcAft>
                          <a:spcPts val="800"/>
                        </a:spcAft>
                      </a:pPr>
                      <a:r>
                        <a:rPr lang="it-IT" sz="2400">
                          <a:effectLst/>
                          <a:latin typeface="Arial" panose="020B0604020202020204" pitchFamily="34" charset="0"/>
                          <a:ea typeface="Calibri" panose="020F0502020204030204" pitchFamily="34" charset="0"/>
                          <a:cs typeface="Arial" panose="020B0604020202020204" pitchFamily="34" charset="0"/>
                        </a:rPr>
                        <a:t>12.563 Smc</a:t>
                      </a:r>
                    </a:p>
                  </a:txBody>
                  <a:tcPr marL="68580" marR="68580" marT="0" marB="0" anchor="ctr"/>
                </a:tc>
                <a:tc rowSpan="2">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Scostamento</a:t>
                      </a:r>
                      <a:r>
                        <a:rPr lang="it-IT" sz="2400" dirty="0" smtClean="0">
                          <a:effectLst/>
                          <a:latin typeface="Arial" panose="020B0604020202020204" pitchFamily="34" charset="0"/>
                          <a:ea typeface="Calibri" panose="020F0502020204030204" pitchFamily="34" charset="0"/>
                          <a:cs typeface="Arial" panose="020B0604020202020204" pitchFamily="34" charset="0"/>
                        </a:rPr>
                        <a:t>: - </a:t>
                      </a:r>
                      <a:r>
                        <a:rPr lang="it-IT" sz="2400" dirty="0">
                          <a:effectLst/>
                          <a:latin typeface="Arial" panose="020B0604020202020204" pitchFamily="34" charset="0"/>
                          <a:ea typeface="Calibri" panose="020F0502020204030204" pitchFamily="34" charset="0"/>
                          <a:cs typeface="Arial" panose="020B0604020202020204" pitchFamily="34" charset="0"/>
                        </a:rPr>
                        <a:t>1 %</a:t>
                      </a:r>
                    </a:p>
                  </a:txBody>
                  <a:tcPr marL="68580" marR="68580" marT="0" marB="0" anchor="ctr"/>
                </a:tc>
                <a:extLst>
                  <a:ext uri="{0D108BD9-81ED-4DB2-BD59-A6C34878D82A}">
                    <a16:rowId xmlns:a16="http://schemas.microsoft.com/office/drawing/2014/main" val="2924142259"/>
                  </a:ext>
                </a:extLst>
              </a:tr>
              <a:tr h="451865">
                <a:tc>
                  <a:txBody>
                    <a:bodyPr/>
                    <a:lstStyle/>
                    <a:p>
                      <a:pPr algn="ctr">
                        <a:lnSpc>
                          <a:spcPct val="107000"/>
                        </a:lnSpc>
                        <a:spcAft>
                          <a:spcPts val="800"/>
                        </a:spcAft>
                      </a:pPr>
                      <a:r>
                        <a:rPr lang="it-IT" sz="2400">
                          <a:effectLst/>
                          <a:latin typeface="Arial" panose="020B0604020202020204" pitchFamily="34" charset="0"/>
                          <a:ea typeface="Calibri" panose="020F0502020204030204" pitchFamily="34" charset="0"/>
                          <a:cs typeface="Arial" panose="020B0604020202020204" pitchFamily="34" charset="0"/>
                        </a:rPr>
                        <a:t>Consumi misurati</a:t>
                      </a:r>
                    </a:p>
                  </a:txBody>
                  <a:tcPr marL="68580" marR="68580" marT="0" marB="0" anchor="ctr"/>
                </a:tc>
                <a:tc>
                  <a:txBody>
                    <a:bodyPr/>
                    <a:lstStyle/>
                    <a:p>
                      <a:pPr algn="ctr">
                        <a:lnSpc>
                          <a:spcPct val="107000"/>
                        </a:lnSpc>
                        <a:spcAft>
                          <a:spcPts val="800"/>
                        </a:spcAft>
                      </a:pPr>
                      <a:r>
                        <a:rPr lang="it-IT" sz="2400" dirty="0">
                          <a:effectLst/>
                          <a:latin typeface="Arial" panose="020B0604020202020204" pitchFamily="34" charset="0"/>
                          <a:ea typeface="Calibri" panose="020F0502020204030204" pitchFamily="34" charset="0"/>
                          <a:cs typeface="Arial" panose="020B0604020202020204" pitchFamily="34" charset="0"/>
                        </a:rPr>
                        <a:t>12.434 </a:t>
                      </a:r>
                      <a:r>
                        <a:rPr lang="it-IT" sz="2400" dirty="0" err="1">
                          <a:effectLst/>
                          <a:latin typeface="Arial" panose="020B0604020202020204" pitchFamily="34" charset="0"/>
                          <a:ea typeface="Calibri" panose="020F0502020204030204" pitchFamily="34" charset="0"/>
                          <a:cs typeface="Arial" panose="020B0604020202020204" pitchFamily="34" charset="0"/>
                        </a:rPr>
                        <a:t>Smc</a:t>
                      </a:r>
                      <a:endParaRPr lang="it-IT"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it-IT" dirty="0"/>
                    </a:p>
                  </a:txBody>
                  <a:tcPr/>
                </a:tc>
                <a:extLst>
                  <a:ext uri="{0D108BD9-81ED-4DB2-BD59-A6C34878D82A}">
                    <a16:rowId xmlns:a16="http://schemas.microsoft.com/office/drawing/2014/main" val="1473897714"/>
                  </a:ext>
                </a:extLst>
              </a:tr>
            </a:tbl>
          </a:graphicData>
        </a:graphic>
      </p:graphicFrame>
    </p:spTree>
    <p:extLst>
      <p:ext uri="{BB962C8B-B14F-4D97-AF65-F5344CB8AC3E}">
        <p14:creationId xmlns:p14="http://schemas.microsoft.com/office/powerpoint/2010/main" val="2572742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20C1-2054-FC5F-8E25-4FED3970B9E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03F181F-57BA-C451-F5EA-CE6359216B6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29117E7-8912-0BB5-5043-1DEF49A728A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52</a:t>
            </a:fld>
            <a:endParaRPr lang="it-IT" dirty="0">
              <a:solidFill>
                <a:prstClr val="black">
                  <a:tint val="75000"/>
                </a:prstClr>
              </a:solidFill>
              <a:latin typeface="Calibri"/>
            </a:endParaRPr>
          </a:p>
        </p:txBody>
      </p:sp>
      <p:grpSp>
        <p:nvGrpSpPr>
          <p:cNvPr id="3" name="object 3"/>
          <p:cNvGrpSpPr/>
          <p:nvPr/>
        </p:nvGrpSpPr>
        <p:grpSpPr>
          <a:xfrm>
            <a:off x="3422468" y="2098622"/>
            <a:ext cx="6068588" cy="6865495"/>
            <a:chOff x="0" y="0"/>
            <a:chExt cx="7560309" cy="10692130"/>
          </a:xfrm>
        </p:grpSpPr>
        <p:sp>
          <p:nvSpPr>
            <p:cNvPr id="2" name="object 4"/>
            <p:cNvSpPr/>
            <p:nvPr/>
          </p:nvSpPr>
          <p:spPr>
            <a:xfrm>
              <a:off x="0" y="0"/>
              <a:ext cx="7560309" cy="5080000"/>
            </a:xfrm>
            <a:custGeom>
              <a:avLst/>
              <a:gdLst/>
              <a:ahLst/>
              <a:cxnLst/>
              <a:rect l="l" t="t" r="r" b="b"/>
              <a:pathLst>
                <a:path w="7560309" h="5080000">
                  <a:moveTo>
                    <a:pt x="7559992" y="0"/>
                  </a:moveTo>
                  <a:lnTo>
                    <a:pt x="0" y="0"/>
                  </a:lnTo>
                  <a:lnTo>
                    <a:pt x="0" y="5080000"/>
                  </a:lnTo>
                  <a:lnTo>
                    <a:pt x="7559992" y="5080000"/>
                  </a:lnTo>
                  <a:lnTo>
                    <a:pt x="7559992" y="0"/>
                  </a:lnTo>
                  <a:close/>
                </a:path>
              </a:pathLst>
            </a:custGeom>
            <a:solidFill>
              <a:srgbClr val="29599F"/>
            </a:solidFill>
          </p:spPr>
          <p:txBody>
            <a:bodyPr wrap="square" lIns="0" tIns="0" rIns="0" bIns="0" rtlCol="0"/>
            <a:lstStyle/>
            <a:p>
              <a:endParaRPr sz="3284"/>
            </a:p>
          </p:txBody>
        </p:sp>
        <p:pic>
          <p:nvPicPr>
            <p:cNvPr id="6" name="object 5"/>
            <p:cNvPicPr/>
            <p:nvPr/>
          </p:nvPicPr>
          <p:blipFill>
            <a:blip r:embed="rId2" cstate="print"/>
            <a:stretch>
              <a:fillRect/>
            </a:stretch>
          </p:blipFill>
          <p:spPr>
            <a:xfrm>
              <a:off x="0" y="5080003"/>
              <a:ext cx="7559992" cy="3510510"/>
            </a:xfrm>
            <a:prstGeom prst="rect">
              <a:avLst/>
            </a:prstGeom>
          </p:spPr>
        </p:pic>
        <p:sp>
          <p:nvSpPr>
            <p:cNvPr id="7" name="object 6"/>
            <p:cNvSpPr/>
            <p:nvPr/>
          </p:nvSpPr>
          <p:spPr>
            <a:xfrm>
              <a:off x="0" y="8561527"/>
              <a:ext cx="7560309" cy="2131060"/>
            </a:xfrm>
            <a:custGeom>
              <a:avLst/>
              <a:gdLst/>
              <a:ahLst/>
              <a:cxnLst/>
              <a:rect l="l" t="t" r="r" b="b"/>
              <a:pathLst>
                <a:path w="7560309" h="2131059">
                  <a:moveTo>
                    <a:pt x="7559992" y="0"/>
                  </a:moveTo>
                  <a:lnTo>
                    <a:pt x="0" y="0"/>
                  </a:lnTo>
                  <a:lnTo>
                    <a:pt x="0" y="2130475"/>
                  </a:lnTo>
                  <a:lnTo>
                    <a:pt x="7559992" y="2130475"/>
                  </a:lnTo>
                  <a:lnTo>
                    <a:pt x="7559992" y="0"/>
                  </a:lnTo>
                  <a:close/>
                </a:path>
              </a:pathLst>
            </a:custGeom>
            <a:solidFill>
              <a:srgbClr val="29599F"/>
            </a:solidFill>
          </p:spPr>
          <p:txBody>
            <a:bodyPr wrap="square" lIns="0" tIns="0" rIns="0" bIns="0" rtlCol="0"/>
            <a:lstStyle/>
            <a:p>
              <a:endParaRPr sz="3284"/>
            </a:p>
          </p:txBody>
        </p:sp>
      </p:grpSp>
      <p:sp>
        <p:nvSpPr>
          <p:cNvPr id="8" name="object 7"/>
          <p:cNvSpPr txBox="1"/>
          <p:nvPr/>
        </p:nvSpPr>
        <p:spPr>
          <a:xfrm>
            <a:off x="4292392" y="2563512"/>
            <a:ext cx="4867533" cy="1748711"/>
          </a:xfrm>
          <a:prstGeom prst="rect">
            <a:avLst/>
          </a:prstGeom>
        </p:spPr>
        <p:txBody>
          <a:bodyPr vert="horz" wrap="square" lIns="0" tIns="11584" rIns="0" bIns="0" rtlCol="0">
            <a:spAutoFit/>
          </a:bodyPr>
          <a:lstStyle/>
          <a:p>
            <a:pPr marL="11584">
              <a:spcBef>
                <a:spcPts val="91"/>
              </a:spcBef>
            </a:pPr>
            <a:endParaRPr lang="it-IT" sz="2189" spc="-237" dirty="0">
              <a:solidFill>
                <a:srgbClr val="FFFFFF"/>
              </a:solidFill>
              <a:latin typeface="Tahoma"/>
              <a:cs typeface="Tahoma"/>
            </a:endParaRPr>
          </a:p>
          <a:p>
            <a:pPr marL="11584">
              <a:spcBef>
                <a:spcPts val="91"/>
              </a:spcBef>
            </a:pPr>
            <a:r>
              <a:rPr sz="2189" spc="-237" dirty="0" err="1">
                <a:solidFill>
                  <a:srgbClr val="FFFFFF"/>
                </a:solidFill>
                <a:latin typeface="Tahoma"/>
                <a:cs typeface="Tahoma"/>
              </a:rPr>
              <a:t>Analisi</a:t>
            </a:r>
            <a:r>
              <a:rPr sz="2189" spc="-287" dirty="0">
                <a:solidFill>
                  <a:srgbClr val="FFFFFF"/>
                </a:solidFill>
                <a:latin typeface="Tahoma"/>
                <a:cs typeface="Tahoma"/>
              </a:rPr>
              <a:t> </a:t>
            </a:r>
            <a:r>
              <a:rPr sz="2189" spc="-219" dirty="0">
                <a:solidFill>
                  <a:srgbClr val="FFFFFF"/>
                </a:solidFill>
                <a:latin typeface="Tahoma"/>
                <a:cs typeface="Tahoma"/>
              </a:rPr>
              <a:t>dei</a:t>
            </a:r>
            <a:r>
              <a:rPr sz="2189" spc="-287" dirty="0">
                <a:solidFill>
                  <a:srgbClr val="FFFFFF"/>
                </a:solidFill>
                <a:latin typeface="Tahoma"/>
                <a:cs typeface="Tahoma"/>
              </a:rPr>
              <a:t> </a:t>
            </a:r>
            <a:r>
              <a:rPr sz="2189" spc="-237" dirty="0">
                <a:solidFill>
                  <a:srgbClr val="FFFFFF"/>
                </a:solidFill>
                <a:latin typeface="Tahoma"/>
                <a:cs typeface="Tahoma"/>
              </a:rPr>
              <a:t>dati</a:t>
            </a:r>
            <a:r>
              <a:rPr sz="2189" spc="-287" dirty="0">
                <a:solidFill>
                  <a:srgbClr val="FFFFFF"/>
                </a:solidFill>
                <a:latin typeface="Tahoma"/>
                <a:cs typeface="Tahoma"/>
              </a:rPr>
              <a:t> </a:t>
            </a:r>
            <a:r>
              <a:rPr sz="2189" spc="-223" dirty="0">
                <a:solidFill>
                  <a:srgbClr val="FFFFFF"/>
                </a:solidFill>
                <a:latin typeface="Tahoma"/>
                <a:cs typeface="Tahoma"/>
              </a:rPr>
              <a:t>relativi</a:t>
            </a:r>
            <a:r>
              <a:rPr sz="2189" spc="-283" dirty="0">
                <a:solidFill>
                  <a:srgbClr val="FFFFFF"/>
                </a:solidFill>
                <a:latin typeface="Tahoma"/>
                <a:cs typeface="Tahoma"/>
              </a:rPr>
              <a:t> </a:t>
            </a:r>
            <a:r>
              <a:rPr sz="2189" spc="-205" dirty="0">
                <a:solidFill>
                  <a:srgbClr val="FFFFFF"/>
                </a:solidFill>
                <a:latin typeface="Tahoma"/>
                <a:cs typeface="Tahoma"/>
              </a:rPr>
              <a:t>alle</a:t>
            </a:r>
            <a:r>
              <a:rPr sz="2189" spc="-287" dirty="0">
                <a:solidFill>
                  <a:srgbClr val="FFFFFF"/>
                </a:solidFill>
                <a:latin typeface="Tahoma"/>
                <a:cs typeface="Tahoma"/>
              </a:rPr>
              <a:t> </a:t>
            </a:r>
            <a:r>
              <a:rPr sz="2189" spc="-265" dirty="0">
                <a:solidFill>
                  <a:srgbClr val="FFFFFF"/>
                </a:solidFill>
                <a:latin typeface="Tahoma"/>
                <a:cs typeface="Tahoma"/>
              </a:rPr>
              <a:t>diagnosi</a:t>
            </a:r>
            <a:r>
              <a:rPr sz="2189" spc="-287" dirty="0">
                <a:solidFill>
                  <a:srgbClr val="FFFFFF"/>
                </a:solidFill>
                <a:latin typeface="Tahoma"/>
                <a:cs typeface="Tahoma"/>
              </a:rPr>
              <a:t> energetiche</a:t>
            </a:r>
            <a:endParaRPr sz="2189" dirty="0">
              <a:latin typeface="Tahoma"/>
              <a:cs typeface="Tahoma"/>
            </a:endParaRPr>
          </a:p>
          <a:p>
            <a:pPr marL="11584" marR="4633">
              <a:lnSpc>
                <a:spcPct val="104200"/>
              </a:lnSpc>
            </a:pPr>
            <a:r>
              <a:rPr sz="2189" spc="-296" dirty="0">
                <a:solidFill>
                  <a:srgbClr val="FFFFFF"/>
                </a:solidFill>
                <a:latin typeface="Tahoma"/>
                <a:cs typeface="Tahoma"/>
              </a:rPr>
              <a:t>e</a:t>
            </a:r>
            <a:r>
              <a:rPr sz="2189" spc="-287" dirty="0">
                <a:solidFill>
                  <a:srgbClr val="FFFFFF"/>
                </a:solidFill>
                <a:latin typeface="Tahoma"/>
                <a:cs typeface="Tahoma"/>
              </a:rPr>
              <a:t> </a:t>
            </a:r>
            <a:r>
              <a:rPr sz="2189" spc="-255" dirty="0">
                <a:solidFill>
                  <a:srgbClr val="FFFFFF"/>
                </a:solidFill>
                <a:latin typeface="Tahoma"/>
                <a:cs typeface="Tahoma"/>
              </a:rPr>
              <a:t>individuazione</a:t>
            </a:r>
            <a:r>
              <a:rPr sz="2189" spc="-283" dirty="0">
                <a:solidFill>
                  <a:srgbClr val="FFFFFF"/>
                </a:solidFill>
                <a:latin typeface="Tahoma"/>
                <a:cs typeface="Tahoma"/>
              </a:rPr>
              <a:t> </a:t>
            </a:r>
            <a:r>
              <a:rPr sz="2189" spc="-242" dirty="0">
                <a:solidFill>
                  <a:srgbClr val="FFFFFF"/>
                </a:solidFill>
                <a:latin typeface="Tahoma"/>
                <a:cs typeface="Tahoma"/>
              </a:rPr>
              <a:t>preliminare</a:t>
            </a:r>
            <a:r>
              <a:rPr sz="2189" spc="-283" dirty="0">
                <a:solidFill>
                  <a:srgbClr val="FFFFFF"/>
                </a:solidFill>
                <a:latin typeface="Tahoma"/>
                <a:cs typeface="Tahoma"/>
              </a:rPr>
              <a:t> </a:t>
            </a:r>
            <a:r>
              <a:rPr sz="2189" spc="-237" dirty="0">
                <a:solidFill>
                  <a:srgbClr val="FFFFFF"/>
                </a:solidFill>
                <a:latin typeface="Tahoma"/>
                <a:cs typeface="Tahoma"/>
              </a:rPr>
              <a:t>degli</a:t>
            </a:r>
            <a:r>
              <a:rPr sz="2189" spc="-283" dirty="0">
                <a:solidFill>
                  <a:srgbClr val="FFFFFF"/>
                </a:solidFill>
                <a:latin typeface="Tahoma"/>
                <a:cs typeface="Tahoma"/>
              </a:rPr>
              <a:t> </a:t>
            </a:r>
            <a:r>
              <a:rPr sz="2189" spc="-201" dirty="0">
                <a:solidFill>
                  <a:srgbClr val="FFFFFF"/>
                </a:solidFill>
                <a:latin typeface="Tahoma"/>
                <a:cs typeface="Tahoma"/>
              </a:rPr>
              <a:t>indici</a:t>
            </a:r>
            <a:r>
              <a:rPr sz="2189" spc="-283" dirty="0">
                <a:solidFill>
                  <a:srgbClr val="FFFFFF"/>
                </a:solidFill>
                <a:latin typeface="Tahoma"/>
                <a:cs typeface="Tahoma"/>
              </a:rPr>
              <a:t> </a:t>
            </a:r>
            <a:r>
              <a:rPr sz="2189" spc="-178" dirty="0">
                <a:solidFill>
                  <a:srgbClr val="FFFFFF"/>
                </a:solidFill>
                <a:latin typeface="Tahoma"/>
                <a:cs typeface="Tahoma"/>
              </a:rPr>
              <a:t>di</a:t>
            </a:r>
            <a:r>
              <a:rPr sz="2189" spc="-283" dirty="0">
                <a:solidFill>
                  <a:srgbClr val="FFFFFF"/>
                </a:solidFill>
                <a:latin typeface="Tahoma"/>
                <a:cs typeface="Tahoma"/>
              </a:rPr>
              <a:t> </a:t>
            </a:r>
            <a:r>
              <a:rPr sz="2189" spc="-278" dirty="0">
                <a:solidFill>
                  <a:srgbClr val="FFFFFF"/>
                </a:solidFill>
                <a:latin typeface="Tahoma"/>
                <a:cs typeface="Tahoma"/>
              </a:rPr>
              <a:t>prestazione </a:t>
            </a:r>
            <a:r>
              <a:rPr sz="2189" spc="-670" dirty="0">
                <a:solidFill>
                  <a:srgbClr val="FFFFFF"/>
                </a:solidFill>
                <a:latin typeface="Tahoma"/>
                <a:cs typeface="Tahoma"/>
              </a:rPr>
              <a:t> </a:t>
            </a:r>
            <a:r>
              <a:rPr sz="2189" spc="-232" dirty="0">
                <a:solidFill>
                  <a:srgbClr val="FFFFFF"/>
                </a:solidFill>
                <a:latin typeface="Tahoma"/>
                <a:cs typeface="Tahoma"/>
              </a:rPr>
              <a:t>nei</a:t>
            </a:r>
            <a:r>
              <a:rPr sz="2189" spc="-287" dirty="0">
                <a:solidFill>
                  <a:srgbClr val="FFFFFF"/>
                </a:solidFill>
                <a:latin typeface="Tahoma"/>
                <a:cs typeface="Tahoma"/>
              </a:rPr>
              <a:t> </a:t>
            </a:r>
            <a:r>
              <a:rPr sz="2189" spc="-246" dirty="0">
                <a:solidFill>
                  <a:srgbClr val="FFFFFF"/>
                </a:solidFill>
                <a:latin typeface="Tahoma"/>
                <a:cs typeface="Tahoma"/>
              </a:rPr>
              <a:t>settori</a:t>
            </a:r>
            <a:r>
              <a:rPr sz="2189" spc="-287" dirty="0">
                <a:solidFill>
                  <a:srgbClr val="FFFFFF"/>
                </a:solidFill>
                <a:latin typeface="Tahoma"/>
                <a:cs typeface="Tahoma"/>
              </a:rPr>
              <a:t> </a:t>
            </a:r>
            <a:r>
              <a:rPr sz="2189" spc="-219" dirty="0">
                <a:solidFill>
                  <a:srgbClr val="FFFFFF"/>
                </a:solidFill>
                <a:latin typeface="Tahoma"/>
                <a:cs typeface="Tahoma"/>
              </a:rPr>
              <a:t>della</a:t>
            </a:r>
            <a:r>
              <a:rPr sz="2189" spc="-287" dirty="0">
                <a:solidFill>
                  <a:srgbClr val="FFFFFF"/>
                </a:solidFill>
                <a:latin typeface="Tahoma"/>
                <a:cs typeface="Tahoma"/>
              </a:rPr>
              <a:t> </a:t>
            </a:r>
            <a:r>
              <a:rPr sz="2189" spc="-278" dirty="0">
                <a:solidFill>
                  <a:srgbClr val="FFFFFF"/>
                </a:solidFill>
                <a:latin typeface="Tahoma"/>
                <a:cs typeface="Tahoma"/>
              </a:rPr>
              <a:t>lavorazione</a:t>
            </a:r>
            <a:r>
              <a:rPr sz="2189" spc="-283" dirty="0">
                <a:solidFill>
                  <a:srgbClr val="FFFFFF"/>
                </a:solidFill>
                <a:latin typeface="Tahoma"/>
                <a:cs typeface="Tahoma"/>
              </a:rPr>
              <a:t> </a:t>
            </a:r>
            <a:r>
              <a:rPr sz="2189" spc="-219" dirty="0">
                <a:solidFill>
                  <a:srgbClr val="FFFFFF"/>
                </a:solidFill>
                <a:latin typeface="Tahoma"/>
                <a:cs typeface="Tahoma"/>
              </a:rPr>
              <a:t>della</a:t>
            </a:r>
            <a:r>
              <a:rPr sz="2189" spc="-287" dirty="0">
                <a:solidFill>
                  <a:srgbClr val="FFFFFF"/>
                </a:solidFill>
                <a:latin typeface="Tahoma"/>
                <a:cs typeface="Tahoma"/>
              </a:rPr>
              <a:t> </a:t>
            </a:r>
            <a:r>
              <a:rPr sz="2189" spc="-392" dirty="0">
                <a:solidFill>
                  <a:srgbClr val="FFFFFF"/>
                </a:solidFill>
                <a:latin typeface="Tahoma"/>
                <a:cs typeface="Tahoma"/>
              </a:rPr>
              <a:t>gomma</a:t>
            </a:r>
            <a:endParaRPr sz="2189" dirty="0">
              <a:latin typeface="Tahoma"/>
              <a:cs typeface="Tahoma"/>
            </a:endParaRPr>
          </a:p>
          <a:p>
            <a:pPr marL="11584">
              <a:spcBef>
                <a:spcPts val="109"/>
              </a:spcBef>
            </a:pPr>
            <a:r>
              <a:rPr sz="2189" spc="-296" dirty="0">
                <a:solidFill>
                  <a:srgbClr val="FFFFFF"/>
                </a:solidFill>
                <a:latin typeface="Tahoma"/>
                <a:cs typeface="Tahoma"/>
              </a:rPr>
              <a:t>e</a:t>
            </a:r>
            <a:r>
              <a:rPr sz="2189" spc="-287" dirty="0">
                <a:solidFill>
                  <a:srgbClr val="FFFFFF"/>
                </a:solidFill>
                <a:latin typeface="Tahoma"/>
                <a:cs typeface="Tahoma"/>
              </a:rPr>
              <a:t> </a:t>
            </a:r>
            <a:r>
              <a:rPr sz="2189" spc="-205" dirty="0">
                <a:solidFill>
                  <a:srgbClr val="FFFFFF"/>
                </a:solidFill>
                <a:latin typeface="Tahoma"/>
                <a:cs typeface="Tahoma"/>
              </a:rPr>
              <a:t>dell</a:t>
            </a:r>
            <a:r>
              <a:rPr sz="2189" spc="-265" dirty="0">
                <a:solidFill>
                  <a:srgbClr val="FFFFFF"/>
                </a:solidFill>
                <a:latin typeface="Tahoma"/>
                <a:cs typeface="Tahoma"/>
              </a:rPr>
              <a:t>a</a:t>
            </a:r>
            <a:r>
              <a:rPr sz="2189" spc="-287" dirty="0">
                <a:solidFill>
                  <a:srgbClr val="FFFFFF"/>
                </a:solidFill>
                <a:latin typeface="Tahoma"/>
                <a:cs typeface="Tahoma"/>
              </a:rPr>
              <a:t> </a:t>
            </a:r>
            <a:r>
              <a:rPr sz="2189" spc="-283" dirty="0">
                <a:solidFill>
                  <a:srgbClr val="FFFFFF"/>
                </a:solidFill>
                <a:latin typeface="Tahoma"/>
                <a:cs typeface="Tahoma"/>
              </a:rPr>
              <a:t>trasformazion</a:t>
            </a:r>
            <a:r>
              <a:rPr sz="2189" spc="-310" dirty="0">
                <a:solidFill>
                  <a:srgbClr val="FFFFFF"/>
                </a:solidFill>
                <a:latin typeface="Tahoma"/>
                <a:cs typeface="Tahoma"/>
              </a:rPr>
              <a:t>e</a:t>
            </a:r>
            <a:r>
              <a:rPr sz="2189" spc="-287" dirty="0">
                <a:solidFill>
                  <a:srgbClr val="FFFFFF"/>
                </a:solidFill>
                <a:latin typeface="Tahoma"/>
                <a:cs typeface="Tahoma"/>
              </a:rPr>
              <a:t> </a:t>
            </a:r>
            <a:r>
              <a:rPr sz="2189" spc="-201" dirty="0">
                <a:solidFill>
                  <a:srgbClr val="FFFFFF"/>
                </a:solidFill>
                <a:latin typeface="Tahoma"/>
                <a:cs typeface="Tahoma"/>
              </a:rPr>
              <a:t>dell</a:t>
            </a:r>
            <a:r>
              <a:rPr sz="2189" spc="-265" dirty="0">
                <a:solidFill>
                  <a:srgbClr val="FFFFFF"/>
                </a:solidFill>
                <a:latin typeface="Tahoma"/>
                <a:cs typeface="Tahoma"/>
              </a:rPr>
              <a:t>e</a:t>
            </a:r>
            <a:r>
              <a:rPr sz="2189" spc="-287" dirty="0">
                <a:solidFill>
                  <a:srgbClr val="FFFFFF"/>
                </a:solidFill>
                <a:latin typeface="Tahoma"/>
                <a:cs typeface="Tahoma"/>
              </a:rPr>
              <a:t> </a:t>
            </a:r>
            <a:r>
              <a:rPr sz="2189" spc="-274" dirty="0">
                <a:solidFill>
                  <a:srgbClr val="FFFFFF"/>
                </a:solidFill>
                <a:latin typeface="Tahoma"/>
                <a:cs typeface="Tahoma"/>
              </a:rPr>
              <a:t>materi</a:t>
            </a:r>
            <a:r>
              <a:rPr sz="2189" spc="-296" dirty="0">
                <a:solidFill>
                  <a:srgbClr val="FFFFFF"/>
                </a:solidFill>
                <a:latin typeface="Tahoma"/>
                <a:cs typeface="Tahoma"/>
              </a:rPr>
              <a:t>e</a:t>
            </a:r>
            <a:r>
              <a:rPr sz="2189" spc="-287" dirty="0">
                <a:solidFill>
                  <a:srgbClr val="FFFFFF"/>
                </a:solidFill>
                <a:latin typeface="Tahoma"/>
                <a:cs typeface="Tahoma"/>
              </a:rPr>
              <a:t> </a:t>
            </a:r>
            <a:r>
              <a:rPr sz="2189" spc="-255" dirty="0">
                <a:solidFill>
                  <a:srgbClr val="FFFFFF"/>
                </a:solidFill>
                <a:latin typeface="Tahoma"/>
                <a:cs typeface="Tahoma"/>
              </a:rPr>
              <a:t>plastiche</a:t>
            </a:r>
            <a:endParaRPr sz="2189" dirty="0">
              <a:latin typeface="Tahoma"/>
              <a:cs typeface="Tahoma"/>
            </a:endParaRPr>
          </a:p>
        </p:txBody>
      </p:sp>
      <p:sp>
        <p:nvSpPr>
          <p:cNvPr id="9" name="object 8"/>
          <p:cNvSpPr txBox="1">
            <a:spLocks noGrp="1"/>
          </p:cNvSpPr>
          <p:nvPr>
            <p:ph type="title"/>
          </p:nvPr>
        </p:nvSpPr>
        <p:spPr>
          <a:xfrm>
            <a:off x="4346356" y="2278413"/>
            <a:ext cx="4312087" cy="418732"/>
          </a:xfrm>
          <a:prstGeom prst="rect">
            <a:avLst/>
          </a:prstGeom>
        </p:spPr>
        <p:txBody>
          <a:bodyPr vert="horz" wrap="square" lIns="0" tIns="11584" rIns="0" bIns="0" rtlCol="0">
            <a:spAutoFit/>
          </a:bodyPr>
          <a:lstStyle/>
          <a:p>
            <a:pPr marL="11584">
              <a:spcBef>
                <a:spcPts val="91"/>
              </a:spcBef>
            </a:pPr>
            <a:r>
              <a:rPr sz="2645" spc="-160" dirty="0"/>
              <a:t>Federazione</a:t>
            </a:r>
            <a:r>
              <a:rPr sz="2645" spc="-119" dirty="0"/>
              <a:t> </a:t>
            </a:r>
            <a:r>
              <a:rPr sz="2645" spc="-232" dirty="0"/>
              <a:t>Gomma</a:t>
            </a:r>
            <a:r>
              <a:rPr sz="2645" spc="-119" dirty="0"/>
              <a:t> </a:t>
            </a:r>
            <a:r>
              <a:rPr sz="2645" spc="-178" dirty="0"/>
              <a:t>Plastica</a:t>
            </a:r>
            <a:endParaRPr sz="2645" dirty="0"/>
          </a:p>
        </p:txBody>
      </p:sp>
    </p:spTree>
    <p:extLst>
      <p:ext uri="{BB962C8B-B14F-4D97-AF65-F5344CB8AC3E}">
        <p14:creationId xmlns:p14="http://schemas.microsoft.com/office/powerpoint/2010/main" val="649061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EC599-FEFB-5073-C86F-9247AD589DB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17421EA-117E-3CEA-AC86-F1A474B8C00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CCA3888-93ED-EF82-CDF3-93D0DADE832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53</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(25)</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2000" dirty="0">
                <a:latin typeface="Arial" panose="020B0604020202020204" pitchFamily="34" charset="0"/>
                <a:ea typeface="Arial" panose="020B0604020202020204" pitchFamily="34" charset="0"/>
                <a:cs typeface="Times New Roman" panose="02020603050405020304" pitchFamily="18" charset="0"/>
              </a:rPr>
              <a:t>La seguente Tabella mostra gli indici di prestazione globale, relativi alle aziende che effettuano produzioni e lavorazioni materie plastiche.</a:t>
            </a: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r>
              <a:rPr lang="it-IT" sz="2000" dirty="0">
                <a:latin typeface="Arial" panose="020B0604020202020204" pitchFamily="34" charset="0"/>
                <a:ea typeface="Calibri" panose="020F0502020204030204" pitchFamily="34" charset="0"/>
                <a:cs typeface="Arial" panose="020B0604020202020204" pitchFamily="34" charset="0"/>
              </a:rPr>
              <a:t>L’Azienda, per l’anno 2018, rapportando i quantitativi di polimero lavorato (t) con i tep consumati dai vettori energetici ha evidenziato i valori riportati nella seguente Tabella.</a:t>
            </a:r>
          </a:p>
          <a:p>
            <a:pPr algn="ctr"/>
            <a:endParaRPr lang="it-IT" sz="2000" dirty="0">
              <a:latin typeface="Arial" panose="020B0604020202020204" pitchFamily="34" charset="0"/>
              <a:ea typeface="Arial" panose="020B0604020202020204" pitchFamily="34" charset="0"/>
              <a:cs typeface="Arial" panose="020B0604020202020204" pitchFamily="34"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3" name="Tabella 2">
            <a:extLst>
              <a:ext uri="{FF2B5EF4-FFF2-40B4-BE49-F238E27FC236}">
                <a16:creationId xmlns:a16="http://schemas.microsoft.com/office/drawing/2014/main" id="{3BED3629-77B4-44BA-918A-68D38EDC51C5}"/>
              </a:ext>
            </a:extLst>
          </p:cNvPr>
          <p:cNvGraphicFramePr>
            <a:graphicFrameLocks/>
          </p:cNvGraphicFramePr>
          <p:nvPr>
            <p:extLst>
              <p:ext uri="{D42A27DB-BD31-4B8C-83A1-F6EECF244321}">
                <p14:modId xmlns:p14="http://schemas.microsoft.com/office/powerpoint/2010/main" val="166991968"/>
              </p:ext>
            </p:extLst>
          </p:nvPr>
        </p:nvGraphicFramePr>
        <p:xfrm>
          <a:off x="1335314" y="2750457"/>
          <a:ext cx="10145486" cy="1854200"/>
        </p:xfrm>
        <a:graphic>
          <a:graphicData uri="http://schemas.openxmlformats.org/drawingml/2006/table">
            <a:tbl>
              <a:tblPr firstRow="1" bandRow="1">
                <a:tableStyleId>{5940675A-B579-460E-94D1-54222C63F5DA}</a:tableStyleId>
              </a:tblPr>
              <a:tblGrid>
                <a:gridCol w="5072743">
                  <a:extLst>
                    <a:ext uri="{9D8B030D-6E8A-4147-A177-3AD203B41FA5}">
                      <a16:colId xmlns:a16="http://schemas.microsoft.com/office/drawing/2014/main" val="1520245425"/>
                    </a:ext>
                  </a:extLst>
                </a:gridCol>
                <a:gridCol w="5072743">
                  <a:extLst>
                    <a:ext uri="{9D8B030D-6E8A-4147-A177-3AD203B41FA5}">
                      <a16:colId xmlns:a16="http://schemas.microsoft.com/office/drawing/2014/main" val="4100799266"/>
                    </a:ext>
                  </a:extLst>
                </a:gridCol>
              </a:tblGrid>
              <a:tr h="370840">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KPI Attività principali</a:t>
                      </a:r>
                    </a:p>
                  </a:txBody>
                  <a:tcPr marL="68580" marR="68580" marT="0" marB="0" anchor="ctr"/>
                </a:tc>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0,5870222567 kWh/kg</a:t>
                      </a:r>
                    </a:p>
                  </a:txBody>
                  <a:tcPr marL="68580" marR="68580" marT="0" marB="0" anchor="ctr"/>
                </a:tc>
                <a:extLst>
                  <a:ext uri="{0D108BD9-81ED-4DB2-BD59-A6C34878D82A}">
                    <a16:rowId xmlns:a16="http://schemas.microsoft.com/office/drawing/2014/main" val="1414518591"/>
                  </a:ext>
                </a:extLst>
              </a:tr>
              <a:tr h="370840">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Deviazione </a:t>
                      </a:r>
                      <a:r>
                        <a:rPr lang="it-IT" sz="1800" b="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Stdandard</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0,243316258</a:t>
                      </a:r>
                    </a:p>
                  </a:txBody>
                  <a:tcPr marL="68580" marR="68580" marT="0" marB="0" anchor="ctr"/>
                </a:tc>
                <a:extLst>
                  <a:ext uri="{0D108BD9-81ED-4DB2-BD59-A6C34878D82A}">
                    <a16:rowId xmlns:a16="http://schemas.microsoft.com/office/drawing/2014/main" val="174535398"/>
                  </a:ext>
                </a:extLst>
              </a:tr>
              <a:tr h="370840">
                <a:tc>
                  <a:txBody>
                    <a:bodyPr/>
                    <a:lstStyle/>
                    <a:p>
                      <a:pPr algn="ctr">
                        <a:lnSpc>
                          <a:spcPct val="107000"/>
                        </a:lnSpc>
                        <a:spcAft>
                          <a:spcPts val="800"/>
                        </a:spcAft>
                      </a:pPr>
                      <a:r>
                        <a:rPr lang="it-IT" sz="1800" b="1">
                          <a:solidFill>
                            <a:srgbClr val="000000"/>
                          </a:solidFill>
                          <a:effectLst/>
                          <a:latin typeface="Arial" panose="020B0604020202020204" pitchFamily="34" charset="0"/>
                          <a:ea typeface="Calibri" panose="020F0502020204030204" pitchFamily="34" charset="0"/>
                          <a:cs typeface="Arial" panose="020B0604020202020204" pitchFamily="34" charset="0"/>
                        </a:rPr>
                        <a:t>Intervallo di incertezza (ᾳ=15%)</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±15%</a:t>
                      </a:r>
                    </a:p>
                  </a:txBody>
                  <a:tcPr marL="68580" marR="68580" marT="0" marB="0" anchor="ctr"/>
                </a:tc>
                <a:extLst>
                  <a:ext uri="{0D108BD9-81ED-4DB2-BD59-A6C34878D82A}">
                    <a16:rowId xmlns:a16="http://schemas.microsoft.com/office/drawing/2014/main" val="4069519747"/>
                  </a:ext>
                </a:extLst>
              </a:tr>
              <a:tr h="370840">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KPI sito</a:t>
                      </a:r>
                    </a:p>
                  </a:txBody>
                  <a:tcPr marL="68580" marR="68580" marT="0" marB="0" anchor="ctr"/>
                </a:tc>
                <a:tc>
                  <a:txBody>
                    <a:bodyPr/>
                    <a:lstStyle/>
                    <a:p>
                      <a:pPr algn="ctr">
                        <a:lnSpc>
                          <a:spcPct val="107000"/>
                        </a:lnSpc>
                        <a:spcAft>
                          <a:spcPts val="800"/>
                        </a:spcAft>
                      </a:pPr>
                      <a:r>
                        <a:rPr lang="it-IT"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0,129958964 </a:t>
                      </a:r>
                      <a:r>
                        <a:rPr lang="it-IT" sz="1800" b="1"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tep</a:t>
                      </a:r>
                      <a:r>
                        <a:rPr lang="it-IT"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/t</a:t>
                      </a:r>
                    </a:p>
                  </a:txBody>
                  <a:tcPr marL="68580" marR="68580" marT="0" marB="0" anchor="ctr"/>
                </a:tc>
                <a:extLst>
                  <a:ext uri="{0D108BD9-81ED-4DB2-BD59-A6C34878D82A}">
                    <a16:rowId xmlns:a16="http://schemas.microsoft.com/office/drawing/2014/main" val="127436928"/>
                  </a:ext>
                </a:extLst>
              </a:tr>
              <a:tr h="370840">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Deviazione </a:t>
                      </a:r>
                      <a:r>
                        <a:rPr lang="it-IT" sz="1800" b="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Stdandard</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dirty="0">
                          <a:effectLst/>
                          <a:latin typeface="Arial" panose="020B0604020202020204" pitchFamily="34" charset="0"/>
                          <a:ea typeface="Calibri" panose="020F0502020204030204" pitchFamily="34" charset="0"/>
                          <a:cs typeface="Arial" panose="020B0604020202020204" pitchFamily="34" charset="0"/>
                        </a:rPr>
                        <a:t>0,055690121</a:t>
                      </a:r>
                    </a:p>
                  </a:txBody>
                  <a:tcPr marL="68580" marR="68580" marT="0" marB="0" anchor="ctr"/>
                </a:tc>
                <a:extLst>
                  <a:ext uri="{0D108BD9-81ED-4DB2-BD59-A6C34878D82A}">
                    <a16:rowId xmlns:a16="http://schemas.microsoft.com/office/drawing/2014/main" val="1987716167"/>
                  </a:ext>
                </a:extLst>
              </a:tr>
            </a:tbl>
          </a:graphicData>
        </a:graphic>
      </p:graphicFrame>
      <p:graphicFrame>
        <p:nvGraphicFramePr>
          <p:cNvPr id="6" name="Tabella 5">
            <a:extLst>
              <a:ext uri="{FF2B5EF4-FFF2-40B4-BE49-F238E27FC236}">
                <a16:creationId xmlns:a16="http://schemas.microsoft.com/office/drawing/2014/main" id="{E51C6D13-9ED8-942A-13A6-E1E770D62FD8}"/>
              </a:ext>
            </a:extLst>
          </p:cNvPr>
          <p:cNvGraphicFramePr>
            <a:graphicFrameLocks noGrp="1"/>
          </p:cNvGraphicFramePr>
          <p:nvPr>
            <p:extLst>
              <p:ext uri="{D42A27DB-BD31-4B8C-83A1-F6EECF244321}">
                <p14:modId xmlns:p14="http://schemas.microsoft.com/office/powerpoint/2010/main" val="2760106924"/>
              </p:ext>
            </p:extLst>
          </p:nvPr>
        </p:nvGraphicFramePr>
        <p:xfrm>
          <a:off x="1335314" y="6430889"/>
          <a:ext cx="10145486" cy="2135632"/>
        </p:xfrm>
        <a:graphic>
          <a:graphicData uri="http://schemas.openxmlformats.org/drawingml/2006/table">
            <a:tbl>
              <a:tblPr firstRow="1" bandRow="1">
                <a:tableStyleId>{5940675A-B579-460E-94D1-54222C63F5DA}</a:tableStyleId>
              </a:tblPr>
              <a:tblGrid>
                <a:gridCol w="5072743">
                  <a:extLst>
                    <a:ext uri="{9D8B030D-6E8A-4147-A177-3AD203B41FA5}">
                      <a16:colId xmlns:a16="http://schemas.microsoft.com/office/drawing/2014/main" val="915631378"/>
                    </a:ext>
                  </a:extLst>
                </a:gridCol>
                <a:gridCol w="5072743">
                  <a:extLst>
                    <a:ext uri="{9D8B030D-6E8A-4147-A177-3AD203B41FA5}">
                      <a16:colId xmlns:a16="http://schemas.microsoft.com/office/drawing/2014/main" val="3119800416"/>
                    </a:ext>
                  </a:extLst>
                </a:gridCol>
              </a:tblGrid>
              <a:tr h="370840">
                <a:tc>
                  <a:txBody>
                    <a:bodyPr/>
                    <a:lstStyle/>
                    <a:p>
                      <a:pPr algn="ctr">
                        <a:lnSpc>
                          <a:spcPct val="107000"/>
                        </a:lnSpc>
                        <a:spcAft>
                          <a:spcPts val="800"/>
                        </a:spcAft>
                      </a:pPr>
                      <a:r>
                        <a:rPr lang="it-IT" sz="2000" b="1">
                          <a:solidFill>
                            <a:srgbClr val="000000"/>
                          </a:solidFill>
                          <a:effectLst/>
                          <a:latin typeface="Arial" panose="020B0604020202020204" pitchFamily="34" charset="0"/>
                          <a:ea typeface="Calibri" panose="020F0502020204030204" pitchFamily="34" charset="0"/>
                          <a:cs typeface="Arial" panose="020B0604020202020204" pitchFamily="34" charset="0"/>
                        </a:rPr>
                        <a:t>Granulato - [kg]</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000">
                          <a:effectLst/>
                          <a:latin typeface="Arial" panose="020B0604020202020204" pitchFamily="34" charset="0"/>
                          <a:ea typeface="Calibri" panose="020F0502020204030204" pitchFamily="34" charset="0"/>
                          <a:cs typeface="Arial" panose="020B0604020202020204" pitchFamily="34" charset="0"/>
                        </a:rPr>
                        <a:t>36.916.000</a:t>
                      </a:r>
                    </a:p>
                  </a:txBody>
                  <a:tcPr marL="68580" marR="68580" marT="0" marB="0" anchor="ctr"/>
                </a:tc>
                <a:extLst>
                  <a:ext uri="{0D108BD9-81ED-4DB2-BD59-A6C34878D82A}">
                    <a16:rowId xmlns:a16="http://schemas.microsoft.com/office/drawing/2014/main" val="556547154"/>
                  </a:ext>
                </a:extLst>
              </a:tr>
              <a:tr h="370840">
                <a:tc>
                  <a:txBody>
                    <a:bodyPr/>
                    <a:lstStyle/>
                    <a:p>
                      <a:pPr algn="ctr">
                        <a:lnSpc>
                          <a:spcPct val="107000"/>
                        </a:lnSpc>
                        <a:spcAft>
                          <a:spcPts val="800"/>
                        </a:spcAft>
                      </a:pPr>
                      <a:r>
                        <a:rPr lang="it-IT" sz="2000" b="1">
                          <a:solidFill>
                            <a:srgbClr val="000000"/>
                          </a:solidFill>
                          <a:effectLst/>
                          <a:latin typeface="Arial" panose="020B0604020202020204" pitchFamily="34" charset="0"/>
                          <a:ea typeface="Calibri" panose="020F0502020204030204" pitchFamily="34" charset="0"/>
                          <a:cs typeface="Arial" panose="020B0604020202020204" pitchFamily="34" charset="0"/>
                        </a:rPr>
                        <a:t>Totale tep 2018</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000">
                          <a:effectLst/>
                          <a:latin typeface="Arial" panose="020B0604020202020204" pitchFamily="34" charset="0"/>
                          <a:ea typeface="Calibri" panose="020F0502020204030204" pitchFamily="34" charset="0"/>
                          <a:cs typeface="Arial" panose="020B0604020202020204" pitchFamily="34" charset="0"/>
                        </a:rPr>
                        <a:t>2.285,3</a:t>
                      </a:r>
                    </a:p>
                  </a:txBody>
                  <a:tcPr marL="68580" marR="68580" marT="0" marB="0" anchor="ctr"/>
                </a:tc>
                <a:extLst>
                  <a:ext uri="{0D108BD9-81ED-4DB2-BD59-A6C34878D82A}">
                    <a16:rowId xmlns:a16="http://schemas.microsoft.com/office/drawing/2014/main" val="1177528256"/>
                  </a:ext>
                </a:extLst>
              </a:tr>
              <a:tr h="370840">
                <a:tc>
                  <a:txBody>
                    <a:bodyPr/>
                    <a:lstStyle/>
                    <a:p>
                      <a:pPr algn="ctr">
                        <a:lnSpc>
                          <a:spcPct val="107000"/>
                        </a:lnSpc>
                        <a:spcAft>
                          <a:spcPts val="800"/>
                        </a:spcAft>
                      </a:pPr>
                      <a:r>
                        <a:rPr lang="it-IT" sz="2000" b="1">
                          <a:solidFill>
                            <a:srgbClr val="000000"/>
                          </a:solidFill>
                          <a:effectLst/>
                          <a:latin typeface="Arial" panose="020B0604020202020204" pitchFamily="34" charset="0"/>
                          <a:ea typeface="Calibri" panose="020F0502020204030204" pitchFamily="34" charset="0"/>
                          <a:cs typeface="Arial" panose="020B0604020202020204" pitchFamily="34" charset="0"/>
                        </a:rPr>
                        <a:t>Energia elettrica attività produttive [kWh]</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000">
                          <a:effectLst/>
                          <a:latin typeface="Arial" panose="020B0604020202020204" pitchFamily="34" charset="0"/>
                          <a:ea typeface="Calibri" panose="020F0502020204030204" pitchFamily="34" charset="0"/>
                          <a:cs typeface="Arial" panose="020B0604020202020204" pitchFamily="34" charset="0"/>
                        </a:rPr>
                        <a:t>8.795.438</a:t>
                      </a:r>
                    </a:p>
                  </a:txBody>
                  <a:tcPr marL="68580" marR="68580" marT="0" marB="0" anchor="ctr"/>
                </a:tc>
                <a:extLst>
                  <a:ext uri="{0D108BD9-81ED-4DB2-BD59-A6C34878D82A}">
                    <a16:rowId xmlns:a16="http://schemas.microsoft.com/office/drawing/2014/main" val="1718840823"/>
                  </a:ext>
                </a:extLst>
              </a:tr>
              <a:tr h="370840">
                <a:tc>
                  <a:txBody>
                    <a:bodyPr/>
                    <a:lstStyle/>
                    <a:p>
                      <a:pPr algn="ctr">
                        <a:lnSpc>
                          <a:spcPct val="107000"/>
                        </a:lnSpc>
                        <a:spcAft>
                          <a:spcPts val="800"/>
                        </a:spcAft>
                      </a:pPr>
                      <a:r>
                        <a:rPr lang="it-IT" sz="20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KPI </a:t>
                      </a:r>
                      <a:r>
                        <a:rPr lang="it-IT" sz="2000" b="1" dirty="0" err="1" smtClean="0">
                          <a:solidFill>
                            <a:srgbClr val="FF0000"/>
                          </a:solidFill>
                          <a:effectLst/>
                          <a:latin typeface="Arial" panose="020B0604020202020204" pitchFamily="34" charset="0"/>
                          <a:ea typeface="Calibri" panose="020F0502020204030204" pitchFamily="34" charset="0"/>
                          <a:cs typeface="Arial" panose="020B0604020202020204" pitchFamily="34" charset="0"/>
                        </a:rPr>
                        <a:t>ap</a:t>
                      </a:r>
                      <a:r>
                        <a:rPr lang="it-IT" sz="20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it-IT"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[kWh/kg]</a:t>
                      </a:r>
                    </a:p>
                  </a:txBody>
                  <a:tcPr marL="68580" marR="68580" marT="0" marB="0" anchor="ctr"/>
                </a:tc>
                <a:tc>
                  <a:txBody>
                    <a:bodyPr/>
                    <a:lstStyle/>
                    <a:p>
                      <a:pPr algn="ctr">
                        <a:lnSpc>
                          <a:spcPct val="107000"/>
                        </a:lnSpc>
                        <a:spcAft>
                          <a:spcPts val="800"/>
                        </a:spcAft>
                      </a:pPr>
                      <a:r>
                        <a:rPr lang="it-IT"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0,243</a:t>
                      </a:r>
                    </a:p>
                  </a:txBody>
                  <a:tcPr marL="68580" marR="68580" marT="0" marB="0" anchor="ctr"/>
                </a:tc>
                <a:extLst>
                  <a:ext uri="{0D108BD9-81ED-4DB2-BD59-A6C34878D82A}">
                    <a16:rowId xmlns:a16="http://schemas.microsoft.com/office/drawing/2014/main" val="2018134587"/>
                  </a:ext>
                </a:extLst>
              </a:tr>
              <a:tr h="370840">
                <a:tc>
                  <a:txBody>
                    <a:bodyPr/>
                    <a:lstStyle/>
                    <a:p>
                      <a:pPr algn="ctr">
                        <a:lnSpc>
                          <a:spcPct val="107000"/>
                        </a:lnSpc>
                        <a:spcAft>
                          <a:spcPts val="800"/>
                        </a:spcAft>
                      </a:pPr>
                      <a:r>
                        <a:rPr lang="it-IT" sz="2000" b="1"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KPI sito </a:t>
                      </a:r>
                      <a:r>
                        <a:rPr lang="it-IT"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r>
                        <a:rPr lang="it-IT" sz="2000" b="1"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tep</a:t>
                      </a:r>
                      <a:r>
                        <a:rPr lang="it-IT"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/t]</a:t>
                      </a:r>
                      <a:endParaRPr lang="it-IT" sz="20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20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0,062</a:t>
                      </a:r>
                    </a:p>
                  </a:txBody>
                  <a:tcPr marL="68580" marR="68580" marT="0" marB="0" anchor="ctr"/>
                </a:tc>
                <a:extLst>
                  <a:ext uri="{0D108BD9-81ED-4DB2-BD59-A6C34878D82A}">
                    <a16:rowId xmlns:a16="http://schemas.microsoft.com/office/drawing/2014/main" val="2689555366"/>
                  </a:ext>
                </a:extLst>
              </a:tr>
            </a:tbl>
          </a:graphicData>
        </a:graphic>
      </p:graphicFrame>
    </p:spTree>
    <p:extLst>
      <p:ext uri="{BB962C8B-B14F-4D97-AF65-F5344CB8AC3E}">
        <p14:creationId xmlns:p14="http://schemas.microsoft.com/office/powerpoint/2010/main" val="19271013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C1BEB-510D-052A-3569-24BB21DC169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FED3EA1-E583-5785-A142-A49FC71EACE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14B7FF1-8190-7042-4533-92D6842FF21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54</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Esempio DE (26)</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a:latin typeface="Arial" panose="020B0604020202020204" pitchFamily="34" charset="0"/>
                <a:ea typeface="Arial" panose="020B0604020202020204" pitchFamily="34" charset="0"/>
                <a:cs typeface="Times New Roman" panose="02020603050405020304" pitchFamily="18" charset="0"/>
              </a:rPr>
              <a:t>In Tabella sono riportati gli interventi individuati, con le relative caratteristiche principali.</a:t>
            </a:r>
          </a:p>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endParaRPr lang="it-IT" sz="3200">
              <a:latin typeface="Arial" panose="020B0604020202020204" pitchFamily="34" charset="0"/>
              <a:ea typeface="Arial" panose="020B0604020202020204" pitchFamily="34" charset="0"/>
              <a:cs typeface="Times New Roman" panose="02020603050405020304" pitchFamily="18" charset="0"/>
            </a:endParaRPr>
          </a:p>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3" name="Tabella 2">
            <a:extLst>
              <a:ext uri="{FF2B5EF4-FFF2-40B4-BE49-F238E27FC236}">
                <a16:creationId xmlns:a16="http://schemas.microsoft.com/office/drawing/2014/main" id="{6E2DED65-2CE1-D233-416D-603A31F72CA8}"/>
              </a:ext>
            </a:extLst>
          </p:cNvPr>
          <p:cNvGraphicFramePr>
            <a:graphicFrameLocks/>
          </p:cNvGraphicFramePr>
          <p:nvPr>
            <p:extLst>
              <p:ext uri="{D42A27DB-BD31-4B8C-83A1-F6EECF244321}">
                <p14:modId xmlns:p14="http://schemas.microsoft.com/office/powerpoint/2010/main" val="2980179811"/>
              </p:ext>
            </p:extLst>
          </p:nvPr>
        </p:nvGraphicFramePr>
        <p:xfrm>
          <a:off x="650240" y="3789588"/>
          <a:ext cx="11744957" cy="2828924"/>
        </p:xfrm>
        <a:graphic>
          <a:graphicData uri="http://schemas.openxmlformats.org/drawingml/2006/table">
            <a:tbl>
              <a:tblPr firstRow="1" bandRow="1">
                <a:tableStyleId>{5940675A-B579-460E-94D1-54222C63F5DA}</a:tableStyleId>
              </a:tblPr>
              <a:tblGrid>
                <a:gridCol w="1677851">
                  <a:extLst>
                    <a:ext uri="{9D8B030D-6E8A-4147-A177-3AD203B41FA5}">
                      <a16:colId xmlns:a16="http://schemas.microsoft.com/office/drawing/2014/main" val="1186131348"/>
                    </a:ext>
                  </a:extLst>
                </a:gridCol>
                <a:gridCol w="1677851">
                  <a:extLst>
                    <a:ext uri="{9D8B030D-6E8A-4147-A177-3AD203B41FA5}">
                      <a16:colId xmlns:a16="http://schemas.microsoft.com/office/drawing/2014/main" val="2441420169"/>
                    </a:ext>
                  </a:extLst>
                </a:gridCol>
                <a:gridCol w="1677851">
                  <a:extLst>
                    <a:ext uri="{9D8B030D-6E8A-4147-A177-3AD203B41FA5}">
                      <a16:colId xmlns:a16="http://schemas.microsoft.com/office/drawing/2014/main" val="240124724"/>
                    </a:ext>
                  </a:extLst>
                </a:gridCol>
                <a:gridCol w="1677851">
                  <a:extLst>
                    <a:ext uri="{9D8B030D-6E8A-4147-A177-3AD203B41FA5}">
                      <a16:colId xmlns:a16="http://schemas.microsoft.com/office/drawing/2014/main" val="2446285165"/>
                    </a:ext>
                  </a:extLst>
                </a:gridCol>
                <a:gridCol w="1677851">
                  <a:extLst>
                    <a:ext uri="{9D8B030D-6E8A-4147-A177-3AD203B41FA5}">
                      <a16:colId xmlns:a16="http://schemas.microsoft.com/office/drawing/2014/main" val="954972770"/>
                    </a:ext>
                  </a:extLst>
                </a:gridCol>
                <a:gridCol w="1677851">
                  <a:extLst>
                    <a:ext uri="{9D8B030D-6E8A-4147-A177-3AD203B41FA5}">
                      <a16:colId xmlns:a16="http://schemas.microsoft.com/office/drawing/2014/main" val="3471890424"/>
                    </a:ext>
                  </a:extLst>
                </a:gridCol>
                <a:gridCol w="1677851">
                  <a:extLst>
                    <a:ext uri="{9D8B030D-6E8A-4147-A177-3AD203B41FA5}">
                      <a16:colId xmlns:a16="http://schemas.microsoft.com/office/drawing/2014/main" val="2206346340"/>
                    </a:ext>
                  </a:extLst>
                </a:gridCol>
              </a:tblGrid>
              <a:tr h="1231464">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INTERVENTO</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Investimento</a:t>
                      </a:r>
                      <a:endParaRPr lang="it-IT" sz="18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Risparmio [kWh/anno]</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Risparmio [tep/anno]</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Produzione di energia</a:t>
                      </a:r>
                      <a:endParaRPr lang="it-IT" sz="18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[kWh/anno]</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Risparmio CO₂ </a:t>
                      </a:r>
                      <a:endParaRPr lang="it-IT" sz="18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[t/anno]</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VAN/I</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82002249"/>
                  </a:ext>
                </a:extLst>
              </a:tr>
              <a:tr h="732808">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Trigeneratore</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1.500.000</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225</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9.023.000</a:t>
                      </a:r>
                    </a:p>
                  </a:txBody>
                  <a:tcPr marL="68580" marR="68580" marT="0" marB="0" anchor="ctr"/>
                </a:tc>
                <a:tc>
                  <a:txBody>
                    <a:bodyPr/>
                    <a:lstStyle/>
                    <a:p>
                      <a:pPr algn="ctr">
                        <a:lnSpc>
                          <a:spcPct val="107000"/>
                        </a:lnSpc>
                        <a:spcAft>
                          <a:spcPts val="800"/>
                        </a:spcAft>
                      </a:pPr>
                      <a:r>
                        <a:rPr lang="it-IT" sz="1800" dirty="0">
                          <a:effectLst/>
                          <a:latin typeface="Arial" panose="020B0604020202020204" pitchFamily="34" charset="0"/>
                          <a:ea typeface="Calibri" panose="020F0502020204030204" pitchFamily="34" charset="0"/>
                          <a:cs typeface="Arial" panose="020B0604020202020204" pitchFamily="34" charset="0"/>
                        </a:rPr>
                        <a:t>394</a:t>
                      </a:r>
                    </a:p>
                  </a:txBody>
                  <a:tcPr marL="68580" marR="68580" marT="0" marB="0" anchor="ctr"/>
                </a:tc>
                <a:tc>
                  <a:txBody>
                    <a:bodyPr/>
                    <a:lstStyle/>
                    <a:p>
                      <a:pPr algn="ctr">
                        <a:lnSpc>
                          <a:spcPct val="107000"/>
                        </a:lnSpc>
                        <a:spcAft>
                          <a:spcPts val="800"/>
                        </a:spcAft>
                      </a:pPr>
                      <a:r>
                        <a:rPr lang="it-IT" sz="1800" dirty="0">
                          <a:effectLst/>
                          <a:latin typeface="Arial" panose="020B0604020202020204" pitchFamily="34" charset="0"/>
                          <a:ea typeface="Calibri" panose="020F0502020204030204" pitchFamily="34" charset="0"/>
                          <a:cs typeface="Arial" panose="020B0604020202020204" pitchFamily="34" charset="0"/>
                        </a:rPr>
                        <a:t>0,89</a:t>
                      </a:r>
                    </a:p>
                  </a:txBody>
                  <a:tcPr marL="68580" marR="68580" marT="0" marB="0" anchor="ctr"/>
                </a:tc>
                <a:extLst>
                  <a:ext uri="{0D108BD9-81ED-4DB2-BD59-A6C34878D82A}">
                    <a16:rowId xmlns:a16="http://schemas.microsoft.com/office/drawing/2014/main" val="2923126979"/>
                  </a:ext>
                </a:extLst>
              </a:tr>
              <a:tr h="432326">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Relamping</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87.000</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223.433</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42</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algn="ctr">
                        <a:lnSpc>
                          <a:spcPct val="107000"/>
                        </a:lnSpc>
                        <a:spcAft>
                          <a:spcPts val="800"/>
                        </a:spcAft>
                      </a:pPr>
                      <a:r>
                        <a:rPr lang="it-IT" sz="1800">
                          <a:effectLst/>
                          <a:latin typeface="Arial" panose="020B0604020202020204" pitchFamily="34" charset="0"/>
                          <a:ea typeface="Calibri" panose="020F0502020204030204" pitchFamily="34" charset="0"/>
                          <a:cs typeface="Arial" panose="020B0604020202020204" pitchFamily="34" charset="0"/>
                        </a:rPr>
                        <a:t>73</a:t>
                      </a:r>
                    </a:p>
                  </a:txBody>
                  <a:tcPr marL="68580" marR="68580" marT="0" marB="0" anchor="ctr"/>
                </a:tc>
                <a:tc>
                  <a:txBody>
                    <a:bodyPr/>
                    <a:lstStyle/>
                    <a:p>
                      <a:pPr algn="ctr">
                        <a:lnSpc>
                          <a:spcPct val="107000"/>
                        </a:lnSpc>
                        <a:spcAft>
                          <a:spcPts val="800"/>
                        </a:spcAft>
                      </a:pPr>
                      <a:r>
                        <a:rPr lang="it-IT" sz="1800" dirty="0">
                          <a:effectLst/>
                          <a:latin typeface="Arial" panose="020B0604020202020204" pitchFamily="34" charset="0"/>
                          <a:ea typeface="Calibri" panose="020F0502020204030204" pitchFamily="34" charset="0"/>
                          <a:cs typeface="Arial" panose="020B0604020202020204" pitchFamily="34" charset="0"/>
                        </a:rPr>
                        <a:t>1,19</a:t>
                      </a:r>
                    </a:p>
                  </a:txBody>
                  <a:tcPr marL="68580" marR="68580" marT="0" marB="0" anchor="ctr"/>
                </a:tc>
                <a:extLst>
                  <a:ext uri="{0D108BD9-81ED-4DB2-BD59-A6C34878D82A}">
                    <a16:rowId xmlns:a16="http://schemas.microsoft.com/office/drawing/2014/main" val="2380192059"/>
                  </a:ext>
                </a:extLst>
              </a:tr>
              <a:tr h="432326">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Totale</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1.587.000</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223.433</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267</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9.023.000</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a:effectLst/>
                          <a:latin typeface="Arial" panose="020B0604020202020204" pitchFamily="34" charset="0"/>
                          <a:ea typeface="Calibri" panose="020F0502020204030204" pitchFamily="34" charset="0"/>
                          <a:cs typeface="Arial" panose="020B0604020202020204" pitchFamily="34" charset="0"/>
                        </a:rPr>
                        <a:t>467</a:t>
                      </a:r>
                      <a:endParaRPr lang="it-IT"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it-IT" sz="1800" b="1" dirty="0">
                          <a:effectLst/>
                          <a:latin typeface="Arial" panose="020B0604020202020204" pitchFamily="34" charset="0"/>
                          <a:ea typeface="Calibri" panose="020F0502020204030204" pitchFamily="34" charset="0"/>
                          <a:cs typeface="Arial" panose="020B0604020202020204" pitchFamily="34" charset="0"/>
                        </a:rPr>
                        <a:t> </a:t>
                      </a:r>
                      <a:endParaRPr lang="it-IT"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51280138"/>
                  </a:ext>
                </a:extLst>
              </a:tr>
            </a:tbl>
          </a:graphicData>
        </a:graphic>
      </p:graphicFrame>
    </p:spTree>
    <p:extLst>
      <p:ext uri="{BB962C8B-B14F-4D97-AF65-F5344CB8AC3E}">
        <p14:creationId xmlns:p14="http://schemas.microsoft.com/office/powerpoint/2010/main" val="2639137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57347-56BA-E7C3-E908-34E55E17E17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829EA2C-8BAB-CC74-E63B-A06044179FD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385D973-7CE7-2C91-6B30-CE41AF910CD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55</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 </a:t>
            </a:r>
            <a:r>
              <a:rPr lang="it-IT" dirty="0"/>
              <a:t>Esempio DE (27)</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fontScale="92500"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a:solidFill>
                  <a:srgbClr val="0070C0"/>
                </a:solidFill>
                <a:latin typeface="Arial" panose="020B0604020202020204" pitchFamily="34" charset="0"/>
                <a:ea typeface="Arial" panose="020B0604020202020204" pitchFamily="34" charset="0"/>
                <a:cs typeface="Times New Roman" panose="02020603050405020304" pitchFamily="18" charset="0"/>
              </a:rPr>
              <a:t>Qualora vengano eseguiti tutti gli interventi proposti, si avrebbe la seguente situazione riportata in Tabella.</a:t>
            </a:r>
          </a:p>
          <a:p>
            <a:endParaRPr lang="it-IT" sz="3200">
              <a:solidFill>
                <a:srgbClr val="0070C0"/>
              </a:solidFill>
              <a:latin typeface="Arial" panose="020B0604020202020204" pitchFamily="34" charset="0"/>
              <a:ea typeface="Arial" panose="020B0604020202020204" pitchFamily="34" charset="0"/>
              <a:cs typeface="Times New Roman" panose="02020603050405020304" pitchFamily="18" charset="0"/>
            </a:endParaRPr>
          </a:p>
          <a:p>
            <a:endParaRPr lang="it-IT" sz="3200">
              <a:solidFill>
                <a:srgbClr val="0070C0"/>
              </a:solidFill>
              <a:latin typeface="Arial" panose="020B0604020202020204" pitchFamily="34" charset="0"/>
              <a:ea typeface="Arial" panose="020B0604020202020204" pitchFamily="34" charset="0"/>
              <a:cs typeface="Times New Roman" panose="02020603050405020304" pitchFamily="18" charset="0"/>
            </a:endParaRPr>
          </a:p>
          <a:p>
            <a:endParaRPr lang="it-IT" sz="3200">
              <a:solidFill>
                <a:srgbClr val="0070C0"/>
              </a:solidFill>
              <a:latin typeface="Arial" panose="020B0604020202020204" pitchFamily="34" charset="0"/>
              <a:ea typeface="Arial" panose="020B0604020202020204" pitchFamily="34" charset="0"/>
              <a:cs typeface="Times New Roman" panose="02020603050405020304" pitchFamily="18" charset="0"/>
            </a:endParaRPr>
          </a:p>
          <a:p>
            <a:endParaRPr lang="it-IT" sz="3200">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algn="ctr"/>
            <a:r>
              <a:rPr lang="it-IT" sz="3200" b="1">
                <a:solidFill>
                  <a:srgbClr val="0070C0"/>
                </a:solidFill>
                <a:latin typeface="Arial" panose="020B0604020202020204" pitchFamily="34" charset="0"/>
                <a:ea typeface="Arial" panose="020B0604020202020204" pitchFamily="34" charset="0"/>
                <a:cs typeface="Times New Roman" panose="02020603050405020304" pitchFamily="18" charset="0"/>
              </a:rPr>
              <a:t>L’indicatore di efficienza del sito diverrebbe:</a:t>
            </a:r>
          </a:p>
          <a:p>
            <a:pPr algn="ctr"/>
            <a:endParaRPr lang="it-IT" sz="3200" b="1">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algn="ctr"/>
            <a:r>
              <a:rPr lang="it-IT" sz="3200" b="1">
                <a:solidFill>
                  <a:srgbClr val="0070C0"/>
                </a:solidFill>
                <a:latin typeface="Arial" panose="020B0604020202020204" pitchFamily="34" charset="0"/>
                <a:ea typeface="Arial" panose="020B0604020202020204" pitchFamily="34" charset="0"/>
                <a:cs typeface="Times New Roman" panose="02020603050405020304" pitchFamily="18" charset="0"/>
              </a:rPr>
              <a:t>KPI sito = 2.018,3 tep/ 36.916 t  = 0,055 tep/t</a:t>
            </a:r>
          </a:p>
          <a:p>
            <a:pPr algn="ctr"/>
            <a:endParaRPr lang="it-IT" sz="3200" b="1">
              <a:solidFill>
                <a:srgbClr val="0070C0"/>
              </a:solidFill>
              <a:latin typeface="Arial" panose="020B0604020202020204" pitchFamily="34" charset="0"/>
              <a:ea typeface="Arial" panose="020B0604020202020204" pitchFamily="34" charset="0"/>
              <a:cs typeface="Times New Roman" panose="02020603050405020304" pitchFamily="18" charset="0"/>
            </a:endParaRPr>
          </a:p>
          <a:p>
            <a:pPr algn="ctr"/>
            <a:r>
              <a:rPr lang="it-IT" sz="3200" b="1">
                <a:solidFill>
                  <a:srgbClr val="0070C0"/>
                </a:solidFill>
                <a:latin typeface="Arial" panose="020B0604020202020204" pitchFamily="34" charset="0"/>
                <a:ea typeface="Arial" panose="020B0604020202020204" pitchFamily="34" charset="0"/>
                <a:cs typeface="Times New Roman" panose="02020603050405020304" pitchFamily="18" charset="0"/>
              </a:rPr>
              <a:t>con una riduzione dell’11% rispetto agli 0,062 tep/t attuali.</a:t>
            </a:r>
          </a:p>
          <a:p>
            <a:pPr algn="ctr"/>
            <a:endParaRPr lang="it-IT" sz="3200" b="1">
              <a:latin typeface="Arial" panose="020B0604020202020204" pitchFamily="34" charset="0"/>
              <a:ea typeface="Arial" panose="020B0604020202020204" pitchFamily="34" charset="0"/>
              <a:cs typeface="Times New Roman" panose="02020603050405020304" pitchFamily="18" charset="0"/>
            </a:endParaRPr>
          </a:p>
          <a:p>
            <a:pPr algn="ctr"/>
            <a:endParaRPr lang="it-IT" sz="3200" b="1">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3" name="Tabella 2">
            <a:extLst>
              <a:ext uri="{FF2B5EF4-FFF2-40B4-BE49-F238E27FC236}">
                <a16:creationId xmlns:a16="http://schemas.microsoft.com/office/drawing/2014/main" id="{4C1E3302-402C-6A87-2D3D-59B318A8ADFA}"/>
              </a:ext>
            </a:extLst>
          </p:cNvPr>
          <p:cNvGraphicFramePr>
            <a:graphicFrameLocks/>
          </p:cNvGraphicFramePr>
          <p:nvPr>
            <p:extLst>
              <p:ext uri="{D42A27DB-BD31-4B8C-83A1-F6EECF244321}">
                <p14:modId xmlns:p14="http://schemas.microsoft.com/office/powerpoint/2010/main" val="1867338663"/>
              </p:ext>
            </p:extLst>
          </p:nvPr>
        </p:nvGraphicFramePr>
        <p:xfrm>
          <a:off x="650238" y="3542847"/>
          <a:ext cx="11292628" cy="1203324"/>
        </p:xfrm>
        <a:graphic>
          <a:graphicData uri="http://schemas.openxmlformats.org/drawingml/2006/table">
            <a:tbl>
              <a:tblPr firstRow="1" bandRow="1">
                <a:tableStyleId>{5940675A-B579-460E-94D1-54222C63F5DA}</a:tableStyleId>
              </a:tblPr>
              <a:tblGrid>
                <a:gridCol w="2823157">
                  <a:extLst>
                    <a:ext uri="{9D8B030D-6E8A-4147-A177-3AD203B41FA5}">
                      <a16:colId xmlns:a16="http://schemas.microsoft.com/office/drawing/2014/main" val="1138984086"/>
                    </a:ext>
                  </a:extLst>
                </a:gridCol>
                <a:gridCol w="2823157">
                  <a:extLst>
                    <a:ext uri="{9D8B030D-6E8A-4147-A177-3AD203B41FA5}">
                      <a16:colId xmlns:a16="http://schemas.microsoft.com/office/drawing/2014/main" val="3992363106"/>
                    </a:ext>
                  </a:extLst>
                </a:gridCol>
                <a:gridCol w="2823157">
                  <a:extLst>
                    <a:ext uri="{9D8B030D-6E8A-4147-A177-3AD203B41FA5}">
                      <a16:colId xmlns:a16="http://schemas.microsoft.com/office/drawing/2014/main" val="91440853"/>
                    </a:ext>
                  </a:extLst>
                </a:gridCol>
                <a:gridCol w="2823157">
                  <a:extLst>
                    <a:ext uri="{9D8B030D-6E8A-4147-A177-3AD203B41FA5}">
                      <a16:colId xmlns:a16="http://schemas.microsoft.com/office/drawing/2014/main" val="2929431545"/>
                    </a:ext>
                  </a:extLst>
                </a:gridCol>
              </a:tblGrid>
              <a:tr h="748181">
                <a:tc>
                  <a:txBody>
                    <a:bodyPr/>
                    <a:lstStyle/>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Costo totale interventi</a:t>
                      </a:r>
                      <a:endParaRPr lang="it-IT" sz="2000">
                        <a:effectLst/>
                        <a:latin typeface="Arial" panose="020B0604020202020204" pitchFamily="34" charset="0"/>
                        <a:ea typeface="SimSun" panose="02010600030101010101" pitchFamily="2" charset="-122"/>
                        <a:cs typeface="Arial" panose="020B0604020202020204" pitchFamily="34" charset="0"/>
                      </a:endParaRPr>
                    </a:p>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a:t>
                      </a:r>
                      <a:endParaRPr lang="it-IT" sz="2000">
                        <a:effectLst/>
                        <a:latin typeface="Arial" panose="020B0604020202020204" pitchFamily="34" charset="0"/>
                        <a:ea typeface="SimSun" panose="02010600030101010101" pitchFamily="2" charset="-122"/>
                        <a:cs typeface="Arial" panose="020B0604020202020204" pitchFamily="34" charset="0"/>
                      </a:endParaRPr>
                    </a:p>
                  </a:txBody>
                  <a:tcPr marL="0" marR="0" marT="0" marB="0" anchor="ctr"/>
                </a:tc>
                <a:tc>
                  <a:txBody>
                    <a:bodyPr/>
                    <a:lstStyle/>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Risparmio ottenibile</a:t>
                      </a:r>
                      <a:endParaRPr lang="it-IT" sz="2000">
                        <a:effectLst/>
                        <a:latin typeface="Arial" panose="020B0604020202020204" pitchFamily="34" charset="0"/>
                        <a:ea typeface="SimSun" panose="02010600030101010101" pitchFamily="2" charset="-122"/>
                        <a:cs typeface="Arial" panose="020B0604020202020204" pitchFamily="34" charset="0"/>
                      </a:endParaRPr>
                    </a:p>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[kWh/anno]</a:t>
                      </a:r>
                      <a:endParaRPr lang="it-IT" sz="2000">
                        <a:effectLst/>
                        <a:latin typeface="Arial" panose="020B0604020202020204" pitchFamily="34" charset="0"/>
                        <a:ea typeface="SimSun" panose="02010600030101010101" pitchFamily="2" charset="-122"/>
                        <a:cs typeface="Arial" panose="020B0604020202020204" pitchFamily="34" charset="0"/>
                      </a:endParaRPr>
                    </a:p>
                  </a:txBody>
                  <a:tcPr marL="0" marR="0" marT="0" marB="0" anchor="ctr"/>
                </a:tc>
                <a:tc>
                  <a:txBody>
                    <a:bodyPr/>
                    <a:lstStyle/>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Risparmio ottenibile</a:t>
                      </a:r>
                      <a:endParaRPr lang="it-IT" sz="2000">
                        <a:effectLst/>
                        <a:latin typeface="Arial" panose="020B0604020202020204" pitchFamily="34" charset="0"/>
                        <a:ea typeface="SimSun" panose="02010600030101010101" pitchFamily="2" charset="-122"/>
                        <a:cs typeface="Arial" panose="020B0604020202020204" pitchFamily="34" charset="0"/>
                      </a:endParaRPr>
                    </a:p>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[tep/anno]</a:t>
                      </a:r>
                      <a:endParaRPr lang="it-IT" sz="2000">
                        <a:effectLst/>
                        <a:latin typeface="Arial" panose="020B0604020202020204" pitchFamily="34" charset="0"/>
                        <a:ea typeface="SimSun" panose="02010600030101010101" pitchFamily="2" charset="-122"/>
                        <a:cs typeface="Arial" panose="020B0604020202020204" pitchFamily="34" charset="0"/>
                      </a:endParaRPr>
                    </a:p>
                  </a:txBody>
                  <a:tcPr marL="0" marR="0" marT="0" marB="0" anchor="ctr"/>
                </a:tc>
                <a:tc>
                  <a:txBody>
                    <a:bodyPr/>
                    <a:lstStyle/>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CO₂ evitata</a:t>
                      </a:r>
                      <a:endParaRPr lang="it-IT" sz="2000">
                        <a:effectLst/>
                        <a:latin typeface="Arial" panose="020B0604020202020204" pitchFamily="34" charset="0"/>
                        <a:ea typeface="SimSun" panose="02010600030101010101" pitchFamily="2" charset="-122"/>
                        <a:cs typeface="Arial" panose="020B0604020202020204" pitchFamily="34" charset="0"/>
                      </a:endParaRPr>
                    </a:p>
                    <a:p>
                      <a:pPr algn="ctr"/>
                      <a:r>
                        <a:rPr lang="en-US" sz="2000" b="1">
                          <a:solidFill>
                            <a:srgbClr val="000000"/>
                          </a:solidFill>
                          <a:effectLst/>
                          <a:latin typeface="Arial" panose="020B0604020202020204" pitchFamily="34" charset="0"/>
                          <a:ea typeface="SimSun" panose="02010600030101010101" pitchFamily="2" charset="-122"/>
                          <a:cs typeface="Arial" panose="020B0604020202020204" pitchFamily="34" charset="0"/>
                        </a:rPr>
                        <a:t>[t/anno]</a:t>
                      </a:r>
                      <a:endParaRPr lang="it-IT" sz="2000">
                        <a:effectLst/>
                        <a:latin typeface="Arial" panose="020B0604020202020204" pitchFamily="34" charset="0"/>
                        <a:ea typeface="SimSun" panose="02010600030101010101" pitchFamily="2" charset="-122"/>
                        <a:cs typeface="Arial" panose="020B0604020202020204" pitchFamily="34" charset="0"/>
                      </a:endParaRPr>
                    </a:p>
                  </a:txBody>
                  <a:tcPr marL="0" marR="0" marT="0" marB="0" anchor="ctr"/>
                </a:tc>
                <a:extLst>
                  <a:ext uri="{0D108BD9-81ED-4DB2-BD59-A6C34878D82A}">
                    <a16:rowId xmlns:a16="http://schemas.microsoft.com/office/drawing/2014/main" val="2888422068"/>
                  </a:ext>
                </a:extLst>
              </a:tr>
              <a:tr h="455143">
                <a:tc>
                  <a:txBody>
                    <a:bodyPr/>
                    <a:lstStyle/>
                    <a:p>
                      <a:pPr algn="ctr">
                        <a:lnSpc>
                          <a:spcPct val="107000"/>
                        </a:lnSpc>
                        <a:spcAft>
                          <a:spcPts val="800"/>
                        </a:spcAft>
                      </a:pPr>
                      <a:r>
                        <a:rPr lang="en-US" sz="2000">
                          <a:effectLst/>
                          <a:latin typeface="Arial" panose="020B0604020202020204" pitchFamily="34" charset="0"/>
                          <a:ea typeface="Calibri" panose="020F0502020204030204" pitchFamily="34" charset="0"/>
                          <a:cs typeface="Arial" panose="020B0604020202020204" pitchFamily="34" charset="0"/>
                        </a:rPr>
                        <a:t>1.587.000</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algn="ctr">
                        <a:lnSpc>
                          <a:spcPct val="107000"/>
                        </a:lnSpc>
                        <a:spcAft>
                          <a:spcPts val="800"/>
                        </a:spcAft>
                      </a:pPr>
                      <a:r>
                        <a:rPr lang="en-US" sz="2000">
                          <a:effectLst/>
                          <a:latin typeface="Arial" panose="020B0604020202020204" pitchFamily="34" charset="0"/>
                          <a:ea typeface="Calibri" panose="020F0502020204030204" pitchFamily="34" charset="0"/>
                          <a:cs typeface="Arial" panose="020B0604020202020204" pitchFamily="34" charset="0"/>
                        </a:rPr>
                        <a:t>223.433</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algn="ctr">
                        <a:lnSpc>
                          <a:spcPct val="107000"/>
                        </a:lnSpc>
                        <a:spcAft>
                          <a:spcPts val="800"/>
                        </a:spcAft>
                      </a:pPr>
                      <a:r>
                        <a:rPr lang="en-US" sz="2000">
                          <a:effectLst/>
                          <a:latin typeface="Arial" panose="020B0604020202020204" pitchFamily="34" charset="0"/>
                          <a:ea typeface="Calibri" panose="020F0502020204030204" pitchFamily="34" charset="0"/>
                          <a:cs typeface="Arial" panose="020B0604020202020204" pitchFamily="34" charset="0"/>
                        </a:rPr>
                        <a:t>267</a:t>
                      </a:r>
                      <a:endParaRPr lang="it-IT" sz="20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algn="ctr">
                        <a:lnSpc>
                          <a:spcPct val="107000"/>
                        </a:lnSpc>
                        <a:spcAft>
                          <a:spcPts val="800"/>
                        </a:spcAft>
                      </a:pPr>
                      <a:r>
                        <a:rPr lang="en-US" sz="2000" dirty="0">
                          <a:effectLst/>
                          <a:latin typeface="Arial" panose="020B0604020202020204" pitchFamily="34" charset="0"/>
                          <a:ea typeface="Calibri" panose="020F0502020204030204" pitchFamily="34" charset="0"/>
                          <a:cs typeface="Arial" panose="020B0604020202020204" pitchFamily="34" charset="0"/>
                        </a:rPr>
                        <a:t>467</a:t>
                      </a:r>
                      <a:endParaRPr lang="it-IT" sz="20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244553145"/>
                  </a:ext>
                </a:extLst>
              </a:tr>
            </a:tbl>
          </a:graphicData>
        </a:graphic>
      </p:graphicFrame>
    </p:spTree>
    <p:extLst>
      <p:ext uri="{BB962C8B-B14F-4D97-AF65-F5344CB8AC3E}">
        <p14:creationId xmlns:p14="http://schemas.microsoft.com/office/powerpoint/2010/main" val="42229280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9C555-BB5C-B4E9-AAFB-84793D6572D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2BEE2CA-01AB-0067-93C6-285A68FB054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6DAC558-5F73-5538-CC6C-2AEBD4F37A2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56</a:t>
            </a:fld>
            <a:endParaRPr lang="it-IT" dirty="0">
              <a:solidFill>
                <a:prstClr val="black">
                  <a:tint val="75000"/>
                </a:prstClr>
              </a:solidFill>
              <a:latin typeface="Calibri"/>
            </a:endParaRPr>
          </a:p>
        </p:txBody>
      </p:sp>
      <p:sp>
        <p:nvSpPr>
          <p:cNvPr id="2" name="Rettangolo 1"/>
          <p:cNvSpPr/>
          <p:nvPr/>
        </p:nvSpPr>
        <p:spPr>
          <a:xfrm>
            <a:off x="7320072" y="1886611"/>
            <a:ext cx="4367348" cy="7648684"/>
          </a:xfrm>
          <a:prstGeom prst="rect">
            <a:avLst/>
          </a:prstGeom>
          <a:solidFill>
            <a:schemeClr val="bg2"/>
          </a:solidFill>
          <a:ln w="12700" cap="flat">
            <a:solidFill>
              <a:srgbClr val="4A5AA7"/>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26" name="Freccia a destra 25"/>
          <p:cNvSpPr/>
          <p:nvPr/>
        </p:nvSpPr>
        <p:spPr>
          <a:xfrm>
            <a:off x="5591881" y="2134144"/>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a:t>
            </a:r>
          </a:p>
        </p:txBody>
      </p:sp>
      <p:sp>
        <p:nvSpPr>
          <p:cNvPr id="20" name="Freccia a destra 19">
            <a:extLst>
              <a:ext uri="{FF2B5EF4-FFF2-40B4-BE49-F238E27FC236}">
                <a16:creationId xmlns:a16="http://schemas.microsoft.com/office/drawing/2014/main" id="{A86E7C32-47CB-5F7B-8886-94209015D502}"/>
              </a:ext>
            </a:extLst>
          </p:cNvPr>
          <p:cNvSpPr/>
          <p:nvPr/>
        </p:nvSpPr>
        <p:spPr>
          <a:xfrm>
            <a:off x="5591881" y="2692709"/>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2</a:t>
            </a:r>
          </a:p>
        </p:txBody>
      </p:sp>
      <p:sp>
        <p:nvSpPr>
          <p:cNvPr id="31" name="Freccia a destra 30">
            <a:extLst>
              <a:ext uri="{FF2B5EF4-FFF2-40B4-BE49-F238E27FC236}">
                <a16:creationId xmlns:a16="http://schemas.microsoft.com/office/drawing/2014/main" id="{ED672E03-DFC5-4BB8-AECB-D37EB6B63514}"/>
              </a:ext>
            </a:extLst>
          </p:cNvPr>
          <p:cNvSpPr/>
          <p:nvPr/>
        </p:nvSpPr>
        <p:spPr>
          <a:xfrm>
            <a:off x="5602514" y="3169041"/>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3</a:t>
            </a:r>
          </a:p>
        </p:txBody>
      </p:sp>
      <p:sp>
        <p:nvSpPr>
          <p:cNvPr id="33" name="Freccia a destra 32">
            <a:extLst>
              <a:ext uri="{FF2B5EF4-FFF2-40B4-BE49-F238E27FC236}">
                <a16:creationId xmlns:a16="http://schemas.microsoft.com/office/drawing/2014/main" id="{0C040B41-275D-A1B5-153C-475188679126}"/>
              </a:ext>
            </a:extLst>
          </p:cNvPr>
          <p:cNvSpPr/>
          <p:nvPr/>
        </p:nvSpPr>
        <p:spPr>
          <a:xfrm>
            <a:off x="5602514" y="3699131"/>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4</a:t>
            </a:r>
          </a:p>
        </p:txBody>
      </p:sp>
      <p:sp>
        <p:nvSpPr>
          <p:cNvPr id="35" name="Freccia a destra 34">
            <a:extLst>
              <a:ext uri="{FF2B5EF4-FFF2-40B4-BE49-F238E27FC236}">
                <a16:creationId xmlns:a16="http://schemas.microsoft.com/office/drawing/2014/main" id="{B51F4295-DF4D-7B49-BBBC-B934488E8CA3}"/>
              </a:ext>
            </a:extLst>
          </p:cNvPr>
          <p:cNvSpPr/>
          <p:nvPr/>
        </p:nvSpPr>
        <p:spPr>
          <a:xfrm>
            <a:off x="5557278" y="4349174"/>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5</a:t>
            </a:r>
          </a:p>
        </p:txBody>
      </p:sp>
      <p:sp>
        <p:nvSpPr>
          <p:cNvPr id="37" name="Freccia a destra 36">
            <a:extLst>
              <a:ext uri="{FF2B5EF4-FFF2-40B4-BE49-F238E27FC236}">
                <a16:creationId xmlns:a16="http://schemas.microsoft.com/office/drawing/2014/main" id="{7629059B-3F67-9166-9F74-B3C21B661F36}"/>
              </a:ext>
            </a:extLst>
          </p:cNvPr>
          <p:cNvSpPr/>
          <p:nvPr/>
        </p:nvSpPr>
        <p:spPr>
          <a:xfrm>
            <a:off x="5591879" y="4913171"/>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6</a:t>
            </a:r>
          </a:p>
        </p:txBody>
      </p:sp>
      <p:sp>
        <p:nvSpPr>
          <p:cNvPr id="41" name="Freccia a destra 40">
            <a:extLst>
              <a:ext uri="{FF2B5EF4-FFF2-40B4-BE49-F238E27FC236}">
                <a16:creationId xmlns:a16="http://schemas.microsoft.com/office/drawing/2014/main" id="{AC58AFEE-1F74-31F0-1E8A-026B144D5B3C}"/>
              </a:ext>
            </a:extLst>
          </p:cNvPr>
          <p:cNvSpPr/>
          <p:nvPr/>
        </p:nvSpPr>
        <p:spPr>
          <a:xfrm>
            <a:off x="5561406" y="5504625"/>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7</a:t>
            </a:r>
          </a:p>
        </p:txBody>
      </p:sp>
      <p:sp>
        <p:nvSpPr>
          <p:cNvPr id="43" name="Freccia a destra 42">
            <a:extLst>
              <a:ext uri="{FF2B5EF4-FFF2-40B4-BE49-F238E27FC236}">
                <a16:creationId xmlns:a16="http://schemas.microsoft.com/office/drawing/2014/main" id="{C2B90051-EFCA-B4B6-5710-EC778A3FC699}"/>
              </a:ext>
            </a:extLst>
          </p:cNvPr>
          <p:cNvSpPr/>
          <p:nvPr/>
        </p:nvSpPr>
        <p:spPr>
          <a:xfrm>
            <a:off x="5602510" y="6082819"/>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8</a:t>
            </a:r>
          </a:p>
        </p:txBody>
      </p:sp>
      <p:sp>
        <p:nvSpPr>
          <p:cNvPr id="45" name="Freccia a destra 44">
            <a:extLst>
              <a:ext uri="{FF2B5EF4-FFF2-40B4-BE49-F238E27FC236}">
                <a16:creationId xmlns:a16="http://schemas.microsoft.com/office/drawing/2014/main" id="{BB4A74BC-DA83-B78B-B8DE-18F9B8301817}"/>
              </a:ext>
            </a:extLst>
          </p:cNvPr>
          <p:cNvSpPr/>
          <p:nvPr/>
        </p:nvSpPr>
        <p:spPr>
          <a:xfrm>
            <a:off x="5557279" y="6586858"/>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9</a:t>
            </a:r>
          </a:p>
        </p:txBody>
      </p:sp>
      <p:sp>
        <p:nvSpPr>
          <p:cNvPr id="47" name="Freccia a destra 46">
            <a:extLst>
              <a:ext uri="{FF2B5EF4-FFF2-40B4-BE49-F238E27FC236}">
                <a16:creationId xmlns:a16="http://schemas.microsoft.com/office/drawing/2014/main" id="{BB7A0701-0058-493A-BF18-B12552723550}"/>
              </a:ext>
            </a:extLst>
          </p:cNvPr>
          <p:cNvSpPr/>
          <p:nvPr/>
        </p:nvSpPr>
        <p:spPr>
          <a:xfrm>
            <a:off x="5591217" y="7089289"/>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10</a:t>
            </a:r>
          </a:p>
        </p:txBody>
      </p:sp>
      <p:sp>
        <p:nvSpPr>
          <p:cNvPr id="49" name="Freccia a destra 48">
            <a:extLst>
              <a:ext uri="{FF2B5EF4-FFF2-40B4-BE49-F238E27FC236}">
                <a16:creationId xmlns:a16="http://schemas.microsoft.com/office/drawing/2014/main" id="{072ED3B3-5F0C-C884-4637-3CEFC0278EA4}"/>
              </a:ext>
            </a:extLst>
          </p:cNvPr>
          <p:cNvSpPr/>
          <p:nvPr/>
        </p:nvSpPr>
        <p:spPr>
          <a:xfrm>
            <a:off x="5590505" y="7610070"/>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11</a:t>
            </a:r>
          </a:p>
        </p:txBody>
      </p:sp>
      <p:sp>
        <p:nvSpPr>
          <p:cNvPr id="51" name="Freccia a destra 50">
            <a:extLst>
              <a:ext uri="{FF2B5EF4-FFF2-40B4-BE49-F238E27FC236}">
                <a16:creationId xmlns:a16="http://schemas.microsoft.com/office/drawing/2014/main" id="{9C2B74DC-954A-3A84-C9EB-5510E7B782BB}"/>
              </a:ext>
            </a:extLst>
          </p:cNvPr>
          <p:cNvSpPr/>
          <p:nvPr/>
        </p:nvSpPr>
        <p:spPr>
          <a:xfrm>
            <a:off x="5587991" y="8180697"/>
            <a:ext cx="1507345"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12</a:t>
            </a:r>
          </a:p>
        </p:txBody>
      </p:sp>
      <p:sp>
        <p:nvSpPr>
          <p:cNvPr id="27" name="Rettangolo 26"/>
          <p:cNvSpPr/>
          <p:nvPr/>
        </p:nvSpPr>
        <p:spPr>
          <a:xfrm>
            <a:off x="7361178" y="5071827"/>
            <a:ext cx="4173325" cy="1200329"/>
          </a:xfrm>
          <a:prstGeom prst="rect">
            <a:avLst/>
          </a:prstGeom>
          <a:noFill/>
        </p:spPr>
        <p:txBody>
          <a:bodyPr wrap="square" lIns="91440" tIns="45720" rIns="91440" bIns="45720">
            <a:spAutoFit/>
          </a:bodyPr>
          <a:lstStyle/>
          <a:p>
            <a:pPr algn="ctr"/>
            <a:r>
              <a:rPr lang="it-IT" dirty="0">
                <a:ln w="0"/>
                <a:solidFill>
                  <a:schemeClr val="tx1"/>
                </a:solidFill>
                <a:effectLst>
                  <a:outerShdw blurRad="38100" dist="19050" dir="2700000" algn="tl" rotWithShape="0">
                    <a:schemeClr val="dk1">
                      <a:alpha val="40000"/>
                    </a:schemeClr>
                  </a:outerShdw>
                </a:effectLst>
              </a:rPr>
              <a:t>PRODUTTORE GRANULATO</a:t>
            </a:r>
            <a:endParaRPr lang="it-IT"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18" name="Tabella 18">
            <a:extLst>
              <a:ext uri="{FF2B5EF4-FFF2-40B4-BE49-F238E27FC236}">
                <a16:creationId xmlns:a16="http://schemas.microsoft.com/office/drawing/2014/main" id="{D966FEEF-B3EC-D3DC-82E5-534EE159797B}"/>
              </a:ext>
            </a:extLst>
          </p:cNvPr>
          <p:cNvGraphicFramePr>
            <a:graphicFrameLocks/>
          </p:cNvGraphicFramePr>
          <p:nvPr>
            <p:extLst>
              <p:ext uri="{D42A27DB-BD31-4B8C-83A1-F6EECF244321}">
                <p14:modId xmlns:p14="http://schemas.microsoft.com/office/powerpoint/2010/main" val="917379079"/>
              </p:ext>
            </p:extLst>
          </p:nvPr>
        </p:nvGraphicFramePr>
        <p:xfrm>
          <a:off x="374322" y="1886615"/>
          <a:ext cx="5187084" cy="7839456"/>
        </p:xfrm>
        <a:graphic>
          <a:graphicData uri="http://schemas.openxmlformats.org/drawingml/2006/table">
            <a:tbl>
              <a:tblPr firstRow="1" bandRow="1">
                <a:tableStyleId>{5940675A-B579-460E-94D1-54222C63F5DA}</a:tableStyleId>
              </a:tblPr>
              <a:tblGrid>
                <a:gridCol w="709895">
                  <a:extLst>
                    <a:ext uri="{9D8B030D-6E8A-4147-A177-3AD203B41FA5}">
                      <a16:colId xmlns:a16="http://schemas.microsoft.com/office/drawing/2014/main" val="947324106"/>
                    </a:ext>
                  </a:extLst>
                </a:gridCol>
                <a:gridCol w="1883647">
                  <a:extLst>
                    <a:ext uri="{9D8B030D-6E8A-4147-A177-3AD203B41FA5}">
                      <a16:colId xmlns:a16="http://schemas.microsoft.com/office/drawing/2014/main" val="3807225265"/>
                    </a:ext>
                  </a:extLst>
                </a:gridCol>
                <a:gridCol w="1296771">
                  <a:extLst>
                    <a:ext uri="{9D8B030D-6E8A-4147-A177-3AD203B41FA5}">
                      <a16:colId xmlns:a16="http://schemas.microsoft.com/office/drawing/2014/main" val="3201793201"/>
                    </a:ext>
                  </a:extLst>
                </a:gridCol>
                <a:gridCol w="1296771">
                  <a:extLst>
                    <a:ext uri="{9D8B030D-6E8A-4147-A177-3AD203B41FA5}">
                      <a16:colId xmlns:a16="http://schemas.microsoft.com/office/drawing/2014/main" val="2911983635"/>
                    </a:ext>
                  </a:extLst>
                </a:gridCol>
              </a:tblGrid>
              <a:tr h="405420">
                <a:tc>
                  <a:txBody>
                    <a:bodyPr/>
                    <a:lstStyle/>
                    <a:p>
                      <a:endParaRPr lang="it-IT" dirty="0"/>
                    </a:p>
                  </a:txBody>
                  <a:tcPr/>
                </a:tc>
                <a:tc>
                  <a:txBody>
                    <a:bodyPr/>
                    <a:lstStyle/>
                    <a:p>
                      <a:endParaRPr lang="it-IT"/>
                    </a:p>
                  </a:txBody>
                  <a:tcPr/>
                </a:tc>
                <a:tc>
                  <a:txBody>
                    <a:bodyPr/>
                    <a:lstStyle/>
                    <a:p>
                      <a:endParaRPr lang="it-IT"/>
                    </a:p>
                  </a:txBody>
                  <a:tcPr/>
                </a:tc>
                <a:tc>
                  <a:txBody>
                    <a:bodyPr/>
                    <a:lstStyle/>
                    <a:p>
                      <a:pPr algn="ctr"/>
                      <a:r>
                        <a:rPr lang="it-IT" sz="2000" dirty="0">
                          <a:latin typeface="Arial" panose="020B0604020202020204" pitchFamily="34" charset="0"/>
                          <a:cs typeface="Arial" panose="020B0604020202020204" pitchFamily="34" charset="0"/>
                        </a:rPr>
                        <a:t>CO₂(ton)</a:t>
                      </a:r>
                    </a:p>
                  </a:txBody>
                  <a:tcPr/>
                </a:tc>
                <a:extLst>
                  <a:ext uri="{0D108BD9-81ED-4DB2-BD59-A6C34878D82A}">
                    <a16:rowId xmlns:a16="http://schemas.microsoft.com/office/drawing/2014/main" val="4253516429"/>
                  </a:ext>
                </a:extLst>
              </a:tr>
              <a:tr h="465810">
                <a:tc>
                  <a:txBody>
                    <a:bodyPr/>
                    <a:lstStyle/>
                    <a:p>
                      <a:r>
                        <a:rPr lang="it-IT" b="1" dirty="0"/>
                        <a:t>1</a:t>
                      </a:r>
                    </a:p>
                  </a:txBody>
                  <a:tcPr/>
                </a:tc>
                <a:tc>
                  <a:txBody>
                    <a:bodyPr/>
                    <a:lstStyle/>
                    <a:p>
                      <a:pPr algn="ctr"/>
                      <a:r>
                        <a:rPr lang="it-IT" sz="2000" b="1" dirty="0">
                          <a:latin typeface="Arial" panose="020B0604020202020204" pitchFamily="34" charset="0"/>
                          <a:cs typeface="Arial" panose="020B0604020202020204" pitchFamily="34" charset="0"/>
                        </a:rPr>
                        <a:t>EE (</a:t>
                      </a:r>
                      <a:r>
                        <a:rPr lang="it-IT" sz="2000" b="1" dirty="0" err="1">
                          <a:latin typeface="Arial" panose="020B0604020202020204" pitchFamily="34" charset="0"/>
                          <a:cs typeface="Arial" panose="020B0604020202020204" pitchFamily="34" charset="0"/>
                        </a:rPr>
                        <a:t>GWh</a:t>
                      </a:r>
                      <a:r>
                        <a:rPr lang="it-IT" sz="2000" b="1" dirty="0">
                          <a:latin typeface="Arial" panose="020B0604020202020204" pitchFamily="34" charset="0"/>
                          <a:cs typeface="Arial" panose="020B0604020202020204" pitchFamily="34" charset="0"/>
                        </a:rPr>
                        <a:t>)</a:t>
                      </a:r>
                    </a:p>
                  </a:txBody>
                  <a:tcPr/>
                </a:tc>
                <a:tc>
                  <a:txBody>
                    <a:bodyPr/>
                    <a:lstStyle/>
                    <a:p>
                      <a:r>
                        <a:rPr lang="it-IT" b="1" dirty="0"/>
                        <a:t>11,838</a:t>
                      </a:r>
                    </a:p>
                  </a:txBody>
                  <a:tcPr/>
                </a:tc>
                <a:tc>
                  <a:txBody>
                    <a:bodyPr/>
                    <a:lstStyle/>
                    <a:p>
                      <a:r>
                        <a:rPr lang="it-IT" b="1" dirty="0"/>
                        <a:t>3043</a:t>
                      </a:r>
                    </a:p>
                  </a:txBody>
                  <a:tcPr/>
                </a:tc>
                <a:extLst>
                  <a:ext uri="{0D108BD9-81ED-4DB2-BD59-A6C34878D82A}">
                    <a16:rowId xmlns:a16="http://schemas.microsoft.com/office/drawing/2014/main" val="913370287"/>
                  </a:ext>
                </a:extLst>
              </a:tr>
              <a:tr h="465810">
                <a:tc>
                  <a:txBody>
                    <a:bodyPr/>
                    <a:lstStyle/>
                    <a:p>
                      <a:r>
                        <a:rPr lang="it-IT" b="1" dirty="0"/>
                        <a:t>2</a:t>
                      </a:r>
                    </a:p>
                  </a:txBody>
                  <a:tcPr/>
                </a:tc>
                <a:tc>
                  <a:txBody>
                    <a:bodyPr/>
                    <a:lstStyle/>
                    <a:p>
                      <a:pPr algn="ctr"/>
                      <a:r>
                        <a:rPr lang="it-IT" sz="2000" b="1" dirty="0">
                          <a:latin typeface="Arial" panose="020B0604020202020204" pitchFamily="34" charset="0"/>
                          <a:cs typeface="Arial" panose="020B0604020202020204" pitchFamily="34" charset="0"/>
                        </a:rPr>
                        <a:t>Gas (</a:t>
                      </a:r>
                      <a:r>
                        <a:rPr lang="it-IT" sz="2000" b="1" dirty="0" err="1">
                          <a:latin typeface="Arial" panose="020B0604020202020204" pitchFamily="34" charset="0"/>
                          <a:cs typeface="Arial" panose="020B0604020202020204" pitchFamily="34" charset="0"/>
                        </a:rPr>
                        <a:t>smc</a:t>
                      </a:r>
                      <a:r>
                        <a:rPr lang="it-IT" sz="2000" b="1" dirty="0">
                          <a:latin typeface="Arial" panose="020B0604020202020204" pitchFamily="34" charset="0"/>
                          <a:cs typeface="Arial" panose="020B0604020202020204" pitchFamily="34" charset="0"/>
                        </a:rPr>
                        <a:t>)</a:t>
                      </a:r>
                    </a:p>
                  </a:txBody>
                  <a:tcPr/>
                </a:tc>
                <a:tc>
                  <a:txBody>
                    <a:bodyPr/>
                    <a:lstStyle/>
                    <a:p>
                      <a:r>
                        <a:rPr lang="it-IT" b="1" dirty="0"/>
                        <a:t>12.563</a:t>
                      </a:r>
                    </a:p>
                  </a:txBody>
                  <a:tcPr/>
                </a:tc>
                <a:tc>
                  <a:txBody>
                    <a:bodyPr/>
                    <a:lstStyle/>
                    <a:p>
                      <a:r>
                        <a:rPr lang="it-IT" b="1" dirty="0"/>
                        <a:t>24,9</a:t>
                      </a:r>
                    </a:p>
                  </a:txBody>
                  <a:tcPr/>
                </a:tc>
                <a:extLst>
                  <a:ext uri="{0D108BD9-81ED-4DB2-BD59-A6C34878D82A}">
                    <a16:rowId xmlns:a16="http://schemas.microsoft.com/office/drawing/2014/main" val="1192768207"/>
                  </a:ext>
                </a:extLst>
              </a:tr>
              <a:tr h="465810">
                <a:tc>
                  <a:txBody>
                    <a:bodyPr/>
                    <a:lstStyle/>
                    <a:p>
                      <a:r>
                        <a:rPr lang="it-IT" b="1" dirty="0"/>
                        <a:t>3</a:t>
                      </a:r>
                    </a:p>
                  </a:txBody>
                  <a:tcPr/>
                </a:tc>
                <a:tc>
                  <a:txBody>
                    <a:bodyPr/>
                    <a:lstStyle/>
                    <a:p>
                      <a:pPr algn="ctr"/>
                      <a:r>
                        <a:rPr lang="it-IT" sz="2000" b="1" dirty="0">
                          <a:latin typeface="Arial" panose="020B0604020202020204" pitchFamily="34" charset="0"/>
                          <a:cs typeface="Arial" panose="020B0604020202020204" pitchFamily="34" charset="0"/>
                        </a:rPr>
                        <a:t>Gasolio (ton)</a:t>
                      </a:r>
                    </a:p>
                  </a:txBody>
                  <a:tcPr/>
                </a:tc>
                <a:tc>
                  <a:txBody>
                    <a:bodyPr/>
                    <a:lstStyle/>
                    <a:p>
                      <a:r>
                        <a:rPr lang="it-IT" b="1" dirty="0"/>
                        <a:t>79</a:t>
                      </a:r>
                    </a:p>
                  </a:txBody>
                  <a:tcPr/>
                </a:tc>
                <a:tc>
                  <a:txBody>
                    <a:bodyPr/>
                    <a:lstStyle/>
                    <a:p>
                      <a:r>
                        <a:rPr lang="it-IT" b="1" dirty="0"/>
                        <a:t>26,1</a:t>
                      </a:r>
                    </a:p>
                  </a:txBody>
                  <a:tcPr/>
                </a:tc>
                <a:extLst>
                  <a:ext uri="{0D108BD9-81ED-4DB2-BD59-A6C34878D82A}">
                    <a16:rowId xmlns:a16="http://schemas.microsoft.com/office/drawing/2014/main" val="3772426167"/>
                  </a:ext>
                </a:extLst>
              </a:tr>
              <a:tr h="465810">
                <a:tc>
                  <a:txBody>
                    <a:bodyPr/>
                    <a:lstStyle/>
                    <a:p>
                      <a:r>
                        <a:rPr lang="it-IT" dirty="0"/>
                        <a:t>4</a:t>
                      </a:r>
                    </a:p>
                  </a:txBody>
                  <a:tcPr/>
                </a:tc>
                <a:tc>
                  <a:txBody>
                    <a:bodyPr/>
                    <a:lstStyle/>
                    <a:p>
                      <a:pPr algn="ctr"/>
                      <a:r>
                        <a:rPr lang="it-IT" sz="2000" b="0" dirty="0">
                          <a:latin typeface="Arial" panose="020B0604020202020204" pitchFamily="34" charset="0"/>
                          <a:cs typeface="Arial" panose="020B0604020202020204" pitchFamily="34" charset="0"/>
                        </a:rPr>
                        <a:t>Polibutadiene (ton)</a:t>
                      </a:r>
                    </a:p>
                  </a:txBody>
                  <a:tcPr/>
                </a:tc>
                <a:tc>
                  <a:txBody>
                    <a:bodyPr/>
                    <a:lstStyle/>
                    <a:p>
                      <a:r>
                        <a:rPr lang="it-IT" dirty="0"/>
                        <a:t>18,5</a:t>
                      </a:r>
                    </a:p>
                  </a:txBody>
                  <a:tcPr/>
                </a:tc>
                <a:tc>
                  <a:txBody>
                    <a:bodyPr/>
                    <a:lstStyle/>
                    <a:p>
                      <a:endParaRPr lang="it-IT" dirty="0"/>
                    </a:p>
                  </a:txBody>
                  <a:tcPr/>
                </a:tc>
                <a:extLst>
                  <a:ext uri="{0D108BD9-81ED-4DB2-BD59-A6C34878D82A}">
                    <a16:rowId xmlns:a16="http://schemas.microsoft.com/office/drawing/2014/main" val="4262375046"/>
                  </a:ext>
                </a:extLst>
              </a:tr>
              <a:tr h="465810">
                <a:tc>
                  <a:txBody>
                    <a:bodyPr/>
                    <a:lstStyle/>
                    <a:p>
                      <a:r>
                        <a:rPr lang="it-IT" dirty="0"/>
                        <a:t>5</a:t>
                      </a:r>
                    </a:p>
                  </a:txBody>
                  <a:tcPr/>
                </a:tc>
                <a:tc>
                  <a:txBody>
                    <a:bodyPr/>
                    <a:lstStyle/>
                    <a:p>
                      <a:pPr algn="ctr"/>
                      <a:r>
                        <a:rPr lang="it-IT" sz="2000" b="0" dirty="0">
                          <a:latin typeface="Arial" panose="020B0604020202020204" pitchFamily="34" charset="0"/>
                          <a:cs typeface="Arial" panose="020B0604020202020204" pitchFamily="34" charset="0"/>
                        </a:rPr>
                        <a:t>Glicol (ton)</a:t>
                      </a:r>
                    </a:p>
                  </a:txBody>
                  <a:tcPr/>
                </a:tc>
                <a:tc>
                  <a:txBody>
                    <a:bodyPr/>
                    <a:lstStyle/>
                    <a:p>
                      <a:r>
                        <a:rPr lang="it-IT" dirty="0"/>
                        <a:t>36,9</a:t>
                      </a:r>
                    </a:p>
                  </a:txBody>
                  <a:tcPr/>
                </a:tc>
                <a:tc>
                  <a:txBody>
                    <a:bodyPr/>
                    <a:lstStyle/>
                    <a:p>
                      <a:endParaRPr lang="it-IT"/>
                    </a:p>
                  </a:txBody>
                  <a:tcPr/>
                </a:tc>
                <a:extLst>
                  <a:ext uri="{0D108BD9-81ED-4DB2-BD59-A6C34878D82A}">
                    <a16:rowId xmlns:a16="http://schemas.microsoft.com/office/drawing/2014/main" val="1112061758"/>
                  </a:ext>
                </a:extLst>
              </a:tr>
              <a:tr h="666047">
                <a:tc>
                  <a:txBody>
                    <a:bodyPr/>
                    <a:lstStyle/>
                    <a:p>
                      <a:r>
                        <a:rPr lang="it-IT" dirty="0"/>
                        <a:t>6</a:t>
                      </a:r>
                    </a:p>
                  </a:txBody>
                  <a:tcPr/>
                </a:tc>
                <a:tc>
                  <a:txBody>
                    <a:bodyPr/>
                    <a:lstStyle/>
                    <a:p>
                      <a:pPr algn="ctr"/>
                      <a:r>
                        <a:rPr lang="it-IT" sz="2000" b="0" dirty="0">
                          <a:latin typeface="Arial" panose="020B0604020202020204" pitchFamily="34" charset="0"/>
                          <a:cs typeface="Arial" panose="020B0604020202020204" pitchFamily="34" charset="0"/>
                        </a:rPr>
                        <a:t>Acido</a:t>
                      </a:r>
                      <a:r>
                        <a:rPr lang="it-IT" sz="2000" b="0" baseline="0" dirty="0">
                          <a:latin typeface="Arial" panose="020B0604020202020204" pitchFamily="34" charset="0"/>
                          <a:cs typeface="Arial" panose="020B0604020202020204" pitchFamily="34" charset="0"/>
                        </a:rPr>
                        <a:t> acetico</a:t>
                      </a:r>
                      <a:r>
                        <a:rPr lang="it-IT" sz="2000" b="0" dirty="0">
                          <a:latin typeface="Arial" panose="020B0604020202020204" pitchFamily="34" charset="0"/>
                          <a:cs typeface="Arial" panose="020B0604020202020204" pitchFamily="34" charset="0"/>
                        </a:rPr>
                        <a:t> (ton)</a:t>
                      </a:r>
                    </a:p>
                  </a:txBody>
                  <a:tcPr/>
                </a:tc>
                <a:tc>
                  <a:txBody>
                    <a:bodyPr/>
                    <a:lstStyle/>
                    <a:p>
                      <a:r>
                        <a:rPr lang="it-IT" dirty="0"/>
                        <a:t>55,4</a:t>
                      </a:r>
                    </a:p>
                  </a:txBody>
                  <a:tcPr/>
                </a:tc>
                <a:tc>
                  <a:txBody>
                    <a:bodyPr/>
                    <a:lstStyle/>
                    <a:p>
                      <a:endParaRPr lang="it-IT"/>
                    </a:p>
                  </a:txBody>
                  <a:tcPr/>
                </a:tc>
                <a:extLst>
                  <a:ext uri="{0D108BD9-81ED-4DB2-BD59-A6C34878D82A}">
                    <a16:rowId xmlns:a16="http://schemas.microsoft.com/office/drawing/2014/main" val="396020680"/>
                  </a:ext>
                </a:extLst>
              </a:tr>
              <a:tr h="666047">
                <a:tc>
                  <a:txBody>
                    <a:bodyPr/>
                    <a:lstStyle/>
                    <a:p>
                      <a:r>
                        <a:rPr lang="it-IT" dirty="0"/>
                        <a:t>7</a:t>
                      </a:r>
                    </a:p>
                  </a:txBody>
                  <a:tcPr/>
                </a:tc>
                <a:tc>
                  <a:txBody>
                    <a:bodyPr/>
                    <a:lstStyle/>
                    <a:p>
                      <a:pPr algn="ctr"/>
                      <a:r>
                        <a:rPr lang="it-IT" sz="2000" b="0" dirty="0">
                          <a:latin typeface="Arial" panose="020B0604020202020204" pitchFamily="34" charset="0"/>
                          <a:cs typeface="Arial" panose="020B0604020202020204" pitchFamily="34" charset="0"/>
                        </a:rPr>
                        <a:t>PP (</a:t>
                      </a:r>
                      <a:r>
                        <a:rPr lang="it-IT" sz="2000" b="0" dirty="0" err="1">
                          <a:latin typeface="Arial" panose="020B0604020202020204" pitchFamily="34" charset="0"/>
                          <a:cs typeface="Arial" panose="020B0604020202020204" pitchFamily="34" charset="0"/>
                        </a:rPr>
                        <a:t>imball</a:t>
                      </a:r>
                      <a:r>
                        <a:rPr lang="it-IT" sz="2000" b="0" dirty="0">
                          <a:latin typeface="Arial" panose="020B0604020202020204" pitchFamily="34" charset="0"/>
                          <a:cs typeface="Arial" panose="020B0604020202020204" pitchFamily="34" charset="0"/>
                        </a:rPr>
                        <a:t>.) (ton)</a:t>
                      </a:r>
                    </a:p>
                  </a:txBody>
                  <a:tcPr/>
                </a:tc>
                <a:tc>
                  <a:txBody>
                    <a:bodyPr/>
                    <a:lstStyle/>
                    <a:p>
                      <a:r>
                        <a:rPr lang="it-IT" dirty="0"/>
                        <a:t>50</a:t>
                      </a:r>
                    </a:p>
                  </a:txBody>
                  <a:tcPr/>
                </a:tc>
                <a:tc>
                  <a:txBody>
                    <a:bodyPr/>
                    <a:lstStyle/>
                    <a:p>
                      <a:endParaRPr lang="it-IT"/>
                    </a:p>
                  </a:txBody>
                  <a:tcPr/>
                </a:tc>
                <a:extLst>
                  <a:ext uri="{0D108BD9-81ED-4DB2-BD59-A6C34878D82A}">
                    <a16:rowId xmlns:a16="http://schemas.microsoft.com/office/drawing/2014/main" val="3178068171"/>
                  </a:ext>
                </a:extLst>
              </a:tr>
              <a:tr h="465810">
                <a:tc>
                  <a:txBody>
                    <a:bodyPr/>
                    <a:lstStyle/>
                    <a:p>
                      <a:r>
                        <a:rPr lang="it-IT" dirty="0"/>
                        <a:t>8</a:t>
                      </a:r>
                    </a:p>
                  </a:txBody>
                  <a:tcPr/>
                </a:tc>
                <a:tc>
                  <a:txBody>
                    <a:bodyPr/>
                    <a:lstStyle/>
                    <a:p>
                      <a:pPr algn="ctr"/>
                      <a:r>
                        <a:rPr lang="it-IT" sz="2000" b="0" dirty="0">
                          <a:latin typeface="Arial" panose="020B0604020202020204" pitchFamily="34" charset="0"/>
                          <a:cs typeface="Arial" panose="020B0604020202020204" pitchFamily="34" charset="0"/>
                        </a:rPr>
                        <a:t>ABS (ton)</a:t>
                      </a:r>
                    </a:p>
                  </a:txBody>
                  <a:tcPr/>
                </a:tc>
                <a:tc>
                  <a:txBody>
                    <a:bodyPr/>
                    <a:lstStyle/>
                    <a:p>
                      <a:r>
                        <a:rPr lang="it-IT" dirty="0"/>
                        <a:t>554</a:t>
                      </a:r>
                    </a:p>
                  </a:txBody>
                  <a:tcPr/>
                </a:tc>
                <a:tc>
                  <a:txBody>
                    <a:bodyPr/>
                    <a:lstStyle/>
                    <a:p>
                      <a:endParaRPr lang="it-IT"/>
                    </a:p>
                  </a:txBody>
                  <a:tcPr/>
                </a:tc>
                <a:extLst>
                  <a:ext uri="{0D108BD9-81ED-4DB2-BD59-A6C34878D82A}">
                    <a16:rowId xmlns:a16="http://schemas.microsoft.com/office/drawing/2014/main" val="2704133120"/>
                  </a:ext>
                </a:extLst>
              </a:tr>
              <a:tr h="465810">
                <a:tc>
                  <a:txBody>
                    <a:bodyPr/>
                    <a:lstStyle/>
                    <a:p>
                      <a:r>
                        <a:rPr lang="it-IT" dirty="0"/>
                        <a:t>9</a:t>
                      </a:r>
                    </a:p>
                  </a:txBody>
                  <a:tcPr/>
                </a:tc>
                <a:tc>
                  <a:txBody>
                    <a:bodyPr/>
                    <a:lstStyle/>
                    <a:p>
                      <a:pPr algn="ctr"/>
                      <a:r>
                        <a:rPr lang="it-IT" sz="2000" b="0" dirty="0">
                          <a:latin typeface="Arial" panose="020B0604020202020204" pitchFamily="34" charset="0"/>
                          <a:cs typeface="Arial" panose="020B0604020202020204" pitchFamily="34" charset="0"/>
                        </a:rPr>
                        <a:t>PP (ton)</a:t>
                      </a:r>
                    </a:p>
                  </a:txBody>
                  <a:tcPr/>
                </a:tc>
                <a:tc>
                  <a:txBody>
                    <a:bodyPr/>
                    <a:lstStyle/>
                    <a:p>
                      <a:r>
                        <a:rPr lang="it-IT" dirty="0"/>
                        <a:t>34147</a:t>
                      </a:r>
                    </a:p>
                  </a:txBody>
                  <a:tcPr/>
                </a:tc>
                <a:tc>
                  <a:txBody>
                    <a:bodyPr/>
                    <a:lstStyle/>
                    <a:p>
                      <a:endParaRPr lang="it-IT"/>
                    </a:p>
                  </a:txBody>
                  <a:tcPr/>
                </a:tc>
                <a:extLst>
                  <a:ext uri="{0D108BD9-81ED-4DB2-BD59-A6C34878D82A}">
                    <a16:rowId xmlns:a16="http://schemas.microsoft.com/office/drawing/2014/main" val="3141070524"/>
                  </a:ext>
                </a:extLst>
              </a:tr>
              <a:tr h="465810">
                <a:tc>
                  <a:txBody>
                    <a:bodyPr/>
                    <a:lstStyle/>
                    <a:p>
                      <a:r>
                        <a:rPr lang="it-IT" dirty="0"/>
                        <a:t>10</a:t>
                      </a:r>
                    </a:p>
                  </a:txBody>
                  <a:tcPr/>
                </a:tc>
                <a:tc>
                  <a:txBody>
                    <a:bodyPr/>
                    <a:lstStyle/>
                    <a:p>
                      <a:pPr algn="ctr"/>
                      <a:r>
                        <a:rPr lang="it-IT" sz="2000" b="0" dirty="0">
                          <a:latin typeface="Arial" panose="020B0604020202020204" pitchFamily="34" charset="0"/>
                          <a:cs typeface="Arial" panose="020B0604020202020204" pitchFamily="34" charset="0"/>
                        </a:rPr>
                        <a:t>PE (ton)</a:t>
                      </a:r>
                    </a:p>
                  </a:txBody>
                  <a:tcPr/>
                </a:tc>
                <a:tc>
                  <a:txBody>
                    <a:bodyPr/>
                    <a:lstStyle/>
                    <a:p>
                      <a:r>
                        <a:rPr lang="it-IT" dirty="0"/>
                        <a:t>1477</a:t>
                      </a:r>
                    </a:p>
                  </a:txBody>
                  <a:tcPr/>
                </a:tc>
                <a:tc>
                  <a:txBody>
                    <a:bodyPr/>
                    <a:lstStyle/>
                    <a:p>
                      <a:endParaRPr lang="it-IT"/>
                    </a:p>
                  </a:txBody>
                  <a:tcPr/>
                </a:tc>
                <a:extLst>
                  <a:ext uri="{0D108BD9-81ED-4DB2-BD59-A6C34878D82A}">
                    <a16:rowId xmlns:a16="http://schemas.microsoft.com/office/drawing/2014/main" val="101086543"/>
                  </a:ext>
                </a:extLst>
              </a:tr>
              <a:tr h="465810">
                <a:tc>
                  <a:txBody>
                    <a:bodyPr/>
                    <a:lstStyle/>
                    <a:p>
                      <a:r>
                        <a:rPr lang="it-IT" dirty="0"/>
                        <a:t>11</a:t>
                      </a:r>
                    </a:p>
                  </a:txBody>
                  <a:tcPr/>
                </a:tc>
                <a:tc>
                  <a:txBody>
                    <a:bodyPr/>
                    <a:lstStyle/>
                    <a:p>
                      <a:pPr algn="ctr"/>
                      <a:r>
                        <a:rPr lang="it-IT" sz="2000" b="0" dirty="0">
                          <a:latin typeface="Arial" panose="020B0604020202020204" pitchFamily="34" charset="0"/>
                          <a:cs typeface="Arial" panose="020B0604020202020204" pitchFamily="34" charset="0"/>
                        </a:rPr>
                        <a:t>PS (ton)</a:t>
                      </a:r>
                    </a:p>
                  </a:txBody>
                  <a:tcPr/>
                </a:tc>
                <a:tc>
                  <a:txBody>
                    <a:bodyPr/>
                    <a:lstStyle/>
                    <a:p>
                      <a:r>
                        <a:rPr lang="it-IT" dirty="0"/>
                        <a:t>738</a:t>
                      </a:r>
                    </a:p>
                  </a:txBody>
                  <a:tcPr/>
                </a:tc>
                <a:tc>
                  <a:txBody>
                    <a:bodyPr/>
                    <a:lstStyle/>
                    <a:p>
                      <a:endParaRPr lang="it-IT"/>
                    </a:p>
                  </a:txBody>
                  <a:tcPr/>
                </a:tc>
                <a:extLst>
                  <a:ext uri="{0D108BD9-81ED-4DB2-BD59-A6C34878D82A}">
                    <a16:rowId xmlns:a16="http://schemas.microsoft.com/office/drawing/2014/main" val="1618102459"/>
                  </a:ext>
                </a:extLst>
              </a:tr>
              <a:tr h="666047">
                <a:tc>
                  <a:txBody>
                    <a:bodyPr/>
                    <a:lstStyle/>
                    <a:p>
                      <a:r>
                        <a:rPr lang="it-IT" dirty="0"/>
                        <a:t>12</a:t>
                      </a:r>
                    </a:p>
                  </a:txBody>
                  <a:tcPr/>
                </a:tc>
                <a:tc>
                  <a:txBody>
                    <a:bodyPr/>
                    <a:lstStyle/>
                    <a:p>
                      <a:pPr algn="ctr"/>
                      <a:r>
                        <a:rPr lang="it-IT" sz="2000" b="0" dirty="0">
                          <a:latin typeface="Arial" panose="020B0604020202020204" pitchFamily="34" charset="0"/>
                          <a:cs typeface="Arial" panose="020B0604020202020204" pitchFamily="34" charset="0"/>
                        </a:rPr>
                        <a:t>Trasporto (</a:t>
                      </a:r>
                      <a:r>
                        <a:rPr lang="it-IT" sz="2000" b="0" dirty="0" err="1">
                          <a:latin typeface="Arial" panose="020B0604020202020204" pitchFamily="34" charset="0"/>
                          <a:cs typeface="Arial" panose="020B0604020202020204" pitchFamily="34" charset="0"/>
                        </a:rPr>
                        <a:t>txkm</a:t>
                      </a:r>
                      <a:r>
                        <a:rPr lang="it-IT" sz="2000" b="0" dirty="0">
                          <a:latin typeface="Arial" panose="020B0604020202020204" pitchFamily="34" charset="0"/>
                          <a:cs typeface="Arial" panose="020B0604020202020204" pitchFamily="34" charset="0"/>
                        </a:rPr>
                        <a:t>)/1000</a:t>
                      </a:r>
                    </a:p>
                  </a:txBody>
                  <a:tcPr/>
                </a:tc>
                <a:tc>
                  <a:txBody>
                    <a:bodyPr/>
                    <a:lstStyle/>
                    <a:p>
                      <a:endParaRPr lang="it-IT" dirty="0"/>
                    </a:p>
                  </a:txBody>
                  <a:tcPr/>
                </a:tc>
                <a:tc>
                  <a:txBody>
                    <a:bodyPr/>
                    <a:lstStyle/>
                    <a:p>
                      <a:endParaRPr lang="it-IT"/>
                    </a:p>
                  </a:txBody>
                  <a:tcPr/>
                </a:tc>
                <a:extLst>
                  <a:ext uri="{0D108BD9-81ED-4DB2-BD59-A6C34878D82A}">
                    <a16:rowId xmlns:a16="http://schemas.microsoft.com/office/drawing/2014/main" val="2242916583"/>
                  </a:ext>
                </a:extLst>
              </a:tr>
              <a:tr h="666047">
                <a:tc>
                  <a:txBody>
                    <a:bodyPr/>
                    <a:lstStyle/>
                    <a:p>
                      <a:r>
                        <a:rPr lang="it-IT" b="1" dirty="0"/>
                        <a:t>13</a:t>
                      </a:r>
                    </a:p>
                  </a:txBody>
                  <a:tcPr/>
                </a:tc>
                <a:tc>
                  <a:txBody>
                    <a:bodyPr/>
                    <a:lstStyle/>
                    <a:p>
                      <a:pPr algn="ctr"/>
                      <a:r>
                        <a:rPr lang="it-IT" sz="2000" b="1" dirty="0">
                          <a:latin typeface="Arial" panose="020B0604020202020204" pitchFamily="34" charset="0"/>
                          <a:cs typeface="Arial" panose="020B0604020202020204" pitchFamily="34" charset="0"/>
                        </a:rPr>
                        <a:t>Granulato (ton)</a:t>
                      </a:r>
                    </a:p>
                  </a:txBody>
                  <a:tcPr/>
                </a:tc>
                <a:tc>
                  <a:txBody>
                    <a:bodyPr/>
                    <a:lstStyle/>
                    <a:p>
                      <a:r>
                        <a:rPr lang="it-IT" b="1" dirty="0"/>
                        <a:t>36.916</a:t>
                      </a:r>
                    </a:p>
                  </a:txBody>
                  <a:tcPr/>
                </a:tc>
                <a:tc>
                  <a:txBody>
                    <a:bodyPr/>
                    <a:lstStyle/>
                    <a:p>
                      <a:endParaRPr lang="it-IT" dirty="0"/>
                    </a:p>
                  </a:txBody>
                  <a:tcPr/>
                </a:tc>
                <a:extLst>
                  <a:ext uri="{0D108BD9-81ED-4DB2-BD59-A6C34878D82A}">
                    <a16:rowId xmlns:a16="http://schemas.microsoft.com/office/drawing/2014/main" val="4128459726"/>
                  </a:ext>
                </a:extLst>
              </a:tr>
            </a:tbl>
          </a:graphicData>
        </a:graphic>
      </p:graphicFrame>
      <p:sp>
        <p:nvSpPr>
          <p:cNvPr id="3" name="Freccia a destra 2"/>
          <p:cNvSpPr/>
          <p:nvPr/>
        </p:nvSpPr>
        <p:spPr>
          <a:xfrm>
            <a:off x="11687420" y="5680657"/>
            <a:ext cx="978408" cy="570627"/>
          </a:xfrm>
          <a:prstGeom prst="rightArrow">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13</a:t>
            </a:r>
          </a:p>
        </p:txBody>
      </p:sp>
      <p:sp>
        <p:nvSpPr>
          <p:cNvPr id="8" name="Titolo 7">
            <a:extLst>
              <a:ext uri="{FF2B5EF4-FFF2-40B4-BE49-F238E27FC236}">
                <a16:creationId xmlns:a16="http://schemas.microsoft.com/office/drawing/2014/main" id="{FA076A5D-2785-5197-520B-FB8C1CFAB605}"/>
              </a:ext>
            </a:extLst>
          </p:cNvPr>
          <p:cNvSpPr>
            <a:spLocks noGrp="1"/>
          </p:cNvSpPr>
          <p:nvPr>
            <p:ph type="title"/>
          </p:nvPr>
        </p:nvSpPr>
        <p:spPr/>
        <p:txBody>
          <a:bodyPr/>
          <a:lstStyle/>
          <a:p>
            <a:r>
              <a:rPr lang="it-IT" dirty="0"/>
              <a:t>Esempio DE (28)</a:t>
            </a:r>
          </a:p>
        </p:txBody>
      </p:sp>
    </p:spTree>
    <p:extLst>
      <p:ext uri="{BB962C8B-B14F-4D97-AF65-F5344CB8AC3E}">
        <p14:creationId xmlns:p14="http://schemas.microsoft.com/office/powerpoint/2010/main" val="617178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EC244-A85C-DF8B-51F7-1E3EA52B823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DF8107E-741C-A164-C0BE-B9ED26AEC6B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8DB1277-17F5-6E8E-D598-04486969C0F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57</a:t>
            </a:fld>
            <a:endParaRPr lang="it-IT" dirty="0">
              <a:solidFill>
                <a:prstClr val="black">
                  <a:tint val="75000"/>
                </a:prstClr>
              </a:solidFill>
              <a:latin typeface="Calibri"/>
            </a:endParaRPr>
          </a:p>
        </p:txBody>
      </p:sp>
      <p:sp>
        <p:nvSpPr>
          <p:cNvPr id="6" name="Titolo 1"/>
          <p:cNvSpPr>
            <a:spLocks noGrp="1"/>
          </p:cNvSpPr>
          <p:nvPr>
            <p:ph type="title"/>
          </p:nvPr>
        </p:nvSpPr>
        <p:spPr>
          <a:xfrm>
            <a:off x="650239" y="474556"/>
            <a:ext cx="11939131" cy="793892"/>
          </a:xfrm>
        </p:spPr>
        <p:txBody>
          <a:bodyPr/>
          <a:lstStyle/>
          <a:p>
            <a:pPr algn="ctr"/>
            <a:r>
              <a:rPr lang="it-IT" dirty="0"/>
              <a:t> Esempio DE (29)</a:t>
            </a:r>
          </a:p>
        </p:txBody>
      </p:sp>
      <p:sp>
        <p:nvSpPr>
          <p:cNvPr id="3" name="Segnaposto testo 2"/>
          <p:cNvSpPr txBox="1">
            <a:spLocks/>
          </p:cNvSpPr>
          <p:nvPr/>
        </p:nvSpPr>
        <p:spPr>
          <a:xfrm>
            <a:off x="409081" y="1954388"/>
            <a:ext cx="11935319" cy="7067692"/>
          </a:xfrm>
          <a:prstGeom prst="rect">
            <a:avLst/>
          </a:prstGeom>
        </p:spPr>
        <p:txBody>
          <a:bodyPr vert="horz" lIns="91440" tIns="45720" rIns="91440" bIns="45720" rtlCol="0">
            <a:normAutofit fontScale="850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dirty="0"/>
          </a:p>
          <a:p>
            <a:r>
              <a:rPr lang="it-IT" sz="2400" b="1" dirty="0">
                <a:latin typeface="Calibri" panose="020F0502020204030204" pitchFamily="34" charset="0"/>
                <a:cs typeface="Calibri" panose="020F0502020204030204" pitchFamily="34" charset="0"/>
              </a:rPr>
              <a:t>Utilizzando come fattori emissione di CO2 i seguenti :</a:t>
            </a:r>
          </a:p>
          <a:p>
            <a:pPr marL="342900" indent="-342900"/>
            <a:r>
              <a:rPr lang="it-IT" sz="2400" b="1" dirty="0">
                <a:latin typeface="Calibri" panose="020F0502020204030204" pitchFamily="34" charset="0"/>
                <a:cs typeface="Calibri" panose="020F0502020204030204" pitchFamily="34" charset="0"/>
              </a:rPr>
              <a:t>Energia Elettrica (Fonte  ISPRA – Media Nazionale 2023 )               :    257 kg/</a:t>
            </a:r>
            <a:r>
              <a:rPr lang="it-IT" sz="2400" b="1" dirty="0" err="1">
                <a:latin typeface="Calibri" panose="020F0502020204030204" pitchFamily="34" charset="0"/>
                <a:cs typeface="Calibri" panose="020F0502020204030204" pitchFamily="34" charset="0"/>
              </a:rPr>
              <a:t>Mwhel</a:t>
            </a:r>
            <a:endParaRPr lang="it-IT" sz="2400" b="1" dirty="0">
              <a:latin typeface="Calibri" panose="020F0502020204030204" pitchFamily="34" charset="0"/>
              <a:cs typeface="Calibri" panose="020F0502020204030204" pitchFamily="34" charset="0"/>
            </a:endParaRPr>
          </a:p>
          <a:p>
            <a:pPr marL="342900" indent="-342900"/>
            <a:r>
              <a:rPr lang="it-IT" sz="2400" b="1" dirty="0">
                <a:latin typeface="Calibri" panose="020F0502020204030204" pitchFamily="34" charset="0"/>
                <a:cs typeface="Calibri" panose="020F0502020204030204" pitchFamily="34" charset="0"/>
              </a:rPr>
              <a:t>Gas Metano (Parametri standard nazionali di emissione </a:t>
            </a:r>
            <a:r>
              <a:rPr lang="it-IT" sz="2400" b="1" dirty="0" smtClean="0">
                <a:latin typeface="Calibri" panose="020F0502020204030204" pitchFamily="34" charset="0"/>
                <a:cs typeface="Calibri" panose="020F0502020204030204" pitchFamily="34" charset="0"/>
              </a:rPr>
              <a:t>)              : </a:t>
            </a:r>
            <a:r>
              <a:rPr lang="it-IT" sz="2400" b="1" dirty="0">
                <a:latin typeface="Calibri" panose="020F0502020204030204" pitchFamily="34" charset="0"/>
                <a:cs typeface="Calibri" panose="020F0502020204030204" pitchFamily="34" charset="0"/>
              </a:rPr>
              <a:t>1,982 kg/</a:t>
            </a:r>
            <a:r>
              <a:rPr lang="it-IT" sz="2400" b="1" dirty="0" err="1">
                <a:latin typeface="Calibri" panose="020F0502020204030204" pitchFamily="34" charset="0"/>
                <a:cs typeface="Calibri" panose="020F0502020204030204" pitchFamily="34" charset="0"/>
              </a:rPr>
              <a:t>smc</a:t>
            </a:r>
            <a:r>
              <a:rPr lang="it-IT" sz="2400" b="1" dirty="0">
                <a:latin typeface="Calibri" panose="020F0502020204030204" pitchFamily="34" charset="0"/>
                <a:cs typeface="Calibri" panose="020F0502020204030204" pitchFamily="34" charset="0"/>
              </a:rPr>
              <a:t> </a:t>
            </a:r>
          </a:p>
          <a:p>
            <a:pPr marL="342900" indent="-342900"/>
            <a:r>
              <a:rPr lang="it-IT" sz="2400" b="1" dirty="0">
                <a:latin typeface="Calibri" panose="020F0502020204030204" pitchFamily="34" charset="0"/>
                <a:cs typeface="Calibri" panose="020F0502020204030204" pitchFamily="34" charset="0"/>
              </a:rPr>
              <a:t>Gasolio (Banca dati </a:t>
            </a:r>
            <a:r>
              <a:rPr lang="it-IT" sz="2400" b="1" dirty="0" err="1">
                <a:latin typeface="Calibri" panose="020F0502020204030204" pitchFamily="34" charset="0"/>
                <a:cs typeface="Calibri" panose="020F0502020204030204" pitchFamily="34" charset="0"/>
              </a:rPr>
              <a:t>Ecoinvent</a:t>
            </a:r>
            <a:r>
              <a:rPr lang="it-IT" sz="2400" b="1" dirty="0">
                <a:latin typeface="Calibri" panose="020F0502020204030204" pitchFamily="34" charset="0"/>
                <a:cs typeface="Calibri" panose="020F0502020204030204" pitchFamily="34" charset="0"/>
              </a:rPr>
              <a:t> )                                                             :    330 kg/ton</a:t>
            </a:r>
          </a:p>
          <a:p>
            <a:pPr marL="342900" indent="-342900"/>
            <a:r>
              <a:rPr lang="it-IT" sz="2400" b="1" i="1" dirty="0">
                <a:latin typeface="Calibri" panose="020F0502020204030204" pitchFamily="34" charset="0"/>
                <a:cs typeface="Calibri" panose="020F0502020204030204" pitchFamily="34" charset="0"/>
              </a:rPr>
              <a:t>Eventuali emissioni «fuggitive» (perdite di gas refrigeranti)         :       ND</a:t>
            </a:r>
          </a:p>
          <a:p>
            <a:pPr marL="342900" indent="-342900"/>
            <a:endParaRPr lang="it-IT" sz="2400" b="1" dirty="0">
              <a:latin typeface="Calibri" panose="020F0502020204030204" pitchFamily="34" charset="0"/>
              <a:cs typeface="Calibri" panose="020F0502020204030204" pitchFamily="34" charset="0"/>
            </a:endParaRPr>
          </a:p>
          <a:p>
            <a:r>
              <a:rPr lang="it-IT" sz="2400" b="1" dirty="0">
                <a:latin typeface="Calibri" panose="020F0502020204030204" pitchFamily="34" charset="0"/>
                <a:cs typeface="Calibri" panose="020F0502020204030204" pitchFamily="34" charset="0"/>
              </a:rPr>
              <a:t> CO2 Prodotta = 3.094 ton/anno</a:t>
            </a:r>
            <a:endParaRPr lang="it-IT" sz="2400" dirty="0"/>
          </a:p>
          <a:p>
            <a:endParaRPr lang="it-IT" sz="2400" b="1" dirty="0">
              <a:latin typeface="Calibri" panose="020F0502020204030204" pitchFamily="34" charset="0"/>
              <a:cs typeface="Calibri" panose="020F0502020204030204" pitchFamily="34" charset="0"/>
            </a:endParaRPr>
          </a:p>
          <a:p>
            <a:r>
              <a:rPr lang="it-IT" sz="2400" b="1" dirty="0">
                <a:latin typeface="Calibri" panose="020F0502020204030204" pitchFamily="34" charset="0"/>
                <a:cs typeface="Calibri" panose="020F0502020204030204" pitchFamily="34" charset="0"/>
              </a:rPr>
              <a:t>Con una produzione annua di 36.916 Ton </a:t>
            </a:r>
          </a:p>
          <a:p>
            <a:endParaRPr lang="it-IT" sz="2400" b="1" dirty="0">
              <a:latin typeface="Calibri" panose="020F0502020204030204" pitchFamily="34" charset="0"/>
              <a:cs typeface="Calibri" panose="020F0502020204030204" pitchFamily="34" charset="0"/>
            </a:endParaRPr>
          </a:p>
          <a:p>
            <a:r>
              <a:rPr lang="it-IT" sz="2400" b="1" dirty="0">
                <a:latin typeface="Calibri" panose="020F0502020204030204" pitchFamily="34" charset="0"/>
                <a:cs typeface="Calibri" panose="020F0502020204030204" pitchFamily="34" charset="0"/>
              </a:rPr>
              <a:t>L’indicatore di «impronta di CO2 « per il granulato «interno al processo» diviene:</a:t>
            </a:r>
          </a:p>
          <a:p>
            <a:endParaRPr lang="it-IT" sz="2400" b="1" dirty="0">
              <a:latin typeface="Calibri" panose="020F0502020204030204" pitchFamily="34" charset="0"/>
              <a:cs typeface="Calibri" panose="020F0502020204030204" pitchFamily="34" charset="0"/>
            </a:endParaRPr>
          </a:p>
          <a:p>
            <a:r>
              <a:rPr lang="it-IT" sz="2400" b="1" dirty="0">
                <a:latin typeface="Calibri" panose="020F0502020204030204" pitchFamily="34" charset="0"/>
                <a:cs typeface="Calibri" panose="020F0502020204030204" pitchFamily="34" charset="0"/>
              </a:rPr>
              <a:t>				</a:t>
            </a:r>
            <a:r>
              <a:rPr lang="it-IT" sz="3200" b="1" dirty="0">
                <a:solidFill>
                  <a:srgbClr val="FF0000"/>
                </a:solidFill>
                <a:latin typeface="Calibri" panose="020F0502020204030204" pitchFamily="34" charset="0"/>
                <a:cs typeface="Calibri" panose="020F0502020204030204" pitchFamily="34" charset="0"/>
              </a:rPr>
              <a:t>0,084 ton CO2 /ton Granulato</a:t>
            </a:r>
          </a:p>
        </p:txBody>
      </p:sp>
    </p:spTree>
    <p:extLst>
      <p:ext uri="{BB962C8B-B14F-4D97-AF65-F5344CB8AC3E}">
        <p14:creationId xmlns:p14="http://schemas.microsoft.com/office/powerpoint/2010/main" val="3220591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52E42-B4B5-D497-AB98-C4307B1BA54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C2A36A2-AD9C-CC6E-05BA-5CDC49095E0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B9EDD33-952B-B365-3CCF-22639AC3AE2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58</a:t>
            </a:fld>
            <a:endParaRPr lang="it-IT" dirty="0">
              <a:solidFill>
                <a:prstClr val="black">
                  <a:tint val="75000"/>
                </a:prstClr>
              </a:solidFill>
              <a:latin typeface="Calibri"/>
            </a:endParaRPr>
          </a:p>
        </p:txBody>
      </p:sp>
      <p:pic>
        <p:nvPicPr>
          <p:cNvPr id="6" name="Immagine 5"/>
          <p:cNvPicPr/>
          <p:nvPr/>
        </p:nvPicPr>
        <p:blipFill>
          <a:blip r:embed="rId2"/>
          <a:stretch>
            <a:fillRect/>
          </a:stretch>
        </p:blipFill>
        <p:spPr>
          <a:xfrm>
            <a:off x="650240" y="2021306"/>
            <a:ext cx="11704320" cy="6034124"/>
          </a:xfrm>
          <a:prstGeom prst="rect">
            <a:avLst/>
          </a:prstGeom>
        </p:spPr>
      </p:pic>
    </p:spTree>
    <p:extLst>
      <p:ext uri="{BB962C8B-B14F-4D97-AF65-F5344CB8AC3E}">
        <p14:creationId xmlns:p14="http://schemas.microsoft.com/office/powerpoint/2010/main" val="12322592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BE698-09AA-AF30-7B8B-7BD28B03967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D78A2DB-8233-3083-702D-5597117ECF4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CED1DB6-6109-4EA0-CD56-A03654A35BC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59</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39131" cy="793892"/>
          </a:xfrm>
        </p:spPr>
        <p:txBody>
          <a:bodyPr/>
          <a:lstStyle/>
          <a:p>
            <a:pPr algn="ctr"/>
            <a:r>
              <a:rPr lang="it-IT" dirty="0">
                <a:solidFill>
                  <a:srgbClr val="FF0000"/>
                </a:solidFill>
              </a:rPr>
              <a:t>Esempio DE (30)</a:t>
            </a:r>
          </a:p>
        </p:txBody>
      </p:sp>
      <p:pic>
        <p:nvPicPr>
          <p:cNvPr id="6" name="Immagine 5"/>
          <p:cNvPicPr>
            <a:picLocks noChangeAspect="1"/>
          </p:cNvPicPr>
          <p:nvPr/>
        </p:nvPicPr>
        <p:blipFill>
          <a:blip r:embed="rId2"/>
          <a:stretch>
            <a:fillRect/>
          </a:stretch>
        </p:blipFill>
        <p:spPr>
          <a:xfrm>
            <a:off x="412419" y="3091543"/>
            <a:ext cx="12066681" cy="4934857"/>
          </a:xfrm>
          <a:prstGeom prst="rect">
            <a:avLst/>
          </a:prstGeom>
        </p:spPr>
      </p:pic>
    </p:spTree>
    <p:extLst>
      <p:ext uri="{BB962C8B-B14F-4D97-AF65-F5344CB8AC3E}">
        <p14:creationId xmlns:p14="http://schemas.microsoft.com/office/powerpoint/2010/main" val="11220311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E374C-4E8B-B2E2-49B0-BD992A4E851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E123970-B6A6-E018-A8D9-CFB2CEAED15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DAE9864-269F-F136-EB84-B51C43AF71E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60</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39131" cy="793892"/>
          </a:xfrm>
        </p:spPr>
        <p:txBody>
          <a:bodyPr/>
          <a:lstStyle/>
          <a:p>
            <a:pPr algn="ctr"/>
            <a:r>
              <a:rPr lang="it-IT" dirty="0">
                <a:solidFill>
                  <a:srgbClr val="FF0000"/>
                </a:solidFill>
              </a:rPr>
              <a:t>Esempio DE (31)</a:t>
            </a:r>
          </a:p>
        </p:txBody>
      </p:sp>
      <p:pic>
        <p:nvPicPr>
          <p:cNvPr id="6" name="Immagine 5"/>
          <p:cNvPicPr>
            <a:picLocks noChangeAspect="1"/>
          </p:cNvPicPr>
          <p:nvPr/>
        </p:nvPicPr>
        <p:blipFill>
          <a:blip r:embed="rId2"/>
          <a:stretch>
            <a:fillRect/>
          </a:stretch>
        </p:blipFill>
        <p:spPr>
          <a:xfrm>
            <a:off x="435428" y="1988456"/>
            <a:ext cx="12245655" cy="6836229"/>
          </a:xfrm>
          <a:prstGeom prst="rect">
            <a:avLst/>
          </a:prstGeom>
        </p:spPr>
      </p:pic>
      <p:sp>
        <p:nvSpPr>
          <p:cNvPr id="7" name="Freccia a destra 6">
            <a:extLst>
              <a:ext uri="{FF2B5EF4-FFF2-40B4-BE49-F238E27FC236}">
                <a16:creationId xmlns:a16="http://schemas.microsoft.com/office/drawing/2014/main" id="{C182B2D3-156C-4242-CCB2-7C443C9B8E55}"/>
              </a:ext>
            </a:extLst>
          </p:cNvPr>
          <p:cNvSpPr/>
          <p:nvPr/>
        </p:nvSpPr>
        <p:spPr>
          <a:xfrm flipV="1">
            <a:off x="409299" y="6023784"/>
            <a:ext cx="505099" cy="710844"/>
          </a:xfrm>
          <a:prstGeom prst="right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936341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F2304-5EFA-F298-D84A-31128F6D879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8DBF73B-B23C-4B51-7739-412A14F7A07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641D5C5-9A5B-71FE-1E87-69E5A4B51E0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61</a:t>
            </a:fld>
            <a:endParaRPr lang="it-IT" dirty="0">
              <a:solidFill>
                <a:prstClr val="black">
                  <a:tint val="75000"/>
                </a:prstClr>
              </a:solidFill>
              <a:latin typeface="Calibri"/>
            </a:endParaRPr>
          </a:p>
        </p:txBody>
      </p:sp>
      <p:pic>
        <p:nvPicPr>
          <p:cNvPr id="6" name="Immagine 5"/>
          <p:cNvPicPr>
            <a:picLocks noChangeAspect="1"/>
          </p:cNvPicPr>
          <p:nvPr/>
        </p:nvPicPr>
        <p:blipFill>
          <a:blip r:embed="rId2"/>
          <a:stretch>
            <a:fillRect/>
          </a:stretch>
        </p:blipFill>
        <p:spPr>
          <a:xfrm>
            <a:off x="556790" y="2259733"/>
            <a:ext cx="11891219" cy="6347273"/>
          </a:xfrm>
          <a:prstGeom prst="rect">
            <a:avLst/>
          </a:prstGeom>
        </p:spPr>
      </p:pic>
      <p:sp>
        <p:nvSpPr>
          <p:cNvPr id="3" name="Freccia a destra 2">
            <a:extLst>
              <a:ext uri="{FF2B5EF4-FFF2-40B4-BE49-F238E27FC236}">
                <a16:creationId xmlns:a16="http://schemas.microsoft.com/office/drawing/2014/main" id="{7CC22741-AE2B-9607-ED1C-B88AFF163728}"/>
              </a:ext>
            </a:extLst>
          </p:cNvPr>
          <p:cNvSpPr/>
          <p:nvPr/>
        </p:nvSpPr>
        <p:spPr>
          <a:xfrm>
            <a:off x="361950" y="5162550"/>
            <a:ext cx="194840" cy="190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1410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70C5-2883-9066-8364-D0281EF3EE4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ED1633E2-0D1F-A55B-7D39-AF8315DF41B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9357392-DA9F-09AA-292D-1CA1CEED545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62</a:t>
            </a:fld>
            <a:endParaRPr lang="it-IT" dirty="0">
              <a:solidFill>
                <a:prstClr val="black">
                  <a:tint val="75000"/>
                </a:prstClr>
              </a:solidFill>
              <a:latin typeface="Calibri"/>
            </a:endParaRPr>
          </a:p>
        </p:txBody>
      </p:sp>
      <p:sp>
        <p:nvSpPr>
          <p:cNvPr id="3" name="Segnaposto testo 2"/>
          <p:cNvSpPr txBox="1">
            <a:spLocks/>
          </p:cNvSpPr>
          <p:nvPr/>
        </p:nvSpPr>
        <p:spPr>
          <a:xfrm>
            <a:off x="409081" y="1954388"/>
            <a:ext cx="12186639" cy="7194128"/>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endParaRPr lang="it-IT" dirty="0"/>
          </a:p>
          <a:p>
            <a:endParaRPr lang="it-IT" dirty="0"/>
          </a:p>
          <a:p>
            <a:pPr marL="0" indent="0">
              <a:buNone/>
            </a:pPr>
            <a:r>
              <a:rPr lang="it-IT" sz="3200" b="1" dirty="0">
                <a:solidFill>
                  <a:srgbClr val="FF0000"/>
                </a:solidFill>
              </a:rPr>
              <a:t>   </a:t>
            </a:r>
          </a:p>
          <a:p>
            <a:pPr marL="0" indent="0" algn="ctr">
              <a:buNone/>
            </a:pPr>
            <a:r>
              <a:rPr lang="it-IT" sz="3200" b="1" dirty="0">
                <a:solidFill>
                  <a:srgbClr val="FF0000"/>
                </a:solidFill>
              </a:rPr>
              <a:t> </a:t>
            </a:r>
            <a:r>
              <a:rPr lang="it-IT" sz="4400" b="1" dirty="0" smtClean="0">
                <a:solidFill>
                  <a:srgbClr val="FF0000"/>
                </a:solidFill>
              </a:rPr>
              <a:t>Gestione </a:t>
            </a:r>
            <a:r>
              <a:rPr lang="it-IT" sz="4400" b="1" dirty="0">
                <a:solidFill>
                  <a:srgbClr val="FF0000"/>
                </a:solidFill>
              </a:rPr>
              <a:t>ed obiettivi sulla riduzione delle emissioni di CO2</a:t>
            </a:r>
            <a:r>
              <a:rPr lang="it-IT" sz="3200" dirty="0">
                <a:solidFill>
                  <a:srgbClr val="FF0000"/>
                </a:solidFill>
              </a:rPr>
              <a:t>. </a:t>
            </a:r>
          </a:p>
          <a:p>
            <a:endParaRPr lang="it-IT" dirty="0"/>
          </a:p>
        </p:txBody>
      </p:sp>
    </p:spTree>
    <p:extLst>
      <p:ext uri="{BB962C8B-B14F-4D97-AF65-F5344CB8AC3E}">
        <p14:creationId xmlns:p14="http://schemas.microsoft.com/office/powerpoint/2010/main" val="17364795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44117-6E5C-3DE6-39D5-927F98B338C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66A6302-692F-51CF-2583-5469020E1A3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5A03443E-F0AA-3717-AAC8-A0B3B24381F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63</a:t>
            </a:fld>
            <a:endParaRPr lang="it-IT" dirty="0">
              <a:solidFill>
                <a:prstClr val="black">
                  <a:tint val="75000"/>
                </a:prstClr>
              </a:solidFill>
              <a:latin typeface="Calibri"/>
            </a:endParaRPr>
          </a:p>
        </p:txBody>
      </p:sp>
      <p:sp>
        <p:nvSpPr>
          <p:cNvPr id="2" name="Titolo 1"/>
          <p:cNvSpPr>
            <a:spLocks noGrp="1"/>
          </p:cNvSpPr>
          <p:nvPr>
            <p:ph type="title"/>
          </p:nvPr>
        </p:nvSpPr>
        <p:spPr>
          <a:xfrm>
            <a:off x="409081" y="395777"/>
            <a:ext cx="12465090" cy="1122016"/>
          </a:xfrm>
        </p:spPr>
        <p:txBody>
          <a:bodyPr/>
          <a:lstStyle/>
          <a:p>
            <a:r>
              <a:rPr lang="it-IT" sz="3200" dirty="0"/>
              <a:t>Gestione ed obiettivi sulla riduzione delle emissioni di CO2</a:t>
            </a:r>
          </a:p>
        </p:txBody>
      </p:sp>
      <p:sp>
        <p:nvSpPr>
          <p:cNvPr id="3" name="Segnaposto testo 2"/>
          <p:cNvSpPr txBox="1">
            <a:spLocks/>
          </p:cNvSpPr>
          <p:nvPr/>
        </p:nvSpPr>
        <p:spPr>
          <a:xfrm>
            <a:off x="812800" y="1879599"/>
            <a:ext cx="11836400" cy="6743701"/>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r>
              <a:rPr lang="it-IT" sz="3000" b="1" dirty="0"/>
              <a:t>METTIAMO ORDINE SULLE VARIE DEFINIZIONI «CARBON…….» ATTUALMENTE </a:t>
            </a:r>
            <a:r>
              <a:rPr lang="it-IT" sz="3000" b="1" dirty="0" smtClean="0"/>
              <a:t>MOLTO </a:t>
            </a:r>
            <a:r>
              <a:rPr lang="it-IT" sz="3000" b="1" dirty="0"/>
              <a:t>DIFFUSE </a:t>
            </a:r>
          </a:p>
          <a:p>
            <a:pPr algn="ctr"/>
            <a:endParaRPr lang="it-IT" sz="2400" b="1" dirty="0"/>
          </a:p>
          <a:p>
            <a:pPr marL="342900" indent="-342900"/>
            <a:r>
              <a:rPr lang="it-IT" sz="3600" b="1" u="sng" dirty="0"/>
              <a:t>Carbon Management </a:t>
            </a:r>
            <a:r>
              <a:rPr lang="it-IT" sz="3600" b="1" dirty="0"/>
              <a:t>: l'insieme di attività che permette la misura, l'analisi, la gestione e la comunicazione dell'impronta climatica relativa ai GHG di prodotti, servizi ed aziende</a:t>
            </a:r>
            <a:r>
              <a:rPr lang="it-IT" sz="3600" dirty="0" smtClean="0"/>
              <a:t>.</a:t>
            </a:r>
            <a:endParaRPr lang="it-IT" sz="2400" b="1" dirty="0"/>
          </a:p>
        </p:txBody>
      </p:sp>
    </p:spTree>
    <p:extLst>
      <p:ext uri="{BB962C8B-B14F-4D97-AF65-F5344CB8AC3E}">
        <p14:creationId xmlns:p14="http://schemas.microsoft.com/office/powerpoint/2010/main" val="31587735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76FE9-4D94-4212-A18C-FDE09EB6E2A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E1B41FC-526C-56D6-96FA-89FD48CF6EF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D6EFC63-81F2-DBE1-8B3A-48B8FE1A434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64</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r>
              <a:rPr lang="it-IT" sz="3200" dirty="0"/>
              <a:t>Gestione ed obiettivi sulla riduzione delle emissioni di CO2</a:t>
            </a:r>
          </a:p>
        </p:txBody>
      </p:sp>
      <p:sp>
        <p:nvSpPr>
          <p:cNvPr id="3" name="Segnaposto testo 2"/>
          <p:cNvSpPr txBox="1">
            <a:spLocks/>
          </p:cNvSpPr>
          <p:nvPr/>
        </p:nvSpPr>
        <p:spPr>
          <a:xfrm>
            <a:off x="894080" y="2139244"/>
            <a:ext cx="11216640" cy="6188570"/>
          </a:xfrm>
          <a:prstGeom prst="rect">
            <a:avLst/>
          </a:prstGeom>
        </p:spPr>
        <p:txBody>
          <a:bodyPr vert="horz" lIns="91440" tIns="45720" rIns="91440" bIns="45720" rtlCol="0">
            <a:normAutofit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dirty="0"/>
          </a:p>
          <a:p>
            <a:pPr marL="0" indent="0">
              <a:buNone/>
            </a:pPr>
            <a:r>
              <a:rPr lang="it-IT" sz="2400" b="1" dirty="0"/>
              <a:t>Andando a delle definizioni più esplicite ed utilizzando gli standard ISO in via di evoluzione :</a:t>
            </a:r>
          </a:p>
          <a:p>
            <a:pPr marL="342900" indent="-342900"/>
            <a:r>
              <a:rPr lang="it-IT" sz="2400" b="1" u="sng" dirty="0"/>
              <a:t>Carbon </a:t>
            </a:r>
            <a:r>
              <a:rPr lang="it-IT" sz="2400" b="1" u="sng" dirty="0" err="1"/>
              <a:t>Neutral</a:t>
            </a:r>
            <a:r>
              <a:rPr lang="it-IT" sz="2400" b="1" u="sng" dirty="0"/>
              <a:t> (da  ISO/FDIS 14068) </a:t>
            </a:r>
            <a:r>
              <a:rPr lang="it-IT" sz="2400" b="1" dirty="0"/>
              <a:t>: condizione in cui durante un periodo specificato non si è verificata alcuna emissione netta di gas serra nell'atmosfera poiché l'impronta di emissioni climalteranti del soggetto  è stata controbilanciata dalla compensazione</a:t>
            </a:r>
          </a:p>
          <a:p>
            <a:pPr marL="342900" indent="-342900"/>
            <a:endParaRPr lang="it-IT" sz="2400" b="1" dirty="0"/>
          </a:p>
          <a:p>
            <a:pPr marL="342900" indent="-342900"/>
            <a:r>
              <a:rPr lang="it-IT" sz="2400" b="1" u="sng" dirty="0"/>
              <a:t>Net Carbon (da ISO - </a:t>
            </a:r>
            <a:r>
              <a:rPr lang="en-US" sz="2400" b="1" u="sng" dirty="0"/>
              <a:t>INTERNATIONAL WORKSHOP AGREEMENT – IWA 42</a:t>
            </a:r>
            <a:r>
              <a:rPr lang="it-IT" sz="2400" b="1" u="sng" dirty="0"/>
              <a:t>) </a:t>
            </a:r>
            <a:r>
              <a:rPr lang="it-IT" sz="2400" b="1" dirty="0"/>
              <a:t>«zero emissioni nette di gas serra» rappresenta la condizione in cui le emissioni residue di gas serra causate (*) dall’uomo sono bilanciate da rimozioni guidate (*) dall’uomo durante un periodo specificato ed entro limiti specificati</a:t>
            </a:r>
          </a:p>
          <a:p>
            <a:pPr lvl="2" indent="0"/>
            <a:r>
              <a:rPr lang="it-IT" sz="2400" b="1" dirty="0"/>
              <a:t>* </a:t>
            </a:r>
            <a:r>
              <a:rPr lang="it-IT" sz="2000" b="1" i="1" dirty="0"/>
              <a:t>Nota : le parole “causato dall’uomo” e “guidato dall’uomo” devono essere intese come sinonimi con la parola “antropogenico” nelle definizioni dell’IPCC.</a:t>
            </a:r>
          </a:p>
        </p:txBody>
      </p:sp>
    </p:spTree>
    <p:extLst>
      <p:ext uri="{BB962C8B-B14F-4D97-AF65-F5344CB8AC3E}">
        <p14:creationId xmlns:p14="http://schemas.microsoft.com/office/powerpoint/2010/main" val="2914564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1618A-8589-597E-0C00-04D9C5435B3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DBA0FC1-3DE0-9CEE-54F2-996C41785B3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AC3BF4C-61DE-18CD-E769-5842F0DACDB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65</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3600" dirty="0"/>
              <a:t>ISO/FDIS 14068  - Carbon </a:t>
            </a:r>
            <a:r>
              <a:rPr lang="it-IT" sz="3600" dirty="0" err="1"/>
              <a:t>neutrality</a:t>
            </a:r>
            <a:r>
              <a:rPr lang="it-IT" sz="3600" dirty="0"/>
              <a:t> (1)</a:t>
            </a:r>
          </a:p>
        </p:txBody>
      </p:sp>
      <p:sp>
        <p:nvSpPr>
          <p:cNvPr id="3" name="Segnaposto testo 2"/>
          <p:cNvSpPr txBox="1">
            <a:spLocks/>
          </p:cNvSpPr>
          <p:nvPr/>
        </p:nvSpPr>
        <p:spPr>
          <a:xfrm>
            <a:off x="348343" y="2002971"/>
            <a:ext cx="12247377" cy="6952343"/>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3200" b="1" dirty="0"/>
              <a:t>ISO/FDIS 14068 </a:t>
            </a:r>
            <a:r>
              <a:rPr lang="it-IT" sz="3200" dirty="0"/>
              <a:t>(</a:t>
            </a:r>
            <a:r>
              <a:rPr lang="it-IT" sz="3200" dirty="0" err="1"/>
              <a:t>Final</a:t>
            </a:r>
            <a:r>
              <a:rPr lang="it-IT" sz="3200" dirty="0"/>
              <a:t> Draft International Standard)</a:t>
            </a:r>
            <a:endParaRPr lang="it-IT" sz="3200" b="1" dirty="0"/>
          </a:p>
          <a:p>
            <a:r>
              <a:rPr lang="it-IT" sz="3200" b="1" dirty="0" err="1"/>
              <a:t>Greenhouse</a:t>
            </a:r>
            <a:r>
              <a:rPr lang="it-IT" sz="3200" b="1" dirty="0"/>
              <a:t> gas management and </a:t>
            </a:r>
            <a:r>
              <a:rPr lang="it-IT" sz="3200" b="1" dirty="0" err="1"/>
              <a:t>climate</a:t>
            </a:r>
            <a:r>
              <a:rPr lang="it-IT" sz="3200" b="1" dirty="0"/>
              <a:t> </a:t>
            </a:r>
            <a:r>
              <a:rPr lang="it-IT" sz="3200" b="1" dirty="0" err="1"/>
              <a:t>change</a:t>
            </a:r>
            <a:r>
              <a:rPr lang="it-IT" sz="3200" b="1" dirty="0"/>
              <a:t> management and </a:t>
            </a:r>
            <a:r>
              <a:rPr lang="it-IT" sz="3200" b="1" dirty="0" err="1"/>
              <a:t>related</a:t>
            </a:r>
            <a:r>
              <a:rPr lang="it-IT" sz="3200" b="1" dirty="0"/>
              <a:t> activities — Carbon </a:t>
            </a:r>
            <a:r>
              <a:rPr lang="it-IT" sz="3200" b="1" dirty="0" err="1"/>
              <a:t>neutrality</a:t>
            </a:r>
            <a:endParaRPr lang="it-IT" sz="2800" b="1" dirty="0"/>
          </a:p>
          <a:p>
            <a:pPr marL="0" indent="0">
              <a:buNone/>
            </a:pPr>
            <a:r>
              <a:rPr lang="it-IT" sz="3200" dirty="0"/>
              <a:t>Questo documento si basa sugli standard ISO esistenti riguardanti la quantificazione, la rendicontazione e la verifica dei gas serra, come ISO 14064-1:2018, ISO 14064-3:2019 e ISO 14067:2018.</a:t>
            </a:r>
          </a:p>
          <a:p>
            <a:pPr marL="0" indent="0">
              <a:buNone/>
            </a:pPr>
            <a:r>
              <a:rPr lang="it-IT" sz="3200" dirty="0"/>
              <a:t>Fornisce un approccio standardizzato per raggiungere e dimostrare la neutralità del carbonio. Può essere applicato a soggetti quali organizzazioni e prodotti (inclusi servizi, edifici ed eventi).</a:t>
            </a:r>
          </a:p>
          <a:p>
            <a:endParaRPr lang="it-IT" sz="2800" b="1" dirty="0"/>
          </a:p>
          <a:p>
            <a:endParaRPr lang="it-IT" sz="2800" b="1" dirty="0"/>
          </a:p>
          <a:p>
            <a:endParaRPr lang="it-IT" dirty="0"/>
          </a:p>
        </p:txBody>
      </p:sp>
    </p:spTree>
    <p:extLst>
      <p:ext uri="{BB962C8B-B14F-4D97-AF65-F5344CB8AC3E}">
        <p14:creationId xmlns:p14="http://schemas.microsoft.com/office/powerpoint/2010/main" val="1509499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69048-EE77-FDA2-C3B0-5AB8251BF7B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A04A0D3-5BD8-1FCE-D148-E3036CA76BA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8FBC080-C727-0898-1AFB-DA80AC9DFBA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66</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4000" dirty="0"/>
              <a:t>ISO/FDIS 14068  - Carbon </a:t>
            </a:r>
            <a:r>
              <a:rPr lang="it-IT" sz="4000" dirty="0" err="1"/>
              <a:t>neutrality</a:t>
            </a:r>
            <a:r>
              <a:rPr lang="it-IT" sz="4000" dirty="0"/>
              <a:t> (2)</a:t>
            </a:r>
            <a:endParaRPr lang="it-IT" dirty="0"/>
          </a:p>
        </p:txBody>
      </p:sp>
      <p:sp>
        <p:nvSpPr>
          <p:cNvPr id="3" name="Segnaposto testo 2"/>
          <p:cNvSpPr txBox="1">
            <a:spLocks/>
          </p:cNvSpPr>
          <p:nvPr/>
        </p:nvSpPr>
        <p:spPr>
          <a:xfrm>
            <a:off x="894080" y="2215444"/>
            <a:ext cx="11216640" cy="6188570"/>
          </a:xfrm>
          <a:prstGeom prst="rect">
            <a:avLst/>
          </a:prstGeom>
        </p:spPr>
        <p:txBody>
          <a:bodyPr vert="horz" lIns="91440" tIns="45720" rIns="91440" bIns="45720" rtlCol="0">
            <a:normAutofit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endParaRPr lang="it-IT" dirty="0"/>
          </a:p>
          <a:p>
            <a:r>
              <a:rPr lang="it-IT" sz="3200" b="1" dirty="0"/>
              <a:t>Tiene conto della riduzione delle emissioni di gas serra dirette e indirette;  viene proposto un approccio gerarchico dei gas serra enfatizzando la riduzione delle emissioni di gas serra del soggetto, con una compensazione chiaramente collegata alle emissioni di gas serra non abbattute a seguito delle azioni volte a ottenere riduzioni e rimozioni delle emissioni di gas serra.</a:t>
            </a:r>
          </a:p>
          <a:p>
            <a:r>
              <a:rPr lang="it-IT" sz="3200" b="1" dirty="0"/>
              <a:t>La neutralità del carbonio non deve essere confusa con Net Zero che è un concetto diverso. Questo documento non affronta le condizioni per Net Zero per organizzazioni o prodotti</a:t>
            </a:r>
            <a:r>
              <a:rPr lang="it-IT" sz="3200" dirty="0"/>
              <a:t>.</a:t>
            </a:r>
          </a:p>
        </p:txBody>
      </p:sp>
    </p:spTree>
    <p:extLst>
      <p:ext uri="{BB962C8B-B14F-4D97-AF65-F5344CB8AC3E}">
        <p14:creationId xmlns:p14="http://schemas.microsoft.com/office/powerpoint/2010/main" val="37679551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A65C5-B1C6-ED8D-2A82-4DF1908D5E2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9111B01-E745-6803-DA77-5CD9DF0553C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87E85D7-6B38-D075-F511-092A7F4658E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67</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3600" dirty="0"/>
              <a:t>ISO/FDIS 14068  - Carbon </a:t>
            </a:r>
            <a:r>
              <a:rPr lang="it-IT" sz="3600" dirty="0" err="1"/>
              <a:t>neutrality</a:t>
            </a:r>
            <a:r>
              <a:rPr lang="it-IT" sz="3600" dirty="0"/>
              <a:t> (3)</a:t>
            </a:r>
            <a:endParaRPr lang="it-IT" dirty="0"/>
          </a:p>
        </p:txBody>
      </p:sp>
      <p:pic>
        <p:nvPicPr>
          <p:cNvPr id="6" name="Immagine 5" descr="https://www.iso.org/obp/graphics/std/iso_std_iso_14068_dis_ed-1_v1_en/fig_1.png"/>
          <p:cNvPicPr/>
          <p:nvPr/>
        </p:nvPicPr>
        <p:blipFill>
          <a:blip r:embed="rId2">
            <a:extLst>
              <a:ext uri="{28A0092B-C50C-407E-A947-70E740481C1C}">
                <a14:useLocalDpi xmlns:a14="http://schemas.microsoft.com/office/drawing/2010/main" val="0"/>
              </a:ext>
            </a:extLst>
          </a:blip>
          <a:srcRect/>
          <a:stretch>
            <a:fillRect/>
          </a:stretch>
        </p:blipFill>
        <p:spPr bwMode="auto">
          <a:xfrm>
            <a:off x="1306287" y="1723458"/>
            <a:ext cx="9869714" cy="6306684"/>
          </a:xfrm>
          <a:prstGeom prst="rect">
            <a:avLst/>
          </a:prstGeom>
          <a:noFill/>
          <a:ln>
            <a:noFill/>
          </a:ln>
        </p:spPr>
      </p:pic>
    </p:spTree>
    <p:extLst>
      <p:ext uri="{BB962C8B-B14F-4D97-AF65-F5344CB8AC3E}">
        <p14:creationId xmlns:p14="http://schemas.microsoft.com/office/powerpoint/2010/main" val="21911095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7FD0D-9A84-3027-DA60-F9D6CB72005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C783F618-43A1-1E64-3849-A447D9B27C5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BA8384F-1FD6-4DE2-4DE6-03A4BEC2520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68</a:t>
            </a:fld>
            <a:endParaRPr lang="it-IT" dirty="0">
              <a:solidFill>
                <a:prstClr val="black">
                  <a:tint val="75000"/>
                </a:prstClr>
              </a:solidFill>
              <a:latin typeface="Calibri"/>
            </a:endParaRPr>
          </a:p>
        </p:txBody>
      </p:sp>
      <p:sp>
        <p:nvSpPr>
          <p:cNvPr id="8" name="Titolo 1"/>
          <p:cNvSpPr>
            <a:spLocks noGrp="1"/>
          </p:cNvSpPr>
          <p:nvPr>
            <p:ph type="title"/>
          </p:nvPr>
        </p:nvSpPr>
        <p:spPr>
          <a:xfrm>
            <a:off x="894080" y="519290"/>
            <a:ext cx="11216640" cy="1885245"/>
          </a:xfrm>
        </p:spPr>
        <p:txBody>
          <a:bodyPr/>
          <a:lstStyle/>
          <a:p>
            <a:pPr algn="ctr"/>
            <a:r>
              <a:rPr lang="it-IT" dirty="0"/>
              <a:t>Carbon Net Zero Standard - 1</a:t>
            </a:r>
          </a:p>
        </p:txBody>
      </p:sp>
      <p:pic>
        <p:nvPicPr>
          <p:cNvPr id="9" name="Immagine 8"/>
          <p:cNvPicPr>
            <a:picLocks noChangeAspect="1"/>
          </p:cNvPicPr>
          <p:nvPr/>
        </p:nvPicPr>
        <p:blipFill>
          <a:blip r:embed="rId3"/>
          <a:stretch>
            <a:fillRect/>
          </a:stretch>
        </p:blipFill>
        <p:spPr>
          <a:xfrm>
            <a:off x="549809" y="2175158"/>
            <a:ext cx="4805962" cy="6908571"/>
          </a:xfrm>
          <a:prstGeom prst="rect">
            <a:avLst/>
          </a:prstGeom>
        </p:spPr>
      </p:pic>
      <p:pic>
        <p:nvPicPr>
          <p:cNvPr id="10" name="Immagine 9"/>
          <p:cNvPicPr>
            <a:picLocks noChangeAspect="1"/>
          </p:cNvPicPr>
          <p:nvPr/>
        </p:nvPicPr>
        <p:blipFill>
          <a:blip r:embed="rId4"/>
          <a:stretch>
            <a:fillRect/>
          </a:stretch>
        </p:blipFill>
        <p:spPr>
          <a:xfrm>
            <a:off x="6337135" y="2200070"/>
            <a:ext cx="4794764" cy="6888404"/>
          </a:xfrm>
          <a:prstGeom prst="rect">
            <a:avLst/>
          </a:prstGeom>
        </p:spPr>
      </p:pic>
    </p:spTree>
    <p:extLst>
      <p:ext uri="{BB962C8B-B14F-4D97-AF65-F5344CB8AC3E}">
        <p14:creationId xmlns:p14="http://schemas.microsoft.com/office/powerpoint/2010/main" val="38075258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32433-BEC0-0AF3-2AC1-4B0A3DFE4BC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108FB74-09BF-1D05-B2F7-1DB4FF7CAD1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E2FF4E7-E3BF-0B3B-964A-C9C2F99C3B4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69</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Carbon Net Zero Standard - 2</a:t>
            </a:r>
          </a:p>
        </p:txBody>
      </p:sp>
      <p:sp>
        <p:nvSpPr>
          <p:cNvPr id="3" name="Segnaposto testo 2"/>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sz="3200"/>
          </a:p>
          <a:p>
            <a:endParaRPr lang="it-IT" sz="3200" b="1"/>
          </a:p>
          <a:p>
            <a:r>
              <a:rPr lang="it-IT" sz="3200" b="1"/>
              <a:t>Fornisce principi guida e raccomandazioni per consentire un approccio comune ed un elevato livello di ambizione, per spingere le organizzazioni a raggiungere emissioni nette di gas serra pari a zero il prima possibile anticipando gli obiettivi del 2050. </a:t>
            </a:r>
            <a:endParaRPr lang="it-IT" sz="3200" b="1" dirty="0"/>
          </a:p>
        </p:txBody>
      </p:sp>
    </p:spTree>
    <p:extLst>
      <p:ext uri="{BB962C8B-B14F-4D97-AF65-F5344CB8AC3E}">
        <p14:creationId xmlns:p14="http://schemas.microsoft.com/office/powerpoint/2010/main" val="8230365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778C8-DDDD-6E9F-E57C-0E214B3B871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847AD58-B7C2-410E-C587-297E8F514B5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C2CD405-405C-2EC1-8B22-C44D15474BA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70</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Carbon Net Zero Standard - 3</a:t>
            </a:r>
          </a:p>
        </p:txBody>
      </p:sp>
      <p:sp>
        <p:nvSpPr>
          <p:cNvPr id="3" name="Segnaposto testo 2"/>
          <p:cNvSpPr txBox="1">
            <a:spLocks/>
          </p:cNvSpPr>
          <p:nvPr/>
        </p:nvSpPr>
        <p:spPr>
          <a:xfrm>
            <a:off x="894080" y="2596444"/>
            <a:ext cx="11216640" cy="6188570"/>
          </a:xfrm>
          <a:prstGeom prst="rect">
            <a:avLst/>
          </a:prstGeom>
        </p:spPr>
        <p:txBody>
          <a:bodyPr vert="horz" lIns="91440" tIns="45720" rIns="91440" bIns="45720" rtlCol="0">
            <a:normAutofit fontScale="925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sz="2400" dirty="0"/>
          </a:p>
          <a:p>
            <a:r>
              <a:rPr lang="it-IT" sz="3200" b="1" dirty="0"/>
              <a:t>È destinato a essere un riferimento comune per le organizzazioni di </a:t>
            </a:r>
            <a:r>
              <a:rPr lang="it-IT" sz="3200" b="1" dirty="0" err="1"/>
              <a:t>governance</a:t>
            </a:r>
            <a:r>
              <a:rPr lang="it-IT" sz="3200" b="1" dirty="0"/>
              <a:t> (inclusi iniziative volontarie, adozione di norme, politiche e regolamenti nazionali e internazionali), e può aiutare le organizzazioni ad agire per contribuire al raggiungimento dello zero netto globale.</a:t>
            </a:r>
          </a:p>
          <a:p>
            <a:endParaRPr lang="it-IT" sz="3200" b="1" dirty="0"/>
          </a:p>
          <a:p>
            <a:pPr marL="0" indent="0">
              <a:buNone/>
            </a:pPr>
            <a:r>
              <a:rPr lang="it-IT" sz="3200" b="1" dirty="0"/>
              <a:t>Segue l’approccio del GHG </a:t>
            </a:r>
            <a:r>
              <a:rPr lang="it-IT" sz="3200" b="1" dirty="0" err="1"/>
              <a:t>Protocol</a:t>
            </a:r>
            <a:r>
              <a:rPr lang="it-IT" sz="3200" b="1" dirty="0"/>
              <a:t> ed affronta l’ottenimento del «Net Zero» secondo le priorità indicate nello stesso :</a:t>
            </a:r>
          </a:p>
          <a:p>
            <a:pPr marL="342900" indent="-342900"/>
            <a:r>
              <a:rPr lang="it-IT" sz="3200" b="1" dirty="0"/>
              <a:t>GHG </a:t>
            </a:r>
            <a:r>
              <a:rPr lang="it-IT" sz="3200" b="1" dirty="0" err="1"/>
              <a:t>Protocol</a:t>
            </a:r>
            <a:r>
              <a:rPr lang="it-IT" sz="3200" b="1" dirty="0"/>
              <a:t> Scope 1</a:t>
            </a:r>
          </a:p>
          <a:p>
            <a:pPr marL="342900" indent="-342900"/>
            <a:r>
              <a:rPr lang="it-IT" sz="3200" b="1" dirty="0"/>
              <a:t>GHG </a:t>
            </a:r>
            <a:r>
              <a:rPr lang="it-IT" sz="3200" b="1" dirty="0" err="1"/>
              <a:t>Protocol</a:t>
            </a:r>
            <a:r>
              <a:rPr lang="it-IT" sz="3200" b="1" dirty="0"/>
              <a:t> Scope 2</a:t>
            </a:r>
          </a:p>
          <a:p>
            <a:pPr marL="342900" indent="-342900"/>
            <a:r>
              <a:rPr lang="it-IT" sz="3200" b="1" dirty="0"/>
              <a:t>GHG </a:t>
            </a:r>
            <a:r>
              <a:rPr lang="it-IT" sz="3200" b="1" dirty="0" err="1"/>
              <a:t>Protocol</a:t>
            </a:r>
            <a:r>
              <a:rPr lang="it-IT" sz="3200" b="1" dirty="0"/>
              <a:t> Scope 3</a:t>
            </a:r>
          </a:p>
          <a:p>
            <a:pPr marL="342900" indent="-342900"/>
            <a:endParaRPr lang="it-IT" sz="3200" b="1" dirty="0"/>
          </a:p>
          <a:p>
            <a:pPr marL="342900" indent="-342900"/>
            <a:endParaRPr lang="it-IT" sz="2400" dirty="0"/>
          </a:p>
          <a:p>
            <a:endParaRPr lang="it-IT" dirty="0"/>
          </a:p>
        </p:txBody>
      </p:sp>
    </p:spTree>
    <p:extLst>
      <p:ext uri="{BB962C8B-B14F-4D97-AF65-F5344CB8AC3E}">
        <p14:creationId xmlns:p14="http://schemas.microsoft.com/office/powerpoint/2010/main" val="31441374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FC5D7-AAB1-0343-7B03-78430B7F844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A0AC7C6-1F10-8DDD-2468-234EBDE5429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CBFD0CA-553A-50B8-2437-6361ACB84A3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71</a:t>
            </a:fld>
            <a:endParaRPr lang="it-IT" dirty="0">
              <a:solidFill>
                <a:prstClr val="black">
                  <a:tint val="75000"/>
                </a:prstClr>
              </a:solidFill>
              <a:latin typeface="Calibri"/>
            </a:endParaRPr>
          </a:p>
        </p:txBody>
      </p:sp>
      <p:sp>
        <p:nvSpPr>
          <p:cNvPr id="2" name="Titolo 1"/>
          <p:cNvSpPr>
            <a:spLocks noGrp="1"/>
          </p:cNvSpPr>
          <p:nvPr>
            <p:ph type="title"/>
          </p:nvPr>
        </p:nvSpPr>
        <p:spPr>
          <a:xfrm>
            <a:off x="711200" y="474556"/>
            <a:ext cx="11884520" cy="962358"/>
          </a:xfrm>
        </p:spPr>
        <p:txBody>
          <a:bodyPr>
            <a:normAutofit fontScale="90000"/>
          </a:bodyPr>
          <a:lstStyle/>
          <a:p>
            <a:r>
              <a:rPr lang="it-IT" b="0" dirty="0" err="1"/>
              <a:t>SBTi</a:t>
            </a:r>
            <a:r>
              <a:rPr lang="it-IT" b="0" dirty="0"/>
              <a:t> CORPORATE NET-ZERO STANDARD - 1</a:t>
            </a:r>
            <a:br>
              <a:rPr lang="it-IT" b="0" dirty="0"/>
            </a:br>
            <a:r>
              <a:rPr lang="it-IT" b="0" dirty="0"/>
              <a:t> </a:t>
            </a:r>
            <a:endParaRPr lang="it-IT" dirty="0"/>
          </a:p>
        </p:txBody>
      </p:sp>
      <p:pic>
        <p:nvPicPr>
          <p:cNvPr id="7" name="Immagine 6"/>
          <p:cNvPicPr>
            <a:picLocks noChangeAspect="1"/>
          </p:cNvPicPr>
          <p:nvPr/>
        </p:nvPicPr>
        <p:blipFill>
          <a:blip r:embed="rId3"/>
          <a:stretch>
            <a:fillRect/>
          </a:stretch>
        </p:blipFill>
        <p:spPr>
          <a:xfrm>
            <a:off x="4303448" y="3007323"/>
            <a:ext cx="3962478" cy="5498048"/>
          </a:xfrm>
          <a:prstGeom prst="rect">
            <a:avLst/>
          </a:prstGeom>
        </p:spPr>
      </p:pic>
      <p:pic>
        <p:nvPicPr>
          <p:cNvPr id="8" name="Immagine 7"/>
          <p:cNvPicPr>
            <a:picLocks noChangeAspect="1"/>
          </p:cNvPicPr>
          <p:nvPr/>
        </p:nvPicPr>
        <p:blipFill>
          <a:blip r:embed="rId4"/>
          <a:stretch>
            <a:fillRect/>
          </a:stretch>
        </p:blipFill>
        <p:spPr>
          <a:xfrm>
            <a:off x="4421785" y="3007323"/>
            <a:ext cx="4134427" cy="704948"/>
          </a:xfrm>
          <a:prstGeom prst="rect">
            <a:avLst/>
          </a:prstGeom>
        </p:spPr>
      </p:pic>
    </p:spTree>
    <p:extLst>
      <p:ext uri="{BB962C8B-B14F-4D97-AF65-F5344CB8AC3E}">
        <p14:creationId xmlns:p14="http://schemas.microsoft.com/office/powerpoint/2010/main" val="11072829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683E0-E6EF-6755-7D70-F0F11280ABF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F0CF15C-A4BD-C897-07F4-28E8FFAF52A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F101C5B-39D4-D539-958F-090141E8DCA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72</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203200"/>
            <a:ext cx="11945481" cy="1277257"/>
          </a:xfrm>
        </p:spPr>
        <p:txBody>
          <a:bodyPr>
            <a:normAutofit fontScale="90000"/>
          </a:bodyPr>
          <a:lstStyle/>
          <a:p>
            <a:pPr algn="ctr"/>
            <a:r>
              <a:rPr lang="it-IT" dirty="0"/>
              <a:t>Carbon </a:t>
            </a:r>
            <a:r>
              <a:rPr lang="it-IT" dirty="0" err="1"/>
              <a:t>Neutrality</a:t>
            </a:r>
            <a:r>
              <a:rPr lang="it-IT" dirty="0"/>
              <a:t> vs Carbon net Zero  </a:t>
            </a:r>
            <a:br>
              <a:rPr lang="it-IT" dirty="0"/>
            </a:br>
            <a:r>
              <a:rPr lang="it-IT" dirty="0"/>
              <a:t>In sintesi</a:t>
            </a:r>
          </a:p>
        </p:txBody>
      </p:sp>
      <p:sp>
        <p:nvSpPr>
          <p:cNvPr id="3" name="Segnaposto testo 2"/>
          <p:cNvSpPr txBox="1">
            <a:spLocks/>
          </p:cNvSpPr>
          <p:nvPr/>
        </p:nvSpPr>
        <p:spPr>
          <a:xfrm>
            <a:off x="894080" y="2171700"/>
            <a:ext cx="11216640" cy="6613314"/>
          </a:xfrm>
          <a:prstGeom prst="rect">
            <a:avLst/>
          </a:prstGeom>
        </p:spPr>
        <p:txBody>
          <a:bodyPr vert="horz" lIns="91440" tIns="45720" rIns="91440" bIns="45720" rtlCol="0">
            <a:normAutofit fontScale="925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800" b="1" dirty="0" smtClean="0">
                <a:latin typeface="Arial" panose="020B0604020202020204" pitchFamily="34" charset="0"/>
                <a:cs typeface="Arial" panose="020B0604020202020204" pitchFamily="34" charset="0"/>
              </a:rPr>
              <a:t>In </a:t>
            </a:r>
            <a:r>
              <a:rPr lang="it-IT" sz="2800" b="1" dirty="0">
                <a:latin typeface="Arial" panose="020B0604020202020204" pitchFamily="34" charset="0"/>
                <a:cs typeface="Arial" panose="020B0604020202020204" pitchFamily="34" charset="0"/>
              </a:rPr>
              <a:t>estrema sintesi si può affermare che :</a:t>
            </a:r>
          </a:p>
          <a:p>
            <a:endParaRPr lang="it-IT" sz="2800" b="1" dirty="0">
              <a:latin typeface="Arial" panose="020B0604020202020204" pitchFamily="34" charset="0"/>
              <a:cs typeface="Arial" panose="020B0604020202020204" pitchFamily="34" charset="0"/>
            </a:endParaRPr>
          </a:p>
          <a:p>
            <a:pPr marL="342900" indent="-342900"/>
            <a:r>
              <a:rPr lang="it-IT" sz="2800" b="1" dirty="0">
                <a:latin typeface="Arial" panose="020B0604020202020204" pitchFamily="34" charset="0"/>
                <a:cs typeface="Arial" panose="020B0604020202020204" pitchFamily="34" charset="0"/>
              </a:rPr>
              <a:t>I meccanismi Carbon </a:t>
            </a:r>
            <a:r>
              <a:rPr lang="it-IT" sz="2800" b="1" dirty="0" err="1">
                <a:latin typeface="Arial" panose="020B0604020202020204" pitchFamily="34" charset="0"/>
                <a:cs typeface="Arial" panose="020B0604020202020204" pitchFamily="34" charset="0"/>
              </a:rPr>
              <a:t>Neutrality</a:t>
            </a:r>
            <a:r>
              <a:rPr lang="it-IT" sz="2800" b="1" dirty="0">
                <a:latin typeface="Arial" panose="020B0604020202020204" pitchFamily="34" charset="0"/>
                <a:cs typeface="Arial" panose="020B0604020202020204" pitchFamily="34" charset="0"/>
              </a:rPr>
              <a:t> e Carbon Net Zero, mirano allo stesso obiettivo e cioè fare in modo che una organizzazione svolga le proprie attività con emissioni pari a ZERO di gas Climalteranti.</a:t>
            </a:r>
          </a:p>
          <a:p>
            <a:pPr marL="342900" indent="-342900"/>
            <a:endParaRPr lang="it-IT" sz="2800" b="1" dirty="0">
              <a:latin typeface="Arial" panose="020B0604020202020204" pitchFamily="34" charset="0"/>
              <a:cs typeface="Arial" panose="020B0604020202020204" pitchFamily="34" charset="0"/>
            </a:endParaRPr>
          </a:p>
          <a:p>
            <a:pPr marL="342900" indent="-342900"/>
            <a:r>
              <a:rPr lang="it-IT" sz="2800" b="1" dirty="0">
                <a:latin typeface="Arial" panose="020B0604020202020204" pitchFamily="34" charset="0"/>
                <a:cs typeface="Arial" panose="020B0604020202020204" pitchFamily="34" charset="0"/>
              </a:rPr>
              <a:t>La differenza sostanziale è che Carbon </a:t>
            </a:r>
            <a:r>
              <a:rPr lang="it-IT" sz="2800" b="1" dirty="0" err="1">
                <a:latin typeface="Arial" panose="020B0604020202020204" pitchFamily="34" charset="0"/>
                <a:cs typeface="Arial" panose="020B0604020202020204" pitchFamily="34" charset="0"/>
              </a:rPr>
              <a:t>Neutrality</a:t>
            </a:r>
            <a:r>
              <a:rPr lang="it-IT" sz="2800" b="1" dirty="0">
                <a:latin typeface="Arial" panose="020B0604020202020204" pitchFamily="34" charset="0"/>
                <a:cs typeface="Arial" panose="020B0604020202020204" pitchFamily="34" charset="0"/>
              </a:rPr>
              <a:t> considera l’acquisto di energia da fonti rinnovabili (a CO2 pari a Zero) come una delle attività da svolgere per il raggiungimento dell’obiettivo, al contrario Carbon Net Zero considera sempre l’utilizzo di energia da fonti rinnovabili «solo» per coprire la quota di emissioni di CO2 che non è stato possibile «eliminare» con attività dirette (la quota considerata tollerabile è inferiore al 10%)</a:t>
            </a:r>
          </a:p>
          <a:p>
            <a:pPr marL="342900" indent="-342900"/>
            <a:endParaRPr lang="it-IT"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37829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0DE32-482E-FC92-158E-483E0B984E9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D7C46C9-D68D-65C4-A38E-929EFB9CE58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9882A17-2C8A-99B6-69D3-81A66F19CB6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73</a:t>
            </a:fld>
            <a:endParaRPr lang="it-IT" dirty="0">
              <a:solidFill>
                <a:prstClr val="black">
                  <a:tint val="75000"/>
                </a:prstClr>
              </a:solidFill>
              <a:latin typeface="Calibri"/>
            </a:endParaRPr>
          </a:p>
        </p:txBody>
      </p:sp>
      <p:sp>
        <p:nvSpPr>
          <p:cNvPr id="3" name="Segnaposto testo 2"/>
          <p:cNvSpPr txBox="1">
            <a:spLocks/>
          </p:cNvSpPr>
          <p:nvPr/>
        </p:nvSpPr>
        <p:spPr>
          <a:xfrm>
            <a:off x="409081" y="2369126"/>
            <a:ext cx="11974508" cy="5340929"/>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Font typeface="Arial" pitchFamily="34" charset="0"/>
              <a:buNone/>
            </a:pPr>
            <a:endParaRPr lang="it-IT" dirty="0"/>
          </a:p>
          <a:p>
            <a:endParaRPr lang="it-IT" dirty="0"/>
          </a:p>
          <a:p>
            <a:pPr marL="0" indent="0" algn="ctr">
              <a:buNone/>
            </a:pPr>
            <a:r>
              <a:rPr lang="it-IT" dirty="0"/>
              <a:t>	</a:t>
            </a:r>
            <a:r>
              <a:rPr lang="it-IT" sz="6000" b="1" dirty="0">
                <a:solidFill>
                  <a:srgbClr val="FF0000"/>
                </a:solidFill>
                <a:latin typeface="Calibri" panose="020F0502020204030204" pitchFamily="34" charset="0"/>
                <a:cs typeface="Calibri" panose="020F0502020204030204" pitchFamily="34" charset="0"/>
              </a:rPr>
              <a:t>La Carbon </a:t>
            </a:r>
            <a:r>
              <a:rPr lang="it-IT" sz="6000" b="1" dirty="0" err="1">
                <a:solidFill>
                  <a:srgbClr val="FF0000"/>
                </a:solidFill>
                <a:latin typeface="Calibri" panose="020F0502020204030204" pitchFamily="34" charset="0"/>
                <a:cs typeface="Calibri" panose="020F0502020204030204" pitchFamily="34" charset="0"/>
              </a:rPr>
              <a:t>Footprint</a:t>
            </a:r>
            <a:endParaRPr lang="it-IT" sz="6000" b="1" dirty="0">
              <a:solidFill>
                <a:srgbClr val="FF0000"/>
              </a:solidFill>
            </a:endParaRPr>
          </a:p>
        </p:txBody>
      </p:sp>
    </p:spTree>
    <p:extLst>
      <p:ext uri="{BB962C8B-B14F-4D97-AF65-F5344CB8AC3E}">
        <p14:creationId xmlns:p14="http://schemas.microsoft.com/office/powerpoint/2010/main" val="40149891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6C155-CA50-0726-67C8-06F1C36D4C5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78ADA2C-D375-F43E-72DF-D925F97BFB9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93F765E-3A39-E187-4D53-3761184D307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74</a:t>
            </a:fld>
            <a:endParaRPr lang="it-IT" dirty="0">
              <a:solidFill>
                <a:prstClr val="black">
                  <a:tint val="75000"/>
                </a:prstClr>
              </a:solidFill>
              <a:latin typeface="Calibri"/>
            </a:endParaRPr>
          </a:p>
        </p:txBody>
      </p:sp>
      <p:sp>
        <p:nvSpPr>
          <p:cNvPr id="2" name="Titolo 1"/>
          <p:cNvSpPr>
            <a:spLocks noGrp="1"/>
          </p:cNvSpPr>
          <p:nvPr>
            <p:ph type="title"/>
          </p:nvPr>
        </p:nvSpPr>
        <p:spPr>
          <a:xfrm>
            <a:off x="252593" y="635001"/>
            <a:ext cx="12499614" cy="1311046"/>
          </a:xfrm>
        </p:spPr>
        <p:txBody>
          <a:bodyPr>
            <a:noAutofit/>
          </a:bodyPr>
          <a:lstStyle/>
          <a:p>
            <a:pPr algn="ctr"/>
            <a:r>
              <a:rPr lang="it-IT" b="1" dirty="0">
                <a:solidFill>
                  <a:srgbClr val="FF0000"/>
                </a:solidFill>
                <a:latin typeface="Calibri" pitchFamily="34" charset="0"/>
                <a:cs typeface="Calibri" pitchFamily="34" charset="0"/>
              </a:rPr>
              <a:t>Contabilizzazione della CO2 : Carbon footprint  </a:t>
            </a:r>
          </a:p>
        </p:txBody>
      </p:sp>
      <p:sp>
        <p:nvSpPr>
          <p:cNvPr id="3" name="Segnaposto contenuto 2"/>
          <p:cNvSpPr>
            <a:spLocks noGrp="1"/>
          </p:cNvSpPr>
          <p:nvPr>
            <p:ph idx="1"/>
          </p:nvPr>
        </p:nvSpPr>
        <p:spPr>
          <a:xfrm>
            <a:off x="812800" y="1946047"/>
            <a:ext cx="11365266" cy="6456863"/>
          </a:xfrm>
        </p:spPr>
        <p:txBody>
          <a:bodyPr>
            <a:normAutofit/>
          </a:bodyPr>
          <a:lstStyle/>
          <a:p>
            <a:pPr algn="just">
              <a:buNone/>
            </a:pPr>
            <a:endParaRPr lang="it-IT" sz="2133" dirty="0">
              <a:solidFill>
                <a:srgbClr val="0070C0"/>
              </a:solidFill>
            </a:endParaRPr>
          </a:p>
          <a:p>
            <a:pPr algn="just"/>
            <a:r>
              <a:rPr lang="it-IT" sz="2987" b="1" dirty="0">
                <a:solidFill>
                  <a:srgbClr val="002060"/>
                </a:solidFill>
              </a:rPr>
              <a:t>Principali sistemi o metodologie di certificazione della </a:t>
            </a:r>
            <a:r>
              <a:rPr lang="it-IT" sz="2987" b="1" dirty="0" err="1">
                <a:solidFill>
                  <a:srgbClr val="002060"/>
                </a:solidFill>
              </a:rPr>
              <a:t>Carbon</a:t>
            </a:r>
            <a:r>
              <a:rPr lang="it-IT" sz="2987" b="1" dirty="0">
                <a:solidFill>
                  <a:srgbClr val="002060"/>
                </a:solidFill>
              </a:rPr>
              <a:t> </a:t>
            </a:r>
            <a:r>
              <a:rPr lang="it-IT" sz="2987" b="1" dirty="0" err="1">
                <a:solidFill>
                  <a:srgbClr val="002060"/>
                </a:solidFill>
              </a:rPr>
              <a:t>Footprint</a:t>
            </a:r>
            <a:r>
              <a:rPr lang="it-IT" sz="2987" b="1" dirty="0">
                <a:solidFill>
                  <a:srgbClr val="002060"/>
                </a:solidFill>
              </a:rPr>
              <a:t>:</a:t>
            </a:r>
          </a:p>
          <a:p>
            <a:pPr algn="just">
              <a:buNone/>
            </a:pPr>
            <a:endParaRPr lang="it-IT" b="1" dirty="0">
              <a:solidFill>
                <a:srgbClr val="002060"/>
              </a:solidFill>
            </a:endParaRPr>
          </a:p>
          <a:p>
            <a:pPr lvl="1" algn="just"/>
            <a:r>
              <a:rPr lang="it-IT" sz="3413" b="1" dirty="0">
                <a:solidFill>
                  <a:srgbClr val="002060"/>
                </a:solidFill>
              </a:rPr>
              <a:t>Operativi  : EPD (UNI EN ISO 14025), PAS 2050 e 2060, UNI EN ISO 14067, GHG </a:t>
            </a:r>
            <a:r>
              <a:rPr lang="it-IT" sz="3413" b="1" dirty="0" err="1">
                <a:solidFill>
                  <a:srgbClr val="002060"/>
                </a:solidFill>
              </a:rPr>
              <a:t>Protocol</a:t>
            </a:r>
            <a:endParaRPr lang="it-IT" sz="3413" b="1" dirty="0">
              <a:solidFill>
                <a:srgbClr val="002060"/>
              </a:solidFill>
            </a:endParaRPr>
          </a:p>
          <a:p>
            <a:pPr lvl="1" algn="just">
              <a:buNone/>
            </a:pPr>
            <a:endParaRPr lang="it-IT" sz="3413" b="1" dirty="0">
              <a:solidFill>
                <a:srgbClr val="002060"/>
              </a:solidFill>
            </a:endParaRPr>
          </a:p>
          <a:p>
            <a:pPr lvl="1" algn="just"/>
            <a:r>
              <a:rPr lang="it-IT" sz="3413" b="1" dirty="0">
                <a:solidFill>
                  <a:srgbClr val="002060"/>
                </a:solidFill>
              </a:rPr>
              <a:t>In Evoluzione : PEF (</a:t>
            </a:r>
            <a:r>
              <a:rPr lang="it-IT" sz="3413" b="1" dirty="0" err="1">
                <a:solidFill>
                  <a:srgbClr val="002060"/>
                </a:solidFill>
              </a:rPr>
              <a:t>Product</a:t>
            </a:r>
            <a:r>
              <a:rPr lang="it-IT" sz="3413" b="1" dirty="0">
                <a:solidFill>
                  <a:srgbClr val="002060"/>
                </a:solidFill>
              </a:rPr>
              <a:t> </a:t>
            </a:r>
            <a:r>
              <a:rPr lang="it-IT" sz="3413" b="1" dirty="0" err="1">
                <a:solidFill>
                  <a:srgbClr val="002060"/>
                </a:solidFill>
              </a:rPr>
              <a:t>Environmental</a:t>
            </a:r>
            <a:r>
              <a:rPr lang="it-IT" sz="3413" b="1" dirty="0">
                <a:solidFill>
                  <a:srgbClr val="002060"/>
                </a:solidFill>
              </a:rPr>
              <a:t> </a:t>
            </a:r>
            <a:r>
              <a:rPr lang="it-IT" sz="3413" b="1" dirty="0" err="1">
                <a:solidFill>
                  <a:srgbClr val="002060"/>
                </a:solidFill>
              </a:rPr>
              <a:t>Footprint</a:t>
            </a:r>
            <a:r>
              <a:rPr lang="it-IT" sz="3413" b="1" dirty="0">
                <a:solidFill>
                  <a:srgbClr val="002060"/>
                </a:solidFill>
              </a:rPr>
              <a:t>) della UE</a:t>
            </a:r>
          </a:p>
          <a:p>
            <a:pPr lvl="1" algn="just"/>
            <a:endParaRPr lang="it-IT" sz="1920" dirty="0">
              <a:solidFill>
                <a:srgbClr val="0070C0"/>
              </a:solidFill>
            </a:endParaRPr>
          </a:p>
          <a:p>
            <a:pPr lvl="1" algn="just"/>
            <a:endParaRPr lang="it-IT" sz="1920" dirty="0">
              <a:solidFill>
                <a:srgbClr val="0070C0"/>
              </a:solidFill>
            </a:endParaRPr>
          </a:p>
          <a:p>
            <a:pPr lvl="1" algn="just"/>
            <a:endParaRPr lang="it-IT" sz="1920" dirty="0">
              <a:solidFill>
                <a:srgbClr val="0070C0"/>
              </a:solidFill>
            </a:endParaRPr>
          </a:p>
          <a:p>
            <a:pPr lvl="1" algn="just"/>
            <a:endParaRPr lang="it-IT" sz="1920" dirty="0">
              <a:solidFill>
                <a:srgbClr val="0070C0"/>
              </a:solidFill>
            </a:endParaRPr>
          </a:p>
          <a:p>
            <a:pPr algn="just"/>
            <a:endParaRPr lang="it-IT" sz="1920" dirty="0"/>
          </a:p>
          <a:p>
            <a:pPr algn="just"/>
            <a:endParaRPr lang="it-IT" sz="1920" dirty="0"/>
          </a:p>
          <a:p>
            <a:endParaRPr lang="it-IT" dirty="0"/>
          </a:p>
        </p:txBody>
      </p:sp>
    </p:spTree>
    <p:extLst>
      <p:ext uri="{BB962C8B-B14F-4D97-AF65-F5344CB8AC3E}">
        <p14:creationId xmlns:p14="http://schemas.microsoft.com/office/powerpoint/2010/main" val="16358988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FE936-A870-C948-F9A7-34F654A024A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B6E3240-D60D-7198-221B-DD62A0559CC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CB36C5E-9B6C-53FA-3169-F5C1C347440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75</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831273" y="1683327"/>
            <a:ext cx="10318044" cy="6982691"/>
          </a:xfrm>
        </p:spPr>
        <p:txBody>
          <a:bodyPr>
            <a:normAutofit fontScale="85000" lnSpcReduction="20000"/>
          </a:bodyPr>
          <a:lstStyle/>
          <a:p>
            <a:pPr algn="just">
              <a:buNone/>
            </a:pPr>
            <a:endParaRPr lang="it-IT" sz="2347" dirty="0">
              <a:solidFill>
                <a:srgbClr val="0070C0"/>
              </a:solidFill>
            </a:endParaRPr>
          </a:p>
          <a:p>
            <a:pPr marL="365771" lvl="1" indent="-365771"/>
            <a:r>
              <a:rPr lang="it-IT" sz="3000" b="1" dirty="0">
                <a:solidFill>
                  <a:srgbClr val="002060"/>
                </a:solidFill>
              </a:rPr>
              <a:t>EPD : </a:t>
            </a:r>
            <a:r>
              <a:rPr lang="it-IT" sz="3000" b="1" dirty="0" err="1">
                <a:solidFill>
                  <a:srgbClr val="002060"/>
                </a:solidFill>
              </a:rPr>
              <a:t>Environamental</a:t>
            </a:r>
            <a:r>
              <a:rPr lang="it-IT" sz="3000" b="1" dirty="0">
                <a:solidFill>
                  <a:srgbClr val="002060"/>
                </a:solidFill>
              </a:rPr>
              <a:t> </a:t>
            </a:r>
            <a:r>
              <a:rPr lang="it-IT" sz="3000" b="1" dirty="0" err="1">
                <a:solidFill>
                  <a:srgbClr val="002060"/>
                </a:solidFill>
              </a:rPr>
              <a:t>Product</a:t>
            </a:r>
            <a:r>
              <a:rPr lang="it-IT" sz="3000" b="1" dirty="0">
                <a:solidFill>
                  <a:srgbClr val="002060"/>
                </a:solidFill>
              </a:rPr>
              <a:t> </a:t>
            </a:r>
            <a:r>
              <a:rPr lang="it-IT" sz="3000" b="1" dirty="0" err="1">
                <a:solidFill>
                  <a:srgbClr val="002060"/>
                </a:solidFill>
              </a:rPr>
              <a:t>Declaration</a:t>
            </a:r>
            <a:r>
              <a:rPr lang="it-IT" sz="3000" b="1" dirty="0">
                <a:solidFill>
                  <a:srgbClr val="002060"/>
                </a:solidFill>
              </a:rPr>
              <a:t> . E’ possibile la “Single </a:t>
            </a:r>
            <a:r>
              <a:rPr lang="it-IT" sz="3000" b="1" dirty="0" err="1">
                <a:solidFill>
                  <a:srgbClr val="002060"/>
                </a:solidFill>
              </a:rPr>
              <a:t>Climate</a:t>
            </a:r>
            <a:r>
              <a:rPr lang="it-IT" sz="3000" b="1" dirty="0">
                <a:solidFill>
                  <a:srgbClr val="002060"/>
                </a:solidFill>
              </a:rPr>
              <a:t> </a:t>
            </a:r>
            <a:r>
              <a:rPr lang="it-IT" sz="3000" b="1" dirty="0" err="1">
                <a:solidFill>
                  <a:srgbClr val="002060"/>
                </a:solidFill>
              </a:rPr>
              <a:t>Declaration</a:t>
            </a:r>
            <a:r>
              <a:rPr lang="it-IT" sz="3000" b="1" dirty="0">
                <a:solidFill>
                  <a:srgbClr val="002060"/>
                </a:solidFill>
              </a:rPr>
              <a:t>” e dopo la pubblicazione della GPI è possibile in modo specifico certificare la </a:t>
            </a:r>
            <a:r>
              <a:rPr lang="it-IT" sz="3000" b="1" dirty="0" err="1">
                <a:solidFill>
                  <a:srgbClr val="002060"/>
                </a:solidFill>
              </a:rPr>
              <a:t>Carbon</a:t>
            </a:r>
            <a:r>
              <a:rPr lang="it-IT" sz="3000" b="1" dirty="0">
                <a:solidFill>
                  <a:srgbClr val="002060"/>
                </a:solidFill>
              </a:rPr>
              <a:t> </a:t>
            </a:r>
            <a:r>
              <a:rPr lang="it-IT" sz="3000" b="1" dirty="0" err="1">
                <a:solidFill>
                  <a:srgbClr val="002060"/>
                </a:solidFill>
              </a:rPr>
              <a:t>Footprint</a:t>
            </a:r>
            <a:r>
              <a:rPr lang="it-IT" sz="3000" b="1" dirty="0">
                <a:solidFill>
                  <a:srgbClr val="002060"/>
                </a:solidFill>
              </a:rPr>
              <a:t>   </a:t>
            </a:r>
          </a:p>
          <a:p>
            <a:pPr algn="just"/>
            <a:endParaRPr lang="it-IT" sz="3000" b="1" dirty="0">
              <a:solidFill>
                <a:srgbClr val="002060"/>
              </a:solidFill>
            </a:endParaRPr>
          </a:p>
          <a:p>
            <a:pPr algn="just"/>
            <a:r>
              <a:rPr lang="it-IT" sz="3000" b="1" dirty="0">
                <a:solidFill>
                  <a:srgbClr val="002060"/>
                </a:solidFill>
              </a:rPr>
              <a:t>PAS 2050 e PAS 2060 : messi a punto dalla BSI in UK </a:t>
            </a:r>
          </a:p>
          <a:p>
            <a:pPr algn="just"/>
            <a:endParaRPr lang="it-IT" sz="3000" b="1" dirty="0">
              <a:solidFill>
                <a:srgbClr val="002060"/>
              </a:solidFill>
            </a:endParaRPr>
          </a:p>
          <a:p>
            <a:pPr algn="just"/>
            <a:r>
              <a:rPr lang="it-IT" sz="3000" b="1" dirty="0">
                <a:solidFill>
                  <a:srgbClr val="002060"/>
                </a:solidFill>
              </a:rPr>
              <a:t>UNI EN ISO 14067: pubblicato nel 2013 come Technical </a:t>
            </a:r>
            <a:r>
              <a:rPr lang="it-IT" sz="3000" b="1" dirty="0" err="1">
                <a:solidFill>
                  <a:srgbClr val="002060"/>
                </a:solidFill>
              </a:rPr>
              <a:t>Specification</a:t>
            </a:r>
            <a:r>
              <a:rPr lang="it-IT" sz="3000" b="1" dirty="0">
                <a:solidFill>
                  <a:srgbClr val="002060"/>
                </a:solidFill>
              </a:rPr>
              <a:t> e norma dal 2018;  </a:t>
            </a:r>
          </a:p>
          <a:p>
            <a:pPr algn="just">
              <a:buNone/>
            </a:pPr>
            <a:endParaRPr lang="it-IT" sz="3000" b="1" dirty="0">
              <a:solidFill>
                <a:srgbClr val="002060"/>
              </a:solidFill>
            </a:endParaRPr>
          </a:p>
          <a:p>
            <a:pPr algn="just"/>
            <a:r>
              <a:rPr lang="it-IT" sz="3000" b="1" dirty="0">
                <a:solidFill>
                  <a:srgbClr val="002060"/>
                </a:solidFill>
              </a:rPr>
              <a:t>PEF (Product </a:t>
            </a:r>
            <a:r>
              <a:rPr lang="it-IT" sz="3000" b="1" dirty="0" err="1">
                <a:solidFill>
                  <a:srgbClr val="002060"/>
                </a:solidFill>
              </a:rPr>
              <a:t>Environmental</a:t>
            </a:r>
            <a:r>
              <a:rPr lang="it-IT" sz="3000" b="1" dirty="0">
                <a:solidFill>
                  <a:srgbClr val="002060"/>
                </a:solidFill>
              </a:rPr>
              <a:t> </a:t>
            </a:r>
            <a:r>
              <a:rPr lang="it-IT" sz="3000" b="1" dirty="0" err="1">
                <a:solidFill>
                  <a:srgbClr val="002060"/>
                </a:solidFill>
              </a:rPr>
              <a:t>Footprint</a:t>
            </a:r>
            <a:r>
              <a:rPr lang="it-IT" sz="3000" b="1" dirty="0">
                <a:solidFill>
                  <a:srgbClr val="002060"/>
                </a:solidFill>
              </a:rPr>
              <a:t>) : raccomandazione della UE nel 2013 con un voluminoso allegato di “specifiche tecniche”. </a:t>
            </a:r>
          </a:p>
          <a:p>
            <a:pPr lvl="1" algn="just"/>
            <a:endParaRPr lang="it-IT" sz="3000" dirty="0">
              <a:solidFill>
                <a:srgbClr val="0070C0"/>
              </a:solidFill>
            </a:endParaRPr>
          </a:p>
          <a:p>
            <a:pPr lvl="1" algn="just">
              <a:buFont typeface="Wingdings" pitchFamily="2" charset="2"/>
              <a:buChar char="v"/>
            </a:pPr>
            <a:r>
              <a:rPr lang="it-IT" sz="3000" b="1" dirty="0">
                <a:solidFill>
                  <a:srgbClr val="FF0000"/>
                </a:solidFill>
              </a:rPr>
              <a:t> TUTTI QUESTI SCHEMI UTILIZZANO LA LCA SECONDO LA ISO 14040 E 14044</a:t>
            </a:r>
          </a:p>
          <a:p>
            <a:pPr lvl="1" algn="just">
              <a:buFont typeface="Wingdings" pitchFamily="2" charset="2"/>
              <a:buChar char="v"/>
            </a:pPr>
            <a:endParaRPr lang="it-IT" sz="2240" b="1" dirty="0">
              <a:solidFill>
                <a:srgbClr val="FF0000"/>
              </a:solidFill>
            </a:endParaRPr>
          </a:p>
          <a:p>
            <a:pPr marL="487695" lvl="1" indent="0"/>
            <a:endParaRPr lang="it-IT" sz="2240" b="1" dirty="0">
              <a:solidFill>
                <a:srgbClr val="FF0000"/>
              </a:solidFill>
            </a:endParaRPr>
          </a:p>
          <a:p>
            <a:pPr algn="just"/>
            <a:endParaRPr lang="it-IT" sz="1920" dirty="0"/>
          </a:p>
          <a:p>
            <a:endParaRPr lang="it-IT" dirty="0"/>
          </a:p>
        </p:txBody>
      </p:sp>
    </p:spTree>
    <p:extLst>
      <p:ext uri="{BB962C8B-B14F-4D97-AF65-F5344CB8AC3E}">
        <p14:creationId xmlns:p14="http://schemas.microsoft.com/office/powerpoint/2010/main" val="4274609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A9E5-A813-40E0-7EA9-78C34C52D4E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9AD2D13-5655-75E0-76E3-FE9E7D776AE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99ECF04-12EE-0913-FEB8-1507D793F4B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76</a:t>
            </a:fld>
            <a:endParaRPr lang="it-IT" dirty="0">
              <a:solidFill>
                <a:prstClr val="black">
                  <a:tint val="75000"/>
                </a:prstClr>
              </a:solidFill>
              <a:latin typeface="Calibri"/>
            </a:endParaRPr>
          </a:p>
        </p:txBody>
      </p:sp>
      <p:pic>
        <p:nvPicPr>
          <p:cNvPr id="7" name="Segnaposto contenuto 3"/>
          <p:cNvPicPr>
            <a:picLocks noGrp="1"/>
          </p:cNvPicPr>
          <p:nvPr>
            <p:ph idx="1"/>
          </p:nvPr>
        </p:nvPicPr>
        <p:blipFill>
          <a:blip r:embed="rId3" cstate="print"/>
          <a:srcRect/>
          <a:stretch>
            <a:fillRect/>
          </a:stretch>
        </p:blipFill>
        <p:spPr bwMode="auto">
          <a:xfrm>
            <a:off x="1384663" y="2050869"/>
            <a:ext cx="10558205" cy="6897188"/>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1519206" y="2668175"/>
            <a:ext cx="1878026" cy="569806"/>
          </a:xfrm>
          <a:prstGeom prst="rect">
            <a:avLst/>
          </a:prstGeom>
          <a:noFill/>
          <a:ln w="9525">
            <a:noFill/>
            <a:miter lim="800000"/>
            <a:headEnd/>
            <a:tailEnd/>
          </a:ln>
        </p:spPr>
      </p:pic>
    </p:spTree>
    <p:extLst>
      <p:ext uri="{BB962C8B-B14F-4D97-AF65-F5344CB8AC3E}">
        <p14:creationId xmlns:p14="http://schemas.microsoft.com/office/powerpoint/2010/main" val="34212525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3D58-1A6F-A38B-9A47-805B49CB55F1}"/>
            </a:ext>
          </a:extLst>
        </p:cNvPr>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IL GHG </a:t>
            </a:r>
            <a:r>
              <a:rPr lang="it-IT" dirty="0" err="1" smtClean="0"/>
              <a:t>Protocol</a:t>
            </a:r>
            <a:r>
              <a:rPr lang="it-IT" dirty="0" smtClean="0"/>
              <a:t> - 1</a:t>
            </a:r>
            <a:endParaRPr lang="it-IT" dirty="0"/>
          </a:p>
        </p:txBody>
      </p:sp>
      <p:sp>
        <p:nvSpPr>
          <p:cNvPr id="4" name="Segnaposto piè di pagina 3">
            <a:extLst>
              <a:ext uri="{FF2B5EF4-FFF2-40B4-BE49-F238E27FC236}">
                <a16:creationId xmlns:a16="http://schemas.microsoft.com/office/drawing/2014/main" id="{233FBB4E-3B1A-521D-D7A5-C7FE300E1DE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6AE022F-E064-1855-5B84-D614C53A9E0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77</a:t>
            </a:fld>
            <a:endParaRPr lang="it-IT" dirty="0">
              <a:solidFill>
                <a:prstClr val="black">
                  <a:tint val="75000"/>
                </a:prstClr>
              </a:solidFill>
              <a:latin typeface="Calibri"/>
            </a:endParaRPr>
          </a:p>
        </p:txBody>
      </p:sp>
      <p:sp>
        <p:nvSpPr>
          <p:cNvPr id="3" name="Segnaposto contenuto 2"/>
          <p:cNvSpPr>
            <a:spLocks noGrp="1"/>
          </p:cNvSpPr>
          <p:nvPr>
            <p:ph idx="4294967295"/>
          </p:nvPr>
        </p:nvSpPr>
        <p:spPr>
          <a:xfrm>
            <a:off x="501650" y="1889125"/>
            <a:ext cx="12001500" cy="6253163"/>
          </a:xfrm>
        </p:spPr>
        <p:txBody>
          <a:bodyPr>
            <a:normAutofit fontScale="85000" lnSpcReduction="20000"/>
          </a:bodyPr>
          <a:lstStyle/>
          <a:p>
            <a:endParaRPr lang="it-IT" dirty="0"/>
          </a:p>
          <a:p>
            <a:pPr marL="0" indent="0">
              <a:buNone/>
            </a:pPr>
            <a:r>
              <a:rPr lang="it-IT" sz="3840" dirty="0"/>
              <a:t>Tra gli schemi di certificazione della Impronta di CO2 il più utilizzato è (oltre alla norma serie ISO 14064):</a:t>
            </a:r>
          </a:p>
          <a:p>
            <a:pPr marL="0" indent="0">
              <a:buNone/>
            </a:pPr>
            <a:r>
              <a:rPr lang="it-IT" sz="3840" b="1" dirty="0" smtClean="0"/>
              <a:t>			GHG </a:t>
            </a:r>
            <a:r>
              <a:rPr lang="it-IT" sz="3840" b="1" dirty="0" err="1"/>
              <a:t>protocol</a:t>
            </a:r>
            <a:r>
              <a:rPr lang="it-IT" sz="3840" b="1" dirty="0"/>
              <a:t> </a:t>
            </a:r>
          </a:p>
          <a:p>
            <a:pPr marL="0" indent="0" fontAlgn="base">
              <a:buNone/>
            </a:pPr>
            <a:r>
              <a:rPr lang="it-IT" sz="3840" dirty="0"/>
              <a:t>Il GHG </a:t>
            </a:r>
            <a:r>
              <a:rPr lang="it-IT" sz="3840" dirty="0" err="1"/>
              <a:t>Protocol</a:t>
            </a:r>
            <a:r>
              <a:rPr lang="it-IT" sz="3840" dirty="0"/>
              <a:t> è stato sviluppato già a partire dal 1998 da una partnership fra il World Resource </a:t>
            </a:r>
            <a:r>
              <a:rPr lang="it-IT" sz="3840" dirty="0" err="1"/>
              <a:t>Institute</a:t>
            </a:r>
            <a:r>
              <a:rPr lang="it-IT" sz="3840" dirty="0"/>
              <a:t>, il World Business </a:t>
            </a:r>
            <a:r>
              <a:rPr lang="it-IT" sz="3840" dirty="0" err="1"/>
              <a:t>Council</a:t>
            </a:r>
            <a:r>
              <a:rPr lang="it-IT" sz="3840" dirty="0"/>
              <a:t> for </a:t>
            </a:r>
            <a:r>
              <a:rPr lang="it-IT" sz="3840" dirty="0" err="1"/>
              <a:t>Sustainable</a:t>
            </a:r>
            <a:r>
              <a:rPr lang="it-IT" sz="3840" dirty="0"/>
              <a:t> Development e altri fra </a:t>
            </a:r>
            <a:r>
              <a:rPr lang="it-IT" sz="3840" dirty="0" err="1"/>
              <a:t>NGOs</a:t>
            </a:r>
            <a:r>
              <a:rPr lang="it-IT" sz="3840" dirty="0"/>
              <a:t>, aziende e governi.</a:t>
            </a:r>
          </a:p>
          <a:p>
            <a:pPr marL="0" indent="0" fontAlgn="base">
              <a:buNone/>
            </a:pPr>
            <a:r>
              <a:rPr lang="it-IT" sz="3840" dirty="0"/>
              <a:t>Il GHG </a:t>
            </a:r>
            <a:r>
              <a:rPr lang="it-IT" sz="3840" dirty="0" err="1"/>
              <a:t>Protocol</a:t>
            </a:r>
            <a:r>
              <a:rPr lang="it-IT" sz="3840" dirty="0"/>
              <a:t> </a:t>
            </a:r>
            <a:r>
              <a:rPr lang="it-IT" sz="3840" u="sng" dirty="0">
                <a:hlinkClick r:id="rId3"/>
              </a:rPr>
              <a:t>definisce </a:t>
            </a:r>
            <a:r>
              <a:rPr lang="it-IT" sz="3840" dirty="0"/>
              <a:t>:</a:t>
            </a:r>
          </a:p>
          <a:p>
            <a:pPr fontAlgn="base"/>
            <a:r>
              <a:rPr lang="it-IT" sz="3840" dirty="0"/>
              <a:t> </a:t>
            </a:r>
            <a:r>
              <a:rPr lang="it-IT" sz="3840" b="1" dirty="0"/>
              <a:t>classificazione </a:t>
            </a:r>
            <a:r>
              <a:rPr lang="it-IT" sz="3840" dirty="0"/>
              <a:t>delle emissioni aziendali, </a:t>
            </a:r>
          </a:p>
          <a:p>
            <a:pPr fontAlgn="base"/>
            <a:r>
              <a:rPr lang="it-IT" sz="3840" dirty="0"/>
              <a:t>gli </a:t>
            </a:r>
            <a:r>
              <a:rPr lang="it-IT" sz="3840" b="1" dirty="0"/>
              <a:t>approcci</a:t>
            </a:r>
            <a:r>
              <a:rPr lang="it-IT" sz="3840" dirty="0"/>
              <a:t> per stabilire i </a:t>
            </a:r>
            <a:r>
              <a:rPr lang="it-IT" sz="3840" b="1" dirty="0"/>
              <a:t>confini</a:t>
            </a:r>
            <a:r>
              <a:rPr lang="it-IT" sz="3840" dirty="0"/>
              <a:t> dell’azienda e cosa debba essere compreso nel calcolo, </a:t>
            </a:r>
          </a:p>
          <a:p>
            <a:pPr fontAlgn="base"/>
            <a:r>
              <a:rPr lang="it-IT" sz="3840" dirty="0"/>
              <a:t>i </a:t>
            </a:r>
            <a:r>
              <a:rPr lang="it-IT" sz="3840" b="1" dirty="0"/>
              <a:t>metodi </a:t>
            </a:r>
            <a:r>
              <a:rPr lang="it-IT" sz="3840" dirty="0"/>
              <a:t>di quantificazione e le linee-guida per la </a:t>
            </a:r>
            <a:r>
              <a:rPr lang="it-IT" sz="3840" b="1" dirty="0" err="1"/>
              <a:t>disclosure</a:t>
            </a:r>
            <a:r>
              <a:rPr lang="it-IT" sz="3840" dirty="0"/>
              <a:t>.</a:t>
            </a:r>
          </a:p>
          <a:p>
            <a:endParaRPr lang="it-IT" sz="3840" dirty="0"/>
          </a:p>
          <a:p>
            <a:endParaRPr lang="it-IT" sz="3840" dirty="0"/>
          </a:p>
          <a:p>
            <a:endParaRPr lang="it-IT" dirty="0"/>
          </a:p>
          <a:p>
            <a:endParaRPr lang="it-IT" dirty="0"/>
          </a:p>
        </p:txBody>
      </p:sp>
    </p:spTree>
    <p:extLst>
      <p:ext uri="{BB962C8B-B14F-4D97-AF65-F5344CB8AC3E}">
        <p14:creationId xmlns:p14="http://schemas.microsoft.com/office/powerpoint/2010/main" val="33454777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5E1C-A957-767C-081D-E927854AADC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251C5A3-2B85-B0E5-6693-5B9C7EFCC48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90BB81E-E377-87E2-3E34-3E8BB4C52D1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78</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894080" y="2491813"/>
            <a:ext cx="11216640" cy="5703534"/>
          </a:xfrm>
        </p:spPr>
        <p:txBody>
          <a:bodyPr>
            <a:normAutofit fontScale="70000" lnSpcReduction="20000"/>
          </a:bodyPr>
          <a:lstStyle/>
          <a:p>
            <a:pPr fontAlgn="base"/>
            <a:endParaRPr lang="it-IT" dirty="0"/>
          </a:p>
          <a:p>
            <a:pPr fontAlgn="base"/>
            <a:r>
              <a:rPr lang="it-IT" sz="3520" dirty="0"/>
              <a:t>In particolare, il GHG </a:t>
            </a:r>
            <a:r>
              <a:rPr lang="it-IT" sz="3520" dirty="0" err="1"/>
              <a:t>Protocol</a:t>
            </a:r>
            <a:r>
              <a:rPr lang="it-IT" sz="3520" dirty="0"/>
              <a:t> suddivide le emissioni di gas serra in </a:t>
            </a:r>
            <a:r>
              <a:rPr lang="it-IT" sz="3520" b="1" dirty="0"/>
              <a:t>3 categorie principali</a:t>
            </a:r>
            <a:r>
              <a:rPr lang="it-IT" sz="3520" dirty="0"/>
              <a:t>:</a:t>
            </a:r>
          </a:p>
          <a:p>
            <a:pPr fontAlgn="base"/>
            <a:endParaRPr lang="it-IT" b="1" dirty="0"/>
          </a:p>
          <a:p>
            <a:pPr fontAlgn="base"/>
            <a:r>
              <a:rPr lang="it-IT" sz="3200" b="1" dirty="0"/>
              <a:t>Scope 1</a:t>
            </a:r>
            <a:endParaRPr lang="it-IT" sz="3200" dirty="0"/>
          </a:p>
          <a:p>
            <a:pPr fontAlgn="base"/>
            <a:r>
              <a:rPr lang="it-IT" sz="3200" dirty="0"/>
              <a:t>Comprende le </a:t>
            </a:r>
            <a:r>
              <a:rPr lang="it-IT" sz="3200" b="1" dirty="0"/>
              <a:t>emissioni “dirette”, relative alle attività proprie o controllate dall’azienda</a:t>
            </a:r>
            <a:r>
              <a:rPr lang="it-IT" sz="3200" dirty="0"/>
              <a:t>: in termini tecnici sono le emissioni generate dalle attività rientranti nei “confini organizzativi” dell’impresa, nella propria attività core.</a:t>
            </a:r>
          </a:p>
          <a:p>
            <a:pPr fontAlgn="base"/>
            <a:endParaRPr lang="it-IT" sz="3200" dirty="0"/>
          </a:p>
          <a:p>
            <a:pPr fontAlgn="base"/>
            <a:r>
              <a:rPr lang="it-IT" sz="3200" b="1" dirty="0"/>
              <a:t>Scope 2</a:t>
            </a:r>
            <a:endParaRPr lang="it-IT" sz="3200" dirty="0"/>
          </a:p>
          <a:p>
            <a:pPr fontAlgn="base"/>
            <a:r>
              <a:rPr lang="it-IT" sz="3200" dirty="0"/>
              <a:t>Sono </a:t>
            </a:r>
            <a:r>
              <a:rPr lang="it-IT" sz="3200" b="1" dirty="0"/>
              <a:t>emissioni indirette dovute alla produzione dell’elettricità, del vapore o del calore</a:t>
            </a:r>
            <a:r>
              <a:rPr lang="it-IT" sz="3200" dirty="0"/>
              <a:t> (es. teleriscaldamento) prodotti da soggetti terzi ed in luoghi diversi da quelli di utilizzo, ma comunque responsabilità dell'Azienda in quanto utilizzatrice finale.</a:t>
            </a:r>
          </a:p>
          <a:p>
            <a:pPr fontAlgn="base"/>
            <a:endParaRPr lang="it-IT" dirty="0"/>
          </a:p>
          <a:p>
            <a:endParaRPr lang="it-IT" dirty="0"/>
          </a:p>
        </p:txBody>
      </p:sp>
      <p:sp>
        <p:nvSpPr>
          <p:cNvPr id="6" name="Titolo 1"/>
          <p:cNvSpPr>
            <a:spLocks noGrp="1"/>
          </p:cNvSpPr>
          <p:nvPr>
            <p:ph type="title"/>
          </p:nvPr>
        </p:nvSpPr>
        <p:spPr>
          <a:xfrm>
            <a:off x="650240" y="780346"/>
            <a:ext cx="11704320" cy="591000"/>
          </a:xfrm>
        </p:spPr>
        <p:txBody>
          <a:bodyPr/>
          <a:lstStyle/>
          <a:p>
            <a:pPr algn="ctr"/>
            <a:r>
              <a:rPr lang="it-IT" dirty="0" smtClean="0"/>
              <a:t>IL GHG </a:t>
            </a:r>
            <a:r>
              <a:rPr lang="it-IT" dirty="0" err="1" smtClean="0"/>
              <a:t>Protocol</a:t>
            </a:r>
            <a:r>
              <a:rPr lang="it-IT" dirty="0" smtClean="0"/>
              <a:t> - 2</a:t>
            </a:r>
            <a:endParaRPr lang="it-IT" dirty="0"/>
          </a:p>
        </p:txBody>
      </p:sp>
    </p:spTree>
    <p:extLst>
      <p:ext uri="{BB962C8B-B14F-4D97-AF65-F5344CB8AC3E}">
        <p14:creationId xmlns:p14="http://schemas.microsoft.com/office/powerpoint/2010/main" val="20896788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19D19-0F9C-2F90-0E93-A5D35139F56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CFCC4F0-A354-335E-4855-913DE10CF14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F4A3878-F96C-292C-48AB-1BDDF969DC4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79</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894080" y="1891145"/>
            <a:ext cx="11695290" cy="6129449"/>
          </a:xfrm>
        </p:spPr>
        <p:txBody>
          <a:bodyPr>
            <a:normAutofit/>
          </a:bodyPr>
          <a:lstStyle/>
          <a:p>
            <a:pPr marL="0" indent="0" fontAlgn="base">
              <a:buNone/>
            </a:pPr>
            <a:endParaRPr lang="it-IT" dirty="0"/>
          </a:p>
          <a:p>
            <a:pPr fontAlgn="base"/>
            <a:r>
              <a:rPr lang="it-IT" sz="3200" b="1" dirty="0"/>
              <a:t>Scope 3</a:t>
            </a:r>
            <a:endParaRPr lang="it-IT" sz="3200" dirty="0"/>
          </a:p>
          <a:p>
            <a:pPr fontAlgn="base"/>
            <a:r>
              <a:rPr lang="it-IT" sz="3200" dirty="0"/>
              <a:t>Sono le </a:t>
            </a:r>
            <a:r>
              <a:rPr lang="it-IT" sz="3200" b="1" dirty="0"/>
              <a:t>emissioni indirette situate dentro la catena produttiva dell’azienda, nelle fasi </a:t>
            </a:r>
            <a:r>
              <a:rPr lang="it-IT" sz="3200" b="1" dirty="0" err="1"/>
              <a:t>upstream</a:t>
            </a:r>
            <a:r>
              <a:rPr lang="it-IT" sz="3200" b="1" dirty="0"/>
              <a:t> e downstream.</a:t>
            </a:r>
            <a:r>
              <a:rPr lang="it-IT" sz="3200" dirty="0"/>
              <a:t> Benché generate da </a:t>
            </a:r>
            <a:r>
              <a:rPr lang="it-IT" sz="3200" dirty="0" err="1"/>
              <a:t>asset</a:t>
            </a:r>
            <a:r>
              <a:rPr lang="it-IT" sz="3200" dirty="0"/>
              <a:t> o impianti o processi non direttamente controllati dall'Azienda, sono riconducibili alle attività aziendali (e spesso peraltro costituiscono la categoria più rilevante in termini quantitativi). </a:t>
            </a:r>
          </a:p>
          <a:p>
            <a:endParaRPr lang="it-IT" dirty="0"/>
          </a:p>
        </p:txBody>
      </p:sp>
      <p:sp>
        <p:nvSpPr>
          <p:cNvPr id="6" name="Titolo 1"/>
          <p:cNvSpPr>
            <a:spLocks noGrp="1"/>
          </p:cNvSpPr>
          <p:nvPr>
            <p:ph type="title"/>
          </p:nvPr>
        </p:nvSpPr>
        <p:spPr>
          <a:xfrm>
            <a:off x="650240" y="780346"/>
            <a:ext cx="11704320" cy="591000"/>
          </a:xfrm>
        </p:spPr>
        <p:txBody>
          <a:bodyPr/>
          <a:lstStyle/>
          <a:p>
            <a:pPr algn="ctr"/>
            <a:r>
              <a:rPr lang="it-IT" dirty="0" smtClean="0"/>
              <a:t>IL GHG </a:t>
            </a:r>
            <a:r>
              <a:rPr lang="it-IT" dirty="0" err="1" smtClean="0"/>
              <a:t>Protocol</a:t>
            </a:r>
            <a:r>
              <a:rPr lang="it-IT" dirty="0" smtClean="0"/>
              <a:t> - 3</a:t>
            </a:r>
            <a:endParaRPr lang="it-IT" dirty="0"/>
          </a:p>
        </p:txBody>
      </p:sp>
    </p:spTree>
    <p:extLst>
      <p:ext uri="{BB962C8B-B14F-4D97-AF65-F5344CB8AC3E}">
        <p14:creationId xmlns:p14="http://schemas.microsoft.com/office/powerpoint/2010/main" val="2561743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971AA-CCC3-A8FD-4B91-86387F1A3BF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EC322C1-C2C5-E611-0AFA-6A7CD151E06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1321965-4778-3EAA-356D-BBC3CFFDE1B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80</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248194" y="2181497"/>
            <a:ext cx="12540343" cy="6544492"/>
          </a:xfrm>
        </p:spPr>
        <p:txBody>
          <a:bodyPr>
            <a:normAutofit/>
          </a:bodyPr>
          <a:lstStyle/>
          <a:p>
            <a:r>
              <a:rPr lang="it-IT" sz="2800" b="1" dirty="0"/>
              <a:t>L’approccio denominato “Scope 3» rispecchia in pieno l’approccio “life </a:t>
            </a:r>
            <a:r>
              <a:rPr lang="it-IT" sz="2800" b="1" dirty="0" err="1"/>
              <a:t>cycle</a:t>
            </a:r>
            <a:r>
              <a:rPr lang="it-IT" sz="2800" b="1" dirty="0"/>
              <a:t> </a:t>
            </a:r>
            <a:r>
              <a:rPr lang="it-IT" sz="2800" b="1" dirty="0" err="1"/>
              <a:t>thinking</a:t>
            </a:r>
            <a:r>
              <a:rPr lang="it-IT" sz="2800" b="1" dirty="0"/>
              <a:t>”, richiamato ormai in tutte le direttive Europee sull’ambiente, che anche non prevedendo la applicazione di una metodologia di LCA (secondo gli standard ISO), comporta una determinazione delle emissioni di CO₂ estesa all’intero ciclo di vita dei materiali, della energia e dei prodotti utilizzati.</a:t>
            </a:r>
          </a:p>
          <a:p>
            <a:r>
              <a:rPr lang="it-IT" sz="2800" b="1" dirty="0"/>
              <a:t>Il GHG </a:t>
            </a:r>
            <a:r>
              <a:rPr lang="it-IT" sz="2800" b="1" dirty="0" err="1"/>
              <a:t>Protocol</a:t>
            </a:r>
            <a:r>
              <a:rPr lang="it-IT" sz="2800" b="1" dirty="0"/>
              <a:t> ha emesso una specifica “</a:t>
            </a:r>
            <a:r>
              <a:rPr lang="it-IT" sz="2800" b="1" i="1" dirty="0"/>
              <a:t>Guida tecnica per il calcolo delle emissioni Scope 3”</a:t>
            </a:r>
            <a:r>
              <a:rPr lang="it-IT" sz="2800" b="1" dirty="0"/>
              <a:t>; in tale guida sono riportate 15 Categorie di attività che possono generare la emissione di CO₂ .</a:t>
            </a:r>
          </a:p>
          <a:p>
            <a:r>
              <a:rPr lang="it-IT" sz="2800" b="1" dirty="0"/>
              <a:t>Di volta in volta l’azienda che utilizza il GHG </a:t>
            </a:r>
            <a:r>
              <a:rPr lang="it-IT" sz="2800" b="1" dirty="0" err="1"/>
              <a:t>Protocol</a:t>
            </a:r>
            <a:r>
              <a:rPr lang="it-IT" sz="2800" b="1" dirty="0"/>
              <a:t> – Scope 3 individua quelle attinenti alle proprie attività e che possono generare emissioni di Gas Climalteranti; di seguito si riporta l’elenco delle Categorie:</a:t>
            </a:r>
          </a:p>
          <a:p>
            <a:pPr fontAlgn="base"/>
            <a:endParaRPr lang="it-IT" b="1" dirty="0"/>
          </a:p>
          <a:p>
            <a:pPr fontAlgn="base"/>
            <a:endParaRPr lang="it-IT" dirty="0"/>
          </a:p>
          <a:p>
            <a:endParaRPr lang="it-IT" dirty="0"/>
          </a:p>
        </p:txBody>
      </p:sp>
      <p:sp>
        <p:nvSpPr>
          <p:cNvPr id="6" name="Titolo 1"/>
          <p:cNvSpPr>
            <a:spLocks noGrp="1"/>
          </p:cNvSpPr>
          <p:nvPr>
            <p:ph type="title"/>
          </p:nvPr>
        </p:nvSpPr>
        <p:spPr>
          <a:xfrm>
            <a:off x="650240" y="780346"/>
            <a:ext cx="11704320" cy="591000"/>
          </a:xfrm>
        </p:spPr>
        <p:txBody>
          <a:bodyPr/>
          <a:lstStyle/>
          <a:p>
            <a:pPr algn="ctr"/>
            <a:r>
              <a:rPr lang="it-IT" dirty="0" smtClean="0"/>
              <a:t>IL GHG </a:t>
            </a:r>
            <a:r>
              <a:rPr lang="it-IT" dirty="0" err="1" smtClean="0"/>
              <a:t>Protocol</a:t>
            </a:r>
            <a:r>
              <a:rPr lang="it-IT" dirty="0" smtClean="0"/>
              <a:t> - 4</a:t>
            </a:r>
            <a:endParaRPr lang="it-IT" dirty="0"/>
          </a:p>
        </p:txBody>
      </p:sp>
    </p:spTree>
    <p:extLst>
      <p:ext uri="{BB962C8B-B14F-4D97-AF65-F5344CB8AC3E}">
        <p14:creationId xmlns:p14="http://schemas.microsoft.com/office/powerpoint/2010/main" val="26907371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C447D-5FA5-03A4-FA81-3F1AAEB1A00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2CC7C28-8FB7-8649-7521-1A5E4BD88FE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437612E-A3B0-E1B1-8379-34D72C1B4C3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81</a:t>
            </a:fld>
            <a:endParaRPr lang="it-IT" dirty="0">
              <a:solidFill>
                <a:prstClr val="black">
                  <a:tint val="75000"/>
                </a:prstClr>
              </a:solidFill>
              <a:latin typeface="Calibri"/>
            </a:endParaRPr>
          </a:p>
        </p:txBody>
      </p:sp>
      <p:pic>
        <p:nvPicPr>
          <p:cNvPr id="3" name="Immagine 2" descr="Immagine che contiene testo, schermata, Carattere, documento&#10;&#10;Descrizione generata automaticamente">
            <a:extLst>
              <a:ext uri="{FF2B5EF4-FFF2-40B4-BE49-F238E27FC236}">
                <a16:creationId xmlns:a16="http://schemas.microsoft.com/office/drawing/2014/main" id="{10C2E39B-5629-1ED7-AC7B-53DE70A47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18" y="1496292"/>
            <a:ext cx="11191174" cy="6941126"/>
          </a:xfrm>
          <a:prstGeom prst="rect">
            <a:avLst/>
          </a:prstGeom>
        </p:spPr>
      </p:pic>
      <p:sp>
        <p:nvSpPr>
          <p:cNvPr id="6" name="Titolo 1"/>
          <p:cNvSpPr>
            <a:spLocks noGrp="1"/>
          </p:cNvSpPr>
          <p:nvPr>
            <p:ph type="title"/>
          </p:nvPr>
        </p:nvSpPr>
        <p:spPr>
          <a:xfrm>
            <a:off x="650240" y="780346"/>
            <a:ext cx="11704320" cy="591000"/>
          </a:xfrm>
        </p:spPr>
        <p:txBody>
          <a:bodyPr/>
          <a:lstStyle/>
          <a:p>
            <a:pPr algn="ctr"/>
            <a:r>
              <a:rPr lang="it-IT" dirty="0" smtClean="0"/>
              <a:t>IL GHG </a:t>
            </a:r>
            <a:r>
              <a:rPr lang="it-IT" dirty="0" err="1" smtClean="0"/>
              <a:t>Protocol</a:t>
            </a:r>
            <a:r>
              <a:rPr lang="it-IT" dirty="0" smtClean="0"/>
              <a:t> - 5</a:t>
            </a:r>
            <a:endParaRPr lang="it-IT" dirty="0"/>
          </a:p>
        </p:txBody>
      </p:sp>
    </p:spTree>
    <p:extLst>
      <p:ext uri="{BB962C8B-B14F-4D97-AF65-F5344CB8AC3E}">
        <p14:creationId xmlns:p14="http://schemas.microsoft.com/office/powerpoint/2010/main" val="24212827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782E9-985D-456F-D2C5-6B638BBD662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536C51E-1EF2-49A5-BC08-D1D7AD798CC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9085C26-26DD-FDF5-493E-7DE21DC07FB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82</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724554" y="2312126"/>
            <a:ext cx="11386166" cy="5870973"/>
          </a:xfrm>
        </p:spPr>
        <p:txBody>
          <a:bodyPr>
            <a:normAutofit lnSpcReduction="10000"/>
          </a:bodyPr>
          <a:lstStyle/>
          <a:p>
            <a:r>
              <a:rPr lang="it-IT" sz="3200" b="1" dirty="0"/>
              <a:t>Come esposto uno dei primi esempi di Carbon </a:t>
            </a:r>
            <a:r>
              <a:rPr lang="it-IT" sz="3200" b="1" dirty="0" err="1"/>
              <a:t>footprint</a:t>
            </a:r>
            <a:r>
              <a:rPr lang="it-IT" sz="3200" b="1" dirty="0"/>
              <a:t> è rappresentato dalla EPD gestito dall’ente di normazione Svedese </a:t>
            </a:r>
            <a:r>
              <a:rPr lang="it-IT" sz="3200" b="1" dirty="0" err="1"/>
              <a:t>Environdec</a:t>
            </a:r>
            <a:r>
              <a:rPr lang="it-IT" sz="3200" b="1" dirty="0"/>
              <a:t>.</a:t>
            </a:r>
          </a:p>
          <a:p>
            <a:r>
              <a:rPr lang="it-IT" sz="3200" b="1" dirty="0"/>
              <a:t>Cona la possibilità della «single </a:t>
            </a:r>
            <a:r>
              <a:rPr lang="it-IT" sz="3200" b="1" dirty="0" err="1"/>
              <a:t>climate</a:t>
            </a:r>
            <a:r>
              <a:rPr lang="it-IT" sz="3200" b="1" dirty="0"/>
              <a:t> </a:t>
            </a:r>
            <a:r>
              <a:rPr lang="it-IT" sz="3200" b="1" dirty="0" err="1"/>
              <a:t>declaration</a:t>
            </a:r>
            <a:r>
              <a:rPr lang="it-IT" sz="3200" b="1" dirty="0"/>
              <a:t>» ha reso possibile la produzione di Dichiarazioni di Prodotto che quantificavano unicamente le emissioni di CO2.</a:t>
            </a:r>
          </a:p>
          <a:p>
            <a:r>
              <a:rPr lang="it-IT" sz="3200" b="1" dirty="0"/>
              <a:t>Le norme di riferimento sono la :</a:t>
            </a:r>
          </a:p>
          <a:p>
            <a:r>
              <a:rPr lang="it-IT" sz="3200" b="1" dirty="0"/>
              <a:t>UNI EN ISO 14025 (Etichetta di Tipo III – Dichiarazioni ambientali di prodotto</a:t>
            </a:r>
          </a:p>
          <a:p>
            <a:r>
              <a:rPr lang="it-IT" sz="3200" b="1" dirty="0"/>
              <a:t>UNI EN ISO 14040 e 14044 (Life </a:t>
            </a:r>
            <a:r>
              <a:rPr lang="it-IT" sz="3200" b="1" dirty="0" err="1"/>
              <a:t>Cycle</a:t>
            </a:r>
            <a:r>
              <a:rPr lang="it-IT" sz="3200" b="1" dirty="0"/>
              <a:t> </a:t>
            </a:r>
            <a:r>
              <a:rPr lang="it-IT" sz="3200" b="1" dirty="0" err="1"/>
              <a:t>Assessment</a:t>
            </a:r>
            <a:r>
              <a:rPr lang="it-IT" sz="3200" b="1" dirty="0"/>
              <a:t>)</a:t>
            </a:r>
          </a:p>
          <a:p>
            <a:endParaRPr lang="it-IT" sz="2560" dirty="0"/>
          </a:p>
          <a:p>
            <a:endParaRPr lang="it-IT" dirty="0"/>
          </a:p>
        </p:txBody>
      </p:sp>
      <p:sp>
        <p:nvSpPr>
          <p:cNvPr id="6" name="Titolo 1"/>
          <p:cNvSpPr>
            <a:spLocks noGrp="1"/>
          </p:cNvSpPr>
          <p:nvPr>
            <p:ph type="title"/>
          </p:nvPr>
        </p:nvSpPr>
        <p:spPr>
          <a:xfrm>
            <a:off x="0" y="431800"/>
            <a:ext cx="12354560" cy="939546"/>
          </a:xfrm>
        </p:spPr>
        <p:txBody>
          <a:bodyPr/>
          <a:lstStyle/>
          <a:p>
            <a:pPr algn="ctr"/>
            <a:r>
              <a:rPr lang="it-IT" dirty="0" smtClean="0"/>
              <a:t>La dichiarazione Ambientale di prodotto</a:t>
            </a:r>
            <a:br>
              <a:rPr lang="it-IT" dirty="0" smtClean="0"/>
            </a:br>
            <a:r>
              <a:rPr lang="it-IT" dirty="0" smtClean="0"/>
              <a:t>EPD - 1</a:t>
            </a:r>
            <a:endParaRPr lang="it-IT" dirty="0"/>
          </a:p>
        </p:txBody>
      </p:sp>
    </p:spTree>
    <p:extLst>
      <p:ext uri="{BB962C8B-B14F-4D97-AF65-F5344CB8AC3E}">
        <p14:creationId xmlns:p14="http://schemas.microsoft.com/office/powerpoint/2010/main" val="20220163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AC14-523B-5446-557B-64D396929E1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FD00ACB-93F2-8B22-D8EE-340D180C3F2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FBB489B-8C71-3473-6ACE-DDAC4218DD6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83</a:t>
            </a:fld>
            <a:endParaRPr lang="it-IT" dirty="0">
              <a:solidFill>
                <a:prstClr val="black">
                  <a:tint val="75000"/>
                </a:prstClr>
              </a:solidFill>
              <a:latin typeface="Calibri"/>
            </a:endParaRPr>
          </a:p>
        </p:txBody>
      </p:sp>
      <p:pic>
        <p:nvPicPr>
          <p:cNvPr id="49154" name="Picture 2"/>
          <p:cNvPicPr>
            <a:picLocks noGrp="1" noChangeAspect="1" noChangeArrowheads="1"/>
          </p:cNvPicPr>
          <p:nvPr>
            <p:ph idx="1"/>
          </p:nvPr>
        </p:nvPicPr>
        <p:blipFill>
          <a:blip r:embed="rId3" cstate="print"/>
          <a:srcRect/>
          <a:stretch>
            <a:fillRect/>
          </a:stretch>
        </p:blipFill>
        <p:spPr bwMode="auto">
          <a:xfrm>
            <a:off x="1477818" y="1985200"/>
            <a:ext cx="4844348" cy="6793640"/>
          </a:xfrm>
          <a:prstGeom prst="rect">
            <a:avLst/>
          </a:prstGeom>
          <a:noFill/>
          <a:ln w="9525">
            <a:noFill/>
            <a:miter lim="800000"/>
            <a:headEnd/>
            <a:tailEnd/>
          </a:ln>
        </p:spPr>
      </p:pic>
      <p:pic>
        <p:nvPicPr>
          <p:cNvPr id="49155" name="Picture 3"/>
          <p:cNvPicPr>
            <a:picLocks noChangeAspect="1" noChangeArrowheads="1"/>
          </p:cNvPicPr>
          <p:nvPr/>
        </p:nvPicPr>
        <p:blipFill>
          <a:blip r:embed="rId4" cstate="print"/>
          <a:srcRect/>
          <a:stretch>
            <a:fillRect/>
          </a:stretch>
        </p:blipFill>
        <p:spPr bwMode="auto">
          <a:xfrm>
            <a:off x="6502400" y="2251562"/>
            <a:ext cx="4844348" cy="6881012"/>
          </a:xfrm>
          <a:prstGeom prst="rect">
            <a:avLst/>
          </a:prstGeom>
          <a:noFill/>
          <a:ln w="9525">
            <a:noFill/>
            <a:miter lim="800000"/>
            <a:headEnd/>
            <a:tailEnd/>
          </a:ln>
        </p:spPr>
      </p:pic>
      <p:sp>
        <p:nvSpPr>
          <p:cNvPr id="6" name="Titolo 1"/>
          <p:cNvSpPr>
            <a:spLocks noGrp="1"/>
          </p:cNvSpPr>
          <p:nvPr>
            <p:ph type="title"/>
          </p:nvPr>
        </p:nvSpPr>
        <p:spPr>
          <a:xfrm>
            <a:off x="0" y="431800"/>
            <a:ext cx="12354560" cy="939546"/>
          </a:xfrm>
        </p:spPr>
        <p:txBody>
          <a:bodyPr/>
          <a:lstStyle/>
          <a:p>
            <a:pPr algn="ctr"/>
            <a:r>
              <a:rPr lang="it-IT" dirty="0" smtClean="0"/>
              <a:t>La dichiarazione Ambientale di prodotto</a:t>
            </a:r>
            <a:br>
              <a:rPr lang="it-IT" dirty="0" smtClean="0"/>
            </a:br>
            <a:r>
              <a:rPr lang="it-IT" dirty="0" smtClean="0"/>
              <a:t>EPD - 2</a:t>
            </a:r>
            <a:endParaRPr lang="it-IT" dirty="0"/>
          </a:p>
        </p:txBody>
      </p:sp>
    </p:spTree>
    <p:extLst>
      <p:ext uri="{BB962C8B-B14F-4D97-AF65-F5344CB8AC3E}">
        <p14:creationId xmlns:p14="http://schemas.microsoft.com/office/powerpoint/2010/main" val="17483203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775F3-4BB5-6D6B-F2D2-B0F0DC7E6BF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F68BE71-4252-A520-84C8-B48DA4A3EBD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06BFD47-E424-B6D3-3C63-432EA3BBC8D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84</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269386" y="2272937"/>
            <a:ext cx="12066597" cy="5998867"/>
          </a:xfrm>
        </p:spPr>
        <p:txBody>
          <a:bodyPr>
            <a:normAutofit lnSpcReduction="10000"/>
          </a:bodyPr>
          <a:lstStyle/>
          <a:p>
            <a:endParaRPr lang="it-IT" sz="2560" u="sng" dirty="0"/>
          </a:p>
          <a:p>
            <a:r>
              <a:rPr lang="it-IT" sz="3200" b="1" u="sng" dirty="0"/>
              <a:t>UNI EN ISO 14067/2018 </a:t>
            </a:r>
            <a:r>
              <a:rPr lang="it-IT" sz="3200" b="1" dirty="0"/>
              <a:t>:Gas ad effetto serra – Impronta climatica dei prodotti (Carbon footprint dei prodotti) – Requisiti e linee guida per la quantificazione.</a:t>
            </a:r>
          </a:p>
          <a:p>
            <a:r>
              <a:rPr lang="it-IT" sz="3200" b="1" dirty="0"/>
              <a:t>Descrive principi, requisiti e linee guida per la </a:t>
            </a:r>
            <a:r>
              <a:rPr lang="it-IT" sz="3200" b="1" u="sng" dirty="0"/>
              <a:t>quantificazione e comunicazione </a:t>
            </a:r>
            <a:r>
              <a:rPr lang="it-IT" sz="3200" b="1" dirty="0"/>
              <a:t>dell’impronta climatica (carbon </a:t>
            </a:r>
            <a:r>
              <a:rPr lang="it-IT" sz="3200" b="1" dirty="0" err="1"/>
              <a:t>footprint</a:t>
            </a:r>
            <a:r>
              <a:rPr lang="it-IT" sz="3200" b="1" dirty="0"/>
              <a:t>) dei prodotti (CFP)</a:t>
            </a:r>
          </a:p>
          <a:p>
            <a:r>
              <a:rPr lang="it-IT" sz="3200" b="1" dirty="0"/>
              <a:t>Si basa e fa riferimento a Standard internazionali quali quelli relativi alla LCA (UNI EN ISO 14040 e 14044/2021) per la quantificazione e quelli relativi alle etichette e dichiarazioni ambientali (UNI EN ISO 14020 – 21 – 24 e 25).</a:t>
            </a:r>
          </a:p>
        </p:txBody>
      </p:sp>
      <p:sp>
        <p:nvSpPr>
          <p:cNvPr id="6" name="Titolo 1"/>
          <p:cNvSpPr>
            <a:spLocks noGrp="1"/>
          </p:cNvSpPr>
          <p:nvPr>
            <p:ph type="title"/>
          </p:nvPr>
        </p:nvSpPr>
        <p:spPr>
          <a:xfrm>
            <a:off x="0" y="431800"/>
            <a:ext cx="12354560" cy="939546"/>
          </a:xfrm>
        </p:spPr>
        <p:txBody>
          <a:bodyPr/>
          <a:lstStyle/>
          <a:p>
            <a:pPr algn="ctr"/>
            <a:r>
              <a:rPr lang="it-IT" dirty="0" smtClean="0"/>
              <a:t>La UNI EN ISO 14067/2018</a:t>
            </a:r>
            <a:br>
              <a:rPr lang="it-IT" dirty="0" smtClean="0"/>
            </a:br>
            <a:r>
              <a:rPr lang="it-IT" dirty="0" smtClean="0"/>
              <a:t>CFP - 1</a:t>
            </a:r>
            <a:endParaRPr lang="it-IT" dirty="0"/>
          </a:p>
        </p:txBody>
      </p:sp>
    </p:spTree>
    <p:extLst>
      <p:ext uri="{BB962C8B-B14F-4D97-AF65-F5344CB8AC3E}">
        <p14:creationId xmlns:p14="http://schemas.microsoft.com/office/powerpoint/2010/main" val="25680847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4B6D9-F3EE-3F86-126E-738277C5A30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E21194D-F22F-6C64-B9E8-A0B60EF2BC3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A0D277E-FFFD-D876-6F11-0FCC8C46F7D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85</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535577" y="2299063"/>
            <a:ext cx="12292728" cy="5645477"/>
          </a:xfrm>
        </p:spPr>
        <p:txBody>
          <a:bodyPr>
            <a:normAutofit/>
          </a:bodyPr>
          <a:lstStyle/>
          <a:p>
            <a:pPr marL="0" indent="0">
              <a:buNone/>
            </a:pPr>
            <a:r>
              <a:rPr lang="it-IT" sz="3200" dirty="0" smtClean="0"/>
              <a:t>Prevede</a:t>
            </a:r>
            <a:r>
              <a:rPr lang="it-IT" sz="3200" dirty="0"/>
              <a:t>:</a:t>
            </a:r>
          </a:p>
          <a:p>
            <a:r>
              <a:rPr lang="it-IT" sz="3200" b="1" dirty="0"/>
              <a:t>CFP </a:t>
            </a:r>
            <a:r>
              <a:rPr lang="it-IT" sz="3200" dirty="0"/>
              <a:t>: Somma delle emissioni e delle rimozioni di gas a effetto serra in un sistema di prodotto espressa come CO2 equivalenti e basata su </a:t>
            </a:r>
            <a:r>
              <a:rPr lang="it-IT" sz="3200" u="sng" dirty="0"/>
              <a:t>una valutazione del ciclo di vita </a:t>
            </a:r>
            <a:r>
              <a:rPr lang="it-IT" sz="3200" dirty="0"/>
              <a:t>utilizzando la singola categoria di impatto del cambiamento climatico.</a:t>
            </a:r>
          </a:p>
          <a:p>
            <a:r>
              <a:rPr lang="it-IT" sz="3200" b="1" dirty="0"/>
              <a:t>CFP Parziale </a:t>
            </a:r>
            <a:r>
              <a:rPr lang="it-IT" sz="3200" dirty="0"/>
              <a:t>: Somma delle emissioni e delle rimozioni di gas a effetto serra </a:t>
            </a:r>
            <a:r>
              <a:rPr lang="it-IT" sz="3200" u="sng" dirty="0"/>
              <a:t>di uno o più processi selezionati </a:t>
            </a:r>
            <a:r>
              <a:rPr lang="it-IT" sz="3200" dirty="0"/>
              <a:t>di un sistema di prodotto espressa come CO2 equivalenti e basata </a:t>
            </a:r>
            <a:r>
              <a:rPr lang="it-IT" sz="3200" u="sng" dirty="0"/>
              <a:t>su fasi o processi rilevanti </a:t>
            </a:r>
            <a:r>
              <a:rPr lang="it-IT" sz="3200" dirty="0"/>
              <a:t>all’interno del ciclo di vita.</a:t>
            </a:r>
          </a:p>
          <a:p>
            <a:endParaRPr lang="it-IT" dirty="0"/>
          </a:p>
        </p:txBody>
      </p:sp>
      <p:sp>
        <p:nvSpPr>
          <p:cNvPr id="6" name="Titolo 1"/>
          <p:cNvSpPr>
            <a:spLocks noGrp="1"/>
          </p:cNvSpPr>
          <p:nvPr>
            <p:ph type="title"/>
          </p:nvPr>
        </p:nvSpPr>
        <p:spPr>
          <a:xfrm>
            <a:off x="0" y="431800"/>
            <a:ext cx="12354560" cy="939546"/>
          </a:xfrm>
        </p:spPr>
        <p:txBody>
          <a:bodyPr/>
          <a:lstStyle/>
          <a:p>
            <a:pPr algn="ctr"/>
            <a:r>
              <a:rPr lang="it-IT" dirty="0" smtClean="0"/>
              <a:t>La UNI EN ISO 14067/2018</a:t>
            </a:r>
            <a:br>
              <a:rPr lang="it-IT" dirty="0" smtClean="0"/>
            </a:br>
            <a:r>
              <a:rPr lang="it-IT" dirty="0" smtClean="0"/>
              <a:t>CFP - 2</a:t>
            </a:r>
            <a:endParaRPr lang="it-IT" dirty="0"/>
          </a:p>
        </p:txBody>
      </p:sp>
    </p:spTree>
    <p:extLst>
      <p:ext uri="{BB962C8B-B14F-4D97-AF65-F5344CB8AC3E}">
        <p14:creationId xmlns:p14="http://schemas.microsoft.com/office/powerpoint/2010/main" val="1816052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3CB4B-03E1-2C9F-4FE4-C492310B1DF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B07F06A-30A5-639D-D708-2E713DD463C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C3115B8-9040-B580-AA6E-71CBCA40DF5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86</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204362" y="2418928"/>
            <a:ext cx="12430302" cy="5807859"/>
          </a:xfrm>
        </p:spPr>
        <p:txBody>
          <a:bodyPr>
            <a:normAutofit/>
          </a:bodyPr>
          <a:lstStyle/>
          <a:p>
            <a:pPr marL="0" indent="0" algn="ctr">
              <a:buNone/>
            </a:pPr>
            <a:r>
              <a:rPr lang="it-IT" sz="3200" b="1" dirty="0" smtClean="0"/>
              <a:t>La </a:t>
            </a:r>
            <a:r>
              <a:rPr lang="it-IT" sz="3200" b="1" dirty="0"/>
              <a:t>UNI EN ISO 14067/2018 in estrema sintesi :</a:t>
            </a:r>
          </a:p>
          <a:p>
            <a:pPr>
              <a:buNone/>
            </a:pPr>
            <a:endParaRPr lang="it-IT" sz="3200" dirty="0"/>
          </a:p>
          <a:p>
            <a:pPr lvl="1"/>
            <a:r>
              <a:rPr lang="it-IT" sz="3200" dirty="0"/>
              <a:t>Considera le emissioni di CO2 equivalenti lungo tutta la vita di un prodotto applicando i principi della LCA (e gli standard relativi).</a:t>
            </a:r>
          </a:p>
          <a:p>
            <a:pPr lvl="1"/>
            <a:endParaRPr lang="it-IT" sz="3200" dirty="0"/>
          </a:p>
          <a:p>
            <a:pPr lvl="1"/>
            <a:r>
              <a:rPr lang="it-IT" sz="3200" dirty="0"/>
              <a:t>Prevede la predisposizione di specifiche PCR (Product </a:t>
            </a:r>
            <a:r>
              <a:rPr lang="it-IT" sz="3200" dirty="0" err="1"/>
              <a:t>Category</a:t>
            </a:r>
            <a:r>
              <a:rPr lang="it-IT" sz="3200" dirty="0"/>
              <a:t> Rules) CFP per le varie categorie di prodotti.</a:t>
            </a:r>
          </a:p>
          <a:p>
            <a:pPr lvl="1"/>
            <a:endParaRPr lang="it-IT" sz="3200" dirty="0"/>
          </a:p>
          <a:p>
            <a:pPr lvl="1"/>
            <a:r>
              <a:rPr lang="it-IT" sz="3200" b="1" dirty="0"/>
              <a:t>Riferimenti alla quantizzazione del consumo di energia ed alla sua riduzione per la definizione della CFP.</a:t>
            </a:r>
          </a:p>
          <a:p>
            <a:pPr lvl="1"/>
            <a:endParaRPr lang="it-IT" dirty="0"/>
          </a:p>
        </p:txBody>
      </p:sp>
      <p:sp>
        <p:nvSpPr>
          <p:cNvPr id="6" name="Titolo 1"/>
          <p:cNvSpPr>
            <a:spLocks noGrp="1"/>
          </p:cNvSpPr>
          <p:nvPr>
            <p:ph type="title"/>
          </p:nvPr>
        </p:nvSpPr>
        <p:spPr>
          <a:xfrm>
            <a:off x="0" y="431800"/>
            <a:ext cx="12354560" cy="939546"/>
          </a:xfrm>
        </p:spPr>
        <p:txBody>
          <a:bodyPr/>
          <a:lstStyle/>
          <a:p>
            <a:pPr algn="ctr"/>
            <a:r>
              <a:rPr lang="it-IT" dirty="0" smtClean="0"/>
              <a:t>La UNI EN ISO 14067/2018</a:t>
            </a:r>
            <a:br>
              <a:rPr lang="it-IT" dirty="0" smtClean="0"/>
            </a:br>
            <a:r>
              <a:rPr lang="it-IT" dirty="0" smtClean="0"/>
              <a:t>CFP - 3</a:t>
            </a:r>
            <a:endParaRPr lang="it-IT" dirty="0"/>
          </a:p>
        </p:txBody>
      </p:sp>
    </p:spTree>
    <p:extLst>
      <p:ext uri="{BB962C8B-B14F-4D97-AF65-F5344CB8AC3E}">
        <p14:creationId xmlns:p14="http://schemas.microsoft.com/office/powerpoint/2010/main" val="30430843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45C91-C6B9-B814-FFD4-728E57035FBB}"/>
            </a:ext>
          </a:extLst>
        </p:cNvPr>
        <p:cNvGrpSpPr/>
        <p:nvPr/>
      </p:nvGrpSpPr>
      <p:grpSpPr>
        <a:xfrm>
          <a:off x="0" y="0"/>
          <a:ext cx="0" cy="0"/>
          <a:chOff x="0" y="0"/>
          <a:chExt cx="0" cy="0"/>
        </a:xfrm>
      </p:grpSpPr>
      <p:sp>
        <p:nvSpPr>
          <p:cNvPr id="6" name="Titolo 5"/>
          <p:cNvSpPr>
            <a:spLocks noGrp="1"/>
          </p:cNvSpPr>
          <p:nvPr>
            <p:ph type="title"/>
          </p:nvPr>
        </p:nvSpPr>
        <p:spPr>
          <a:xfrm>
            <a:off x="241300" y="780346"/>
            <a:ext cx="12113260" cy="591000"/>
          </a:xfrm>
        </p:spPr>
        <p:txBody>
          <a:bodyPr/>
          <a:lstStyle/>
          <a:p>
            <a:pPr algn="ctr"/>
            <a:r>
              <a:rPr lang="it-IT" dirty="0">
                <a:solidFill>
                  <a:srgbClr val="0070C0"/>
                </a:solidFill>
              </a:rPr>
              <a:t>Product </a:t>
            </a:r>
            <a:r>
              <a:rPr lang="it-IT" dirty="0" err="1">
                <a:solidFill>
                  <a:srgbClr val="0070C0"/>
                </a:solidFill>
              </a:rPr>
              <a:t>Environmental</a:t>
            </a:r>
            <a:r>
              <a:rPr lang="it-IT" dirty="0">
                <a:solidFill>
                  <a:srgbClr val="0070C0"/>
                </a:solidFill>
              </a:rPr>
              <a:t> </a:t>
            </a:r>
            <a:r>
              <a:rPr lang="it-IT" dirty="0" err="1">
                <a:solidFill>
                  <a:srgbClr val="0070C0"/>
                </a:solidFill>
              </a:rPr>
              <a:t>Footprint</a:t>
            </a:r>
            <a:r>
              <a:rPr lang="it-IT" dirty="0">
                <a:solidFill>
                  <a:srgbClr val="0070C0"/>
                </a:solidFill>
              </a:rPr>
              <a:t>  </a:t>
            </a:r>
            <a:r>
              <a:rPr lang="it-IT" dirty="0" smtClean="0">
                <a:solidFill>
                  <a:srgbClr val="0070C0"/>
                </a:solidFill>
              </a:rPr>
              <a:t/>
            </a:r>
            <a:br>
              <a:rPr lang="it-IT" dirty="0" smtClean="0">
                <a:solidFill>
                  <a:srgbClr val="0070C0"/>
                </a:solidFill>
              </a:rPr>
            </a:br>
            <a:r>
              <a:rPr lang="it-IT" dirty="0" smtClean="0">
                <a:solidFill>
                  <a:srgbClr val="0070C0"/>
                </a:solidFill>
              </a:rPr>
              <a:t>(</a:t>
            </a:r>
            <a:r>
              <a:rPr lang="it-IT" dirty="0">
                <a:solidFill>
                  <a:srgbClr val="0070C0"/>
                </a:solidFill>
              </a:rPr>
              <a:t>PEF)</a:t>
            </a:r>
            <a:endParaRPr lang="it-IT" dirty="0"/>
          </a:p>
        </p:txBody>
      </p:sp>
      <p:sp>
        <p:nvSpPr>
          <p:cNvPr id="4" name="Segnaposto piè di pagina 3">
            <a:extLst>
              <a:ext uri="{FF2B5EF4-FFF2-40B4-BE49-F238E27FC236}">
                <a16:creationId xmlns:a16="http://schemas.microsoft.com/office/drawing/2014/main" id="{B404AF98-C673-7506-0780-F596BBCA26E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545A2DA8-64A8-F2EF-DCD6-2293B0350F0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87</a:t>
            </a:fld>
            <a:endParaRPr lang="it-IT" dirty="0">
              <a:solidFill>
                <a:prstClr val="black">
                  <a:tint val="75000"/>
                </a:prstClr>
              </a:solidFill>
              <a:latin typeface="Calibri"/>
            </a:endParaRPr>
          </a:p>
        </p:txBody>
      </p:sp>
      <p:sp>
        <p:nvSpPr>
          <p:cNvPr id="3" name="Segnaposto contenuto 2"/>
          <p:cNvSpPr>
            <a:spLocks noGrp="1"/>
          </p:cNvSpPr>
          <p:nvPr>
            <p:ph idx="4294967295"/>
          </p:nvPr>
        </p:nvSpPr>
        <p:spPr>
          <a:xfrm>
            <a:off x="0" y="1928813"/>
            <a:ext cx="12234863" cy="5895975"/>
          </a:xfrm>
        </p:spPr>
        <p:txBody>
          <a:bodyPr>
            <a:normAutofit fontScale="25000" lnSpcReduction="20000"/>
          </a:bodyPr>
          <a:lstStyle/>
          <a:p>
            <a:endParaRPr lang="it-IT" b="1" dirty="0"/>
          </a:p>
          <a:p>
            <a:r>
              <a:rPr lang="it-IT" sz="11947" b="1" dirty="0"/>
              <a:t>Ha origine da </a:t>
            </a:r>
            <a:r>
              <a:rPr lang="it-IT" sz="11947" b="1" u="sng" dirty="0"/>
              <a:t>una Raccomandazione </a:t>
            </a:r>
            <a:r>
              <a:rPr lang="it-IT" sz="11947" u="sng" dirty="0"/>
              <a:t>della UE </a:t>
            </a:r>
            <a:r>
              <a:rPr lang="it-IT" sz="11947" dirty="0"/>
              <a:t>per «definire una metodologia armonizzata per gli studi sull’</a:t>
            </a:r>
            <a:r>
              <a:rPr lang="it-IT" sz="11947" dirty="0" err="1"/>
              <a:t>mpronta</a:t>
            </a:r>
            <a:r>
              <a:rPr lang="it-IT" sz="11947" dirty="0"/>
              <a:t> ambientale </a:t>
            </a:r>
            <a:r>
              <a:rPr lang="it-IT" sz="11947" b="1" dirty="0"/>
              <a:t>basandosi sul concetto di ciclo di vita </a:t>
            </a:r>
            <a:r>
              <a:rPr lang="it-IT" sz="11947" dirty="0"/>
              <a:t>(Gazzetta Ufficiale Unione Europea , Maggio 2013/179/UE</a:t>
            </a:r>
            <a:r>
              <a:rPr lang="it-IT" sz="11947" dirty="0" smtClean="0"/>
              <a:t>).</a:t>
            </a:r>
            <a:endParaRPr lang="it-IT" sz="11947" dirty="0"/>
          </a:p>
          <a:p>
            <a:endParaRPr lang="it-IT" sz="11947" dirty="0"/>
          </a:p>
          <a:p>
            <a:r>
              <a:rPr lang="it-IT" sz="11947" dirty="0"/>
              <a:t>Fa diretto riferimento alla LCA ed agli standard UNI EN ISO 14040 e 44 ed a quelli sulle etichette ecologiche ( serie UNI EN ISO 14020) ed esplicitamente alla UNI EN ISO 14025.</a:t>
            </a:r>
          </a:p>
          <a:p>
            <a:endParaRPr lang="it-IT" sz="11947" dirty="0"/>
          </a:p>
          <a:p>
            <a:r>
              <a:rPr lang="it-IT" sz="11947" dirty="0"/>
              <a:t>Evidenzia l’importanza dell’Impronta Ambientale di :</a:t>
            </a:r>
          </a:p>
          <a:p>
            <a:endParaRPr lang="it-IT" sz="11947" dirty="0"/>
          </a:p>
          <a:p>
            <a:r>
              <a:rPr lang="it-IT" sz="11947" b="1" dirty="0"/>
              <a:t>Prodotti  : PEF – Product </a:t>
            </a:r>
            <a:r>
              <a:rPr lang="it-IT" sz="11947" b="1" dirty="0" err="1"/>
              <a:t>Environmental</a:t>
            </a:r>
            <a:r>
              <a:rPr lang="it-IT" sz="11947" b="1" dirty="0"/>
              <a:t> </a:t>
            </a:r>
            <a:r>
              <a:rPr lang="it-IT" sz="11947" b="1" dirty="0" err="1"/>
              <a:t>Footpint</a:t>
            </a:r>
            <a:endParaRPr lang="it-IT" sz="11947" b="1" dirty="0"/>
          </a:p>
          <a:p>
            <a:r>
              <a:rPr lang="it-IT" sz="11947" b="1" dirty="0"/>
              <a:t>Organizzazioni : OEF – </a:t>
            </a:r>
            <a:r>
              <a:rPr lang="it-IT" sz="11947" b="1" dirty="0" err="1"/>
              <a:t>Organizational</a:t>
            </a:r>
            <a:r>
              <a:rPr lang="it-IT" sz="11947" b="1" dirty="0"/>
              <a:t> </a:t>
            </a:r>
            <a:r>
              <a:rPr lang="it-IT" sz="11947" b="1" dirty="0" err="1"/>
              <a:t>Environmantal</a:t>
            </a:r>
            <a:r>
              <a:rPr lang="it-IT" sz="11947" b="1" dirty="0"/>
              <a:t> </a:t>
            </a:r>
            <a:r>
              <a:rPr lang="it-IT" sz="11947" b="1" dirty="0" err="1"/>
              <a:t>footprint</a:t>
            </a:r>
            <a:endParaRPr lang="it-IT" sz="11947" b="1" dirty="0"/>
          </a:p>
          <a:p>
            <a:endParaRPr lang="it-IT" dirty="0"/>
          </a:p>
          <a:p>
            <a:endParaRPr lang="it-IT" dirty="0"/>
          </a:p>
          <a:p>
            <a:r>
              <a:rPr lang="it-IT" dirty="0"/>
              <a:t/>
            </a:r>
            <a:br>
              <a:rPr lang="it-IT" dirty="0"/>
            </a:br>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r>
              <a:rPr lang="it-IT" dirty="0"/>
              <a:t>    </a:t>
            </a:r>
          </a:p>
        </p:txBody>
      </p:sp>
    </p:spTree>
    <p:extLst>
      <p:ext uri="{BB962C8B-B14F-4D97-AF65-F5344CB8AC3E}">
        <p14:creationId xmlns:p14="http://schemas.microsoft.com/office/powerpoint/2010/main" val="29947583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A3DA6-74AB-D13C-4582-D102F3F2C280}"/>
            </a:ext>
          </a:extLst>
        </p:cNvPr>
        <p:cNvGrpSpPr/>
        <p:nvPr/>
      </p:nvGrpSpPr>
      <p:grpSpPr>
        <a:xfrm>
          <a:off x="0" y="0"/>
          <a:ext cx="0" cy="0"/>
          <a:chOff x="0" y="0"/>
          <a:chExt cx="0" cy="0"/>
        </a:xfrm>
      </p:grpSpPr>
      <p:sp>
        <p:nvSpPr>
          <p:cNvPr id="6" name="Titolo 5"/>
          <p:cNvSpPr>
            <a:spLocks noGrp="1"/>
          </p:cNvSpPr>
          <p:nvPr>
            <p:ph type="title"/>
          </p:nvPr>
        </p:nvSpPr>
        <p:spPr/>
        <p:txBody>
          <a:bodyPr/>
          <a:lstStyle/>
          <a:p>
            <a:pPr algn="ctr"/>
            <a:r>
              <a:rPr lang="it-IT" dirty="0">
                <a:solidFill>
                  <a:srgbClr val="0070C0"/>
                </a:solidFill>
              </a:rPr>
              <a:t>Made Green in </a:t>
            </a:r>
            <a:r>
              <a:rPr lang="it-IT" dirty="0" err="1">
                <a:solidFill>
                  <a:srgbClr val="0070C0"/>
                </a:solidFill>
              </a:rPr>
              <a:t>Italy</a:t>
            </a:r>
            <a:endParaRPr lang="it-IT" dirty="0"/>
          </a:p>
        </p:txBody>
      </p:sp>
      <p:sp>
        <p:nvSpPr>
          <p:cNvPr id="4" name="Segnaposto piè di pagina 3">
            <a:extLst>
              <a:ext uri="{FF2B5EF4-FFF2-40B4-BE49-F238E27FC236}">
                <a16:creationId xmlns:a16="http://schemas.microsoft.com/office/drawing/2014/main" id="{3F4F2FB1-90E8-F80D-5C35-371C14D633E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2A5EA3A-6F74-890B-5396-B8C286B4592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88</a:t>
            </a:fld>
            <a:endParaRPr lang="it-IT" dirty="0">
              <a:solidFill>
                <a:prstClr val="black">
                  <a:tint val="75000"/>
                </a:prstClr>
              </a:solidFill>
              <a:latin typeface="Calibri"/>
            </a:endParaRPr>
          </a:p>
        </p:txBody>
      </p:sp>
      <p:sp>
        <p:nvSpPr>
          <p:cNvPr id="3" name="Segnaposto contenuto 2"/>
          <p:cNvSpPr>
            <a:spLocks noGrp="1"/>
          </p:cNvSpPr>
          <p:nvPr>
            <p:ph idx="4294967295"/>
          </p:nvPr>
        </p:nvSpPr>
        <p:spPr>
          <a:xfrm>
            <a:off x="650240" y="2436813"/>
            <a:ext cx="11565573" cy="6097587"/>
          </a:xfrm>
        </p:spPr>
        <p:txBody>
          <a:bodyPr>
            <a:normAutofit/>
          </a:bodyPr>
          <a:lstStyle/>
          <a:p>
            <a:pPr>
              <a:buNone/>
            </a:pPr>
            <a:r>
              <a:rPr lang="it-IT" sz="2560" b="1" dirty="0"/>
              <a:t>Costituisce la applicazione nazionale del PEF della UE</a:t>
            </a:r>
          </a:p>
          <a:p>
            <a:pPr>
              <a:buNone/>
            </a:pPr>
            <a:r>
              <a:rPr lang="it-IT" sz="2560" b="1" dirty="0"/>
              <a:t>E’ istituito con Decreto MATTM  21 marzo 2018 n. 56</a:t>
            </a:r>
          </a:p>
          <a:p>
            <a:r>
              <a:rPr lang="it-IT" sz="2560" b="1" dirty="0"/>
              <a:t>Regolamento per l’attuazione dello schema nazionale volontario per la valutazione e la comunicazione dell’impronta ambientale dei prodotti, denominato «Made Green in </a:t>
            </a:r>
            <a:r>
              <a:rPr lang="it-IT" sz="2560" b="1" dirty="0" err="1"/>
              <a:t>Italy</a:t>
            </a:r>
            <a:r>
              <a:rPr lang="it-IT" sz="2560" b="1" dirty="0"/>
              <a:t>», di cui all’articolo 21, comma 1, della </a:t>
            </a:r>
            <a:r>
              <a:rPr lang="it-IT" sz="2560" b="1" dirty="0">
                <a:hlinkClick r:id="rId3"/>
              </a:rPr>
              <a:t>legge 28 dicembre 2015, n. 221</a:t>
            </a:r>
            <a:r>
              <a:rPr lang="it-IT" sz="2560" b="1" dirty="0"/>
              <a:t>.</a:t>
            </a:r>
          </a:p>
          <a:p>
            <a:endParaRPr lang="it-IT" sz="2560" b="1" dirty="0"/>
          </a:p>
          <a:p>
            <a:r>
              <a:rPr lang="it-IT" sz="2560" b="1" dirty="0"/>
              <a:t>E’ gestito dal MITE (ex MATTM).</a:t>
            </a:r>
          </a:p>
          <a:p>
            <a:endParaRPr lang="it-IT" sz="2560" dirty="0"/>
          </a:p>
          <a:p>
            <a:pPr lvl="5"/>
            <a:endParaRPr lang="it-IT" sz="1493" dirty="0"/>
          </a:p>
          <a:p>
            <a:endParaRPr lang="it-IT" sz="2560" dirty="0"/>
          </a:p>
          <a:p>
            <a:endParaRPr lang="it-IT" sz="2560" dirty="0"/>
          </a:p>
        </p:txBody>
      </p:sp>
      <p:pic>
        <p:nvPicPr>
          <p:cNvPr id="2" name="Immagine 1"/>
          <p:cNvPicPr>
            <a:picLocks noChangeAspect="1"/>
          </p:cNvPicPr>
          <p:nvPr/>
        </p:nvPicPr>
        <p:blipFill>
          <a:blip r:embed="rId4"/>
          <a:stretch>
            <a:fillRect/>
          </a:stretch>
        </p:blipFill>
        <p:spPr>
          <a:xfrm>
            <a:off x="6502400" y="5156215"/>
            <a:ext cx="3519661" cy="2988718"/>
          </a:xfrm>
          <a:prstGeom prst="rect">
            <a:avLst/>
          </a:prstGeom>
        </p:spPr>
      </p:pic>
    </p:spTree>
    <p:extLst>
      <p:ext uri="{BB962C8B-B14F-4D97-AF65-F5344CB8AC3E}">
        <p14:creationId xmlns:p14="http://schemas.microsoft.com/office/powerpoint/2010/main" val="9881148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Temi ambientali e punteggio PEF</a:t>
            </a:r>
            <a:endParaRPr lang="it-IT" dirty="0"/>
          </a:p>
        </p:txBody>
      </p:sp>
      <p:sp>
        <p:nvSpPr>
          <p:cNvPr id="3" name="Segnaposto piè di pagina 2"/>
          <p:cNvSpPr>
            <a:spLocks noGrp="1"/>
          </p:cNvSpPr>
          <p:nvPr>
            <p:ph type="ftr" sz="quarter" idx="11"/>
          </p:nvPr>
        </p:nvSpPr>
        <p:spPr/>
        <p:txBody>
          <a:bodyPr/>
          <a:lstStyle/>
          <a:p>
            <a:r>
              <a:rPr lang="it-IT" smtClean="0"/>
              <a:t>www.assoege.it</a:t>
            </a:r>
            <a:endParaRPr lang="it-IT" dirty="0"/>
          </a:p>
        </p:txBody>
      </p:sp>
      <p:sp>
        <p:nvSpPr>
          <p:cNvPr id="4" name="Segnaposto numero diapositiva 3"/>
          <p:cNvSpPr>
            <a:spLocks noGrp="1"/>
          </p:cNvSpPr>
          <p:nvPr>
            <p:ph type="sldNum" sz="quarter" idx="12"/>
          </p:nvPr>
        </p:nvSpPr>
        <p:spPr/>
        <p:txBody>
          <a:bodyPr/>
          <a:lstStyle/>
          <a:p>
            <a:fld id="{CC42BA41-8CFD-4C0C-B3FB-B1083478E358}" type="slidenum">
              <a:rPr lang="it-IT" smtClean="0"/>
              <a:pPr/>
              <a:t>89</a:t>
            </a:fld>
            <a:endParaRPr lang="it-IT" dirty="0"/>
          </a:p>
        </p:txBody>
      </p:sp>
      <p:pic>
        <p:nvPicPr>
          <p:cNvPr id="5" name="Immagine 4"/>
          <p:cNvPicPr>
            <a:picLocks noChangeAspect="1"/>
          </p:cNvPicPr>
          <p:nvPr/>
        </p:nvPicPr>
        <p:blipFill>
          <a:blip r:embed="rId2"/>
          <a:stretch>
            <a:fillRect/>
          </a:stretch>
        </p:blipFill>
        <p:spPr>
          <a:xfrm>
            <a:off x="3263900" y="1862497"/>
            <a:ext cx="6172200" cy="7891103"/>
          </a:xfrm>
          <a:prstGeom prst="rect">
            <a:avLst/>
          </a:prstGeom>
        </p:spPr>
      </p:pic>
    </p:spTree>
    <p:extLst>
      <p:ext uri="{BB962C8B-B14F-4D97-AF65-F5344CB8AC3E}">
        <p14:creationId xmlns:p14="http://schemas.microsoft.com/office/powerpoint/2010/main" val="38334175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CC961-342A-5344-6F3E-3E44592F290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20D1AF2-A4DF-4E88-9CF3-E3FB520852A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096CB07-6A50-AE1D-B9E0-1D1CD3BCCF3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90</a:t>
            </a:fld>
            <a:endParaRPr lang="it-IT" dirty="0">
              <a:solidFill>
                <a:prstClr val="black">
                  <a:tint val="75000"/>
                </a:prstClr>
              </a:solidFill>
              <a:latin typeface="Calibri"/>
            </a:endParaRPr>
          </a:p>
        </p:txBody>
      </p:sp>
      <p:sp>
        <p:nvSpPr>
          <p:cNvPr id="8" name="Titolo 7"/>
          <p:cNvSpPr>
            <a:spLocks noGrp="1"/>
          </p:cNvSpPr>
          <p:nvPr>
            <p:ph type="title"/>
          </p:nvPr>
        </p:nvSpPr>
        <p:spPr>
          <a:xfrm>
            <a:off x="894080" y="519290"/>
            <a:ext cx="11216640" cy="1885245"/>
          </a:xfrm>
        </p:spPr>
        <p:txBody>
          <a:bodyPr/>
          <a:lstStyle/>
          <a:p>
            <a:r>
              <a:rPr lang="it-IT" dirty="0"/>
              <a:t>Carbon </a:t>
            </a:r>
            <a:r>
              <a:rPr lang="it-IT" dirty="0" err="1"/>
              <a:t>Border</a:t>
            </a:r>
            <a:r>
              <a:rPr lang="it-IT" dirty="0"/>
              <a:t> </a:t>
            </a:r>
            <a:r>
              <a:rPr lang="it-IT" dirty="0" err="1"/>
              <a:t>Adjustment</a:t>
            </a:r>
            <a:r>
              <a:rPr lang="it-IT" dirty="0"/>
              <a:t> </a:t>
            </a:r>
            <a:r>
              <a:rPr lang="it-IT" dirty="0" err="1"/>
              <a:t>Mechanism</a:t>
            </a:r>
            <a:r>
              <a:rPr lang="it-IT" dirty="0"/>
              <a:t> - CBAM</a:t>
            </a:r>
          </a:p>
        </p:txBody>
      </p:sp>
      <p:sp>
        <p:nvSpPr>
          <p:cNvPr id="9" name="Segnaposto testo 8"/>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2800" b="1" dirty="0"/>
          </a:p>
          <a:p>
            <a:pPr marL="0" indent="0" algn="ctr">
              <a:buNone/>
            </a:pPr>
            <a:r>
              <a:rPr lang="it-IT" sz="3200" b="1" dirty="0" smtClean="0"/>
              <a:t>Regolamento </a:t>
            </a:r>
            <a:r>
              <a:rPr lang="it-IT" sz="3200" b="1" dirty="0"/>
              <a:t>europeo sul meccanismo di adeguamento del carbonio alle frontiere (CBAM): impedire che le merci importate da Paesi extra-UE godano di indebito vantaggio competitivo</a:t>
            </a:r>
          </a:p>
          <a:p>
            <a:endParaRPr lang="it-IT" dirty="0"/>
          </a:p>
        </p:txBody>
      </p:sp>
    </p:spTree>
    <p:extLst>
      <p:ext uri="{BB962C8B-B14F-4D97-AF65-F5344CB8AC3E}">
        <p14:creationId xmlns:p14="http://schemas.microsoft.com/office/powerpoint/2010/main" val="41866521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64289-2528-B61E-7898-5A748B8F9B0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5F7109E-B698-026B-E4B2-2D4D4A570B6E}"/>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E5C8FBA-780F-78D3-C899-416115F5016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91</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313509" y="3034453"/>
            <a:ext cx="11958077" cy="5372618"/>
          </a:xfrm>
        </p:spPr>
        <p:txBody>
          <a:bodyPr/>
          <a:lstStyle/>
          <a:p>
            <a:endParaRPr lang="it-IT" dirty="0"/>
          </a:p>
          <a:p>
            <a:pPr marL="0" indent="0">
              <a:buNone/>
            </a:pPr>
            <a:endParaRPr lang="it-IT" dirty="0"/>
          </a:p>
          <a:p>
            <a:pPr marL="0" indent="0" algn="ctr">
              <a:buNone/>
            </a:pPr>
            <a:r>
              <a:rPr lang="it-IT" sz="3600" b="1" dirty="0">
                <a:solidFill>
                  <a:srgbClr val="FF0000"/>
                </a:solidFill>
              </a:rPr>
              <a:t>PRINCIPI BASE DELLA LIFE CYCLE ASSESSMENT (LCA)</a:t>
            </a:r>
          </a:p>
        </p:txBody>
      </p:sp>
    </p:spTree>
    <p:extLst>
      <p:ext uri="{BB962C8B-B14F-4D97-AF65-F5344CB8AC3E}">
        <p14:creationId xmlns:p14="http://schemas.microsoft.com/office/powerpoint/2010/main" val="24238958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BFC34-499D-B649-2F81-89A3BD42AD6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857A646-8B0C-40C4-D7DC-36485EED6E2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0FEBAB3-DA16-C92B-9078-6B665F6EBB1A}"/>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92</a:t>
            </a:fld>
            <a:endParaRPr lang="it-IT" dirty="0">
              <a:solidFill>
                <a:prstClr val="black">
                  <a:tint val="75000"/>
                </a:prstClr>
              </a:solidFill>
              <a:latin typeface="Calibri"/>
            </a:endParaRPr>
          </a:p>
        </p:txBody>
      </p:sp>
      <p:sp>
        <p:nvSpPr>
          <p:cNvPr id="2" name="Titolo 4"/>
          <p:cNvSpPr>
            <a:spLocks noGrp="1"/>
          </p:cNvSpPr>
          <p:nvPr>
            <p:ph type="title"/>
          </p:nvPr>
        </p:nvSpPr>
        <p:spPr>
          <a:xfrm>
            <a:off x="927464" y="809782"/>
            <a:ext cx="10599540" cy="887255"/>
          </a:xfrm>
        </p:spPr>
        <p:txBody>
          <a:bodyPr/>
          <a:lstStyle/>
          <a:p>
            <a:r>
              <a:rPr lang="it-IT" sz="2800" dirty="0"/>
              <a:t/>
            </a:r>
            <a:br>
              <a:rPr lang="it-IT" sz="2800" dirty="0"/>
            </a:br>
            <a:r>
              <a:rPr lang="it-IT" sz="3600" dirty="0"/>
              <a:t>DEFINIZIONE LCA SECONDO UNI EN ISO 14040</a:t>
            </a:r>
          </a:p>
        </p:txBody>
      </p:sp>
      <p:sp>
        <p:nvSpPr>
          <p:cNvPr id="6" name="Text Box 3"/>
          <p:cNvSpPr txBox="1">
            <a:spLocks noChangeArrowheads="1"/>
          </p:cNvSpPr>
          <p:nvPr/>
        </p:nvSpPr>
        <p:spPr bwMode="auto">
          <a:xfrm>
            <a:off x="287384" y="2403566"/>
            <a:ext cx="12266022" cy="6540252"/>
          </a:xfrm>
          <a:prstGeom prst="rect">
            <a:avLst/>
          </a:prstGeom>
          <a:noFill/>
          <a:ln w="9525">
            <a:noFill/>
            <a:miter lim="800000"/>
            <a:headEnd/>
            <a:tailEnd/>
          </a:ln>
        </p:spPr>
        <p:txBody>
          <a:bodyPr wrap="square">
            <a:spAutoFit/>
          </a:bodyPr>
          <a:lstStyle/>
          <a:p>
            <a:pPr algn="just" eaLnBrk="0" hangingPunct="0">
              <a:spcBef>
                <a:spcPct val="50000"/>
              </a:spcBef>
            </a:pPr>
            <a:r>
              <a:rPr lang="it-IT" sz="2600" b="1" dirty="0">
                <a:solidFill>
                  <a:schemeClr val="tx1"/>
                </a:solidFill>
              </a:rPr>
              <a:t>La LCA è una tecnica per valutare gli aspetti ambientali ed i possibili impatti ambientali relativi ad un prodotto, tramite:</a:t>
            </a:r>
          </a:p>
          <a:p>
            <a:pPr algn="just" eaLnBrk="0" hangingPunct="0">
              <a:spcBef>
                <a:spcPct val="50000"/>
              </a:spcBef>
              <a:buFontTx/>
              <a:buChar char="•"/>
            </a:pPr>
            <a:r>
              <a:rPr lang="it-IT" sz="2600" b="1" dirty="0">
                <a:solidFill>
                  <a:schemeClr val="tx1"/>
                </a:solidFill>
              </a:rPr>
              <a:t> la redazione di un inventario</a:t>
            </a:r>
            <a:r>
              <a:rPr lang="it-IT" sz="2600" b="1" baseline="30000" dirty="0">
                <a:solidFill>
                  <a:schemeClr val="tx1"/>
                </a:solidFill>
              </a:rPr>
              <a:t> </a:t>
            </a:r>
            <a:r>
              <a:rPr lang="it-IT" sz="2600" b="1" dirty="0">
                <a:solidFill>
                  <a:schemeClr val="tx1"/>
                </a:solidFill>
              </a:rPr>
              <a:t>degli elementi che entrano ed escono in un sistema di prodotto;</a:t>
            </a:r>
          </a:p>
          <a:p>
            <a:pPr algn="just" eaLnBrk="0" hangingPunct="0">
              <a:spcBef>
                <a:spcPct val="50000"/>
              </a:spcBef>
              <a:buFontTx/>
              <a:buChar char="•"/>
            </a:pPr>
            <a:r>
              <a:rPr lang="it-IT" sz="2600" b="1" dirty="0">
                <a:solidFill>
                  <a:schemeClr val="tx1"/>
                </a:solidFill>
              </a:rPr>
              <a:t> la valutazione dei possibili impatti ambientali 	relativi a tutto ciò  che  entra e che esce;</a:t>
            </a:r>
          </a:p>
          <a:p>
            <a:pPr algn="just" eaLnBrk="0" hangingPunct="0">
              <a:spcBef>
                <a:spcPct val="50000"/>
              </a:spcBef>
              <a:buFontTx/>
              <a:buChar char="•"/>
            </a:pPr>
            <a:r>
              <a:rPr lang="it-IT" sz="2600" b="1" dirty="0">
                <a:solidFill>
                  <a:schemeClr val="tx1"/>
                </a:solidFill>
              </a:rPr>
              <a:t> la interpretazione dei risultati delle fasi di analisi dell’ inventario e di  valutazione degli impatti in relazione agli obiettivi dello studio.</a:t>
            </a:r>
          </a:p>
          <a:p>
            <a:pPr algn="just" eaLnBrk="0" hangingPunct="0">
              <a:spcBef>
                <a:spcPct val="50000"/>
              </a:spcBef>
            </a:pPr>
            <a:r>
              <a:rPr lang="it-IT" sz="2600" b="1" dirty="0">
                <a:solidFill>
                  <a:schemeClr val="tx1"/>
                </a:solidFill>
              </a:rPr>
              <a:t>La LCA studia gli aspetti ambientali ed i possibili impatti lungo tutta la vita del prodotto ( “dalla culla alla tomba”), dalla estrazione delle materie prime, attraverso la sua fabbricazione ed uso, fino allo smaltimento . Le principali categorie di impatto ambientale da considerare riguardano l’ uso delle risorse, la salute dell’uomo così come le conseguenze ambientali</a:t>
            </a:r>
            <a:r>
              <a:rPr lang="it-IT" sz="2800" b="1" dirty="0">
                <a:solidFill>
                  <a:schemeClr val="tx1"/>
                </a:solidFill>
              </a:rPr>
              <a:t>.</a:t>
            </a:r>
          </a:p>
          <a:p>
            <a:pPr eaLnBrk="0" hangingPunct="0">
              <a:spcBef>
                <a:spcPct val="50000"/>
              </a:spcBef>
            </a:pPr>
            <a:endParaRPr lang="it-IT" sz="1800" dirty="0"/>
          </a:p>
        </p:txBody>
      </p:sp>
    </p:spTree>
    <p:extLst>
      <p:ext uri="{BB962C8B-B14F-4D97-AF65-F5344CB8AC3E}">
        <p14:creationId xmlns:p14="http://schemas.microsoft.com/office/powerpoint/2010/main" val="10591382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DC515-E45D-390B-FE6D-04E036489FC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968B51E-0122-7763-D278-CE08CEAD88E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9C10CED-8C52-201C-6F96-637317FBEC8C}"/>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93</a:t>
            </a:fld>
            <a:endParaRPr lang="it-IT" dirty="0">
              <a:solidFill>
                <a:prstClr val="black">
                  <a:tint val="75000"/>
                </a:prstClr>
              </a:solidFill>
              <a:latin typeface="Calibri"/>
            </a:endParaRPr>
          </a:p>
        </p:txBody>
      </p:sp>
      <p:pic>
        <p:nvPicPr>
          <p:cNvPr id="3" name="Immagine 2" descr="Immagine che contiene testo, schermata, Carattere, numero&#10;&#10;Descrizione generata automaticamente">
            <a:extLst>
              <a:ext uri="{FF2B5EF4-FFF2-40B4-BE49-F238E27FC236}">
                <a16:creationId xmlns:a16="http://schemas.microsoft.com/office/drawing/2014/main" id="{F49CDAFC-8F69-0074-32B2-03C933ED75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808" y="1447252"/>
            <a:ext cx="9838343" cy="7322675"/>
          </a:xfrm>
          <a:prstGeom prst="rect">
            <a:avLst/>
          </a:prstGeom>
        </p:spPr>
      </p:pic>
    </p:spTree>
    <p:extLst>
      <p:ext uri="{BB962C8B-B14F-4D97-AF65-F5344CB8AC3E}">
        <p14:creationId xmlns:p14="http://schemas.microsoft.com/office/powerpoint/2010/main" val="17655316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D39DC-AD5F-D139-7B97-46AB2F740A1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E3A0CB12-819E-4257-D8CA-11C418343EB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5EA22D7-4684-9F6E-A1C9-F235A98043D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94</a:t>
            </a:fld>
            <a:endParaRPr lang="it-IT" dirty="0">
              <a:solidFill>
                <a:prstClr val="black">
                  <a:tint val="75000"/>
                </a:prstClr>
              </a:solidFill>
              <a:latin typeface="Calibri"/>
            </a:endParaRPr>
          </a:p>
        </p:txBody>
      </p:sp>
      <p:sp>
        <p:nvSpPr>
          <p:cNvPr id="6" name="Segnaposto contenuto 5"/>
          <p:cNvSpPr>
            <a:spLocks noGrp="1"/>
          </p:cNvSpPr>
          <p:nvPr>
            <p:ph idx="1"/>
          </p:nvPr>
        </p:nvSpPr>
        <p:spPr>
          <a:xfrm>
            <a:off x="271595" y="3853003"/>
            <a:ext cx="11704320" cy="4198866"/>
          </a:xfrm>
        </p:spPr>
        <p:txBody>
          <a:bodyPr/>
          <a:lstStyle/>
          <a:p>
            <a:pPr algn="ctr"/>
            <a:endParaRPr lang="it-IT" dirty="0"/>
          </a:p>
          <a:p>
            <a:r>
              <a:rPr lang="it-IT" sz="4000" b="1" dirty="0"/>
              <a:t>Gestione ambientale - Valutazione del ciclo di vita - Processi di riesame critico e competenze dei revisori: Requisiti aggiuntivi e linee guida per la UNI EN ISO 14044:2021 </a:t>
            </a:r>
          </a:p>
        </p:txBody>
      </p:sp>
      <p:sp>
        <p:nvSpPr>
          <p:cNvPr id="2" name="Freccia in giù 1"/>
          <p:cNvSpPr/>
          <p:nvPr/>
        </p:nvSpPr>
        <p:spPr>
          <a:xfrm>
            <a:off x="8133273" y="2506556"/>
            <a:ext cx="921702" cy="923819"/>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5120"/>
          </a:p>
        </p:txBody>
      </p:sp>
      <p:pic>
        <p:nvPicPr>
          <p:cNvPr id="8" name="Picture 7" descr="logho1">
            <a:extLst>
              <a:ext uri="{FF2B5EF4-FFF2-40B4-BE49-F238E27FC236}">
                <a16:creationId xmlns:a16="http://schemas.microsoft.com/office/drawing/2014/main" id="{97B9CBBC-DBFB-474A-8496-8F18FFECB74B}"/>
              </a:ext>
            </a:extLst>
          </p:cNvPr>
          <p:cNvPicPr>
            <a:picLocks noChangeAspect="1" noChangeArrowheads="1"/>
          </p:cNvPicPr>
          <p:nvPr/>
        </p:nvPicPr>
        <p:blipFill>
          <a:blip r:embed="rId3" cstate="print"/>
          <a:srcRect/>
          <a:stretch>
            <a:fillRect/>
          </a:stretch>
        </p:blipFill>
        <p:spPr bwMode="auto">
          <a:xfrm>
            <a:off x="11176276" y="1841513"/>
            <a:ext cx="1209456" cy="1517353"/>
          </a:xfrm>
          <a:prstGeom prst="rect">
            <a:avLst/>
          </a:prstGeom>
          <a:noFill/>
          <a:ln w="9525">
            <a:noFill/>
            <a:miter lim="800000"/>
            <a:headEnd/>
            <a:tailEnd/>
          </a:ln>
        </p:spPr>
      </p:pic>
    </p:spTree>
    <p:extLst>
      <p:ext uri="{BB962C8B-B14F-4D97-AF65-F5344CB8AC3E}">
        <p14:creationId xmlns:p14="http://schemas.microsoft.com/office/powerpoint/2010/main" val="33973855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FC3B5-4838-AE19-9267-D8E2236583C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EC0DDF7-DFFB-D402-5874-D4D0B34C672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DC88232-A8C2-A787-2814-E912281345E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95</a:t>
            </a:fld>
            <a:endParaRPr lang="it-IT" dirty="0">
              <a:solidFill>
                <a:prstClr val="black">
                  <a:tint val="75000"/>
                </a:prstClr>
              </a:solidFill>
              <a:latin typeface="Calibri"/>
            </a:endParaRPr>
          </a:p>
        </p:txBody>
      </p:sp>
      <p:sp>
        <p:nvSpPr>
          <p:cNvPr id="506882" name="AutoShape 2"/>
          <p:cNvSpPr>
            <a:spLocks noChangeArrowheads="1"/>
          </p:cNvSpPr>
          <p:nvPr/>
        </p:nvSpPr>
        <p:spPr bwMode="auto">
          <a:xfrm>
            <a:off x="325120" y="1950720"/>
            <a:ext cx="8019627" cy="7315200"/>
          </a:xfrm>
          <a:prstGeom prst="flowChartAlternateProcess">
            <a:avLst/>
          </a:prstGeom>
          <a:gradFill rotWithShape="0">
            <a:gsLst>
              <a:gs pos="0">
                <a:srgbClr val="3366FF"/>
              </a:gs>
              <a:gs pos="100000">
                <a:srgbClr val="2447B2"/>
              </a:gs>
            </a:gsLst>
            <a:lin ang="5400000" scaled="1"/>
          </a:gradFill>
          <a:ln w="9525">
            <a:noFill/>
            <a:miter lim="800000"/>
            <a:headEnd/>
            <a:tailEnd/>
          </a:ln>
          <a:effectLst>
            <a:outerShdw dist="107763" dir="8100000" algn="ctr" rotWithShape="0">
              <a:schemeClr val="tx2">
                <a:alpha val="50000"/>
              </a:schemeClr>
            </a:outerShdw>
          </a:effectLst>
        </p:spPr>
        <p:txBody>
          <a:bodyPr wrap="none" anchor="ctr"/>
          <a:lstStyle/>
          <a:p>
            <a:pPr>
              <a:defRPr/>
            </a:pPr>
            <a:endParaRPr lang="it-IT" sz="5120"/>
          </a:p>
        </p:txBody>
      </p:sp>
      <p:sp>
        <p:nvSpPr>
          <p:cNvPr id="506883" name="AutoShape 3"/>
          <p:cNvSpPr>
            <a:spLocks noChangeArrowheads="1"/>
          </p:cNvSpPr>
          <p:nvPr/>
        </p:nvSpPr>
        <p:spPr bwMode="auto">
          <a:xfrm>
            <a:off x="541867" y="2682240"/>
            <a:ext cx="3359573" cy="1381760"/>
          </a:xfrm>
          <a:prstGeom prst="roundRect">
            <a:avLst>
              <a:gd name="adj" fmla="val 16667"/>
            </a:avLst>
          </a:prstGeom>
          <a:solidFill>
            <a:srgbClr val="E09A98"/>
          </a:solidFill>
          <a:ln w="9525">
            <a:noFill/>
            <a:round/>
            <a:headEnd/>
            <a:tailEnd/>
          </a:ln>
          <a:effectLst>
            <a:prstShdw prst="shdw17" dist="17961" dir="2700000">
              <a:srgbClr val="865C5B"/>
            </a:prstShdw>
          </a:effectLst>
        </p:spPr>
        <p:txBody>
          <a:bodyPr wrap="none" anchor="ctr"/>
          <a:lstStyle/>
          <a:p>
            <a:pPr algn="ctr" eaLnBrk="0" hangingPunct="0"/>
            <a:r>
              <a:rPr lang="it-IT" sz="1707" b="1" dirty="0">
                <a:solidFill>
                  <a:srgbClr val="003300"/>
                </a:solidFill>
                <a:latin typeface="Bookman Old Style" pitchFamily="18" charset="0"/>
              </a:rPr>
              <a:t>Definizione dell’obiettivo </a:t>
            </a:r>
          </a:p>
          <a:p>
            <a:pPr algn="ctr" eaLnBrk="0" hangingPunct="0"/>
            <a:r>
              <a:rPr lang="it-IT" sz="1707" b="1" dirty="0">
                <a:solidFill>
                  <a:srgbClr val="003300"/>
                </a:solidFill>
                <a:latin typeface="Bookman Old Style" pitchFamily="18" charset="0"/>
              </a:rPr>
              <a:t>e del campo di </a:t>
            </a:r>
          </a:p>
          <a:p>
            <a:pPr algn="ctr" eaLnBrk="0" hangingPunct="0"/>
            <a:r>
              <a:rPr lang="it-IT" sz="1707" b="1" dirty="0">
                <a:solidFill>
                  <a:srgbClr val="003300"/>
                </a:solidFill>
                <a:latin typeface="Bookman Old Style" pitchFamily="18" charset="0"/>
              </a:rPr>
              <a:t>applicazione</a:t>
            </a:r>
            <a:endParaRPr lang="it-IT" sz="1991" dirty="0">
              <a:latin typeface="Bookman Old Style" pitchFamily="18" charset="0"/>
            </a:endParaRPr>
          </a:p>
          <a:p>
            <a:pPr algn="ctr" eaLnBrk="0" hangingPunct="0"/>
            <a:endParaRPr lang="it-IT" sz="2276" dirty="0">
              <a:latin typeface="Times New Roman" pitchFamily="18" charset="0"/>
            </a:endParaRPr>
          </a:p>
        </p:txBody>
      </p:sp>
      <p:sp>
        <p:nvSpPr>
          <p:cNvPr id="506884" name="AutoShape 4"/>
          <p:cNvSpPr>
            <a:spLocks noChangeArrowheads="1"/>
          </p:cNvSpPr>
          <p:nvPr/>
        </p:nvSpPr>
        <p:spPr bwMode="auto">
          <a:xfrm>
            <a:off x="541867" y="5039360"/>
            <a:ext cx="3359573" cy="1381760"/>
          </a:xfrm>
          <a:prstGeom prst="roundRect">
            <a:avLst>
              <a:gd name="adj" fmla="val 16667"/>
            </a:avLst>
          </a:prstGeom>
          <a:solidFill>
            <a:srgbClr val="E09A98"/>
          </a:solidFill>
          <a:ln w="9525">
            <a:noFill/>
            <a:round/>
            <a:headEnd/>
            <a:tailEnd/>
          </a:ln>
          <a:effectLst>
            <a:prstShdw prst="shdw17" dist="17961" dir="2700000">
              <a:srgbClr val="865C5B"/>
            </a:prstShdw>
          </a:effectLst>
        </p:spPr>
        <p:txBody>
          <a:bodyPr wrap="none" anchor="ctr"/>
          <a:lstStyle/>
          <a:p>
            <a:pPr algn="ctr" eaLnBrk="0" hangingPunct="0"/>
            <a:r>
              <a:rPr lang="it-IT" sz="2560" b="1">
                <a:solidFill>
                  <a:srgbClr val="003300"/>
                </a:solidFill>
                <a:latin typeface="Bookman Old Style" pitchFamily="18" charset="0"/>
              </a:rPr>
              <a:t>Analisi</a:t>
            </a:r>
          </a:p>
          <a:p>
            <a:pPr algn="ctr" eaLnBrk="0" hangingPunct="0"/>
            <a:r>
              <a:rPr lang="it-IT" sz="2560" b="1">
                <a:solidFill>
                  <a:srgbClr val="003300"/>
                </a:solidFill>
                <a:latin typeface="Bookman Old Style" pitchFamily="18" charset="0"/>
              </a:rPr>
              <a:t>dell’inventario</a:t>
            </a:r>
          </a:p>
        </p:txBody>
      </p:sp>
      <p:sp>
        <p:nvSpPr>
          <p:cNvPr id="506885" name="AutoShape 5"/>
          <p:cNvSpPr>
            <a:spLocks noChangeArrowheads="1"/>
          </p:cNvSpPr>
          <p:nvPr/>
        </p:nvSpPr>
        <p:spPr bwMode="auto">
          <a:xfrm>
            <a:off x="541867" y="7477760"/>
            <a:ext cx="3359573" cy="1381760"/>
          </a:xfrm>
          <a:prstGeom prst="roundRect">
            <a:avLst>
              <a:gd name="adj" fmla="val 16667"/>
            </a:avLst>
          </a:prstGeom>
          <a:solidFill>
            <a:srgbClr val="E09A98"/>
          </a:solidFill>
          <a:ln w="9525">
            <a:noFill/>
            <a:round/>
            <a:headEnd/>
            <a:tailEnd/>
          </a:ln>
          <a:effectLst>
            <a:prstShdw prst="shdw17" dist="17961" dir="2700000">
              <a:srgbClr val="865C5B"/>
            </a:prstShdw>
          </a:effectLst>
        </p:spPr>
        <p:txBody>
          <a:bodyPr wrap="none" anchor="ctr"/>
          <a:lstStyle/>
          <a:p>
            <a:pPr algn="ctr" eaLnBrk="0" hangingPunct="0"/>
            <a:r>
              <a:rPr lang="it-IT" sz="2560" b="1">
                <a:solidFill>
                  <a:srgbClr val="003300"/>
                </a:solidFill>
                <a:latin typeface="Bookman Old Style" pitchFamily="18" charset="0"/>
              </a:rPr>
              <a:t>Valutazione </a:t>
            </a:r>
          </a:p>
          <a:p>
            <a:pPr algn="ctr" eaLnBrk="0" hangingPunct="0"/>
            <a:r>
              <a:rPr lang="it-IT" sz="2560" b="1">
                <a:solidFill>
                  <a:srgbClr val="003300"/>
                </a:solidFill>
                <a:latin typeface="Bookman Old Style" pitchFamily="18" charset="0"/>
              </a:rPr>
              <a:t>dell’impatto</a:t>
            </a:r>
          </a:p>
        </p:txBody>
      </p:sp>
      <p:sp>
        <p:nvSpPr>
          <p:cNvPr id="506886" name="AutoShape 6"/>
          <p:cNvSpPr>
            <a:spLocks noChangeArrowheads="1"/>
          </p:cNvSpPr>
          <p:nvPr/>
        </p:nvSpPr>
        <p:spPr bwMode="auto">
          <a:xfrm>
            <a:off x="5346418" y="2844800"/>
            <a:ext cx="2673209" cy="6014720"/>
          </a:xfrm>
          <a:prstGeom prst="roundRect">
            <a:avLst>
              <a:gd name="adj" fmla="val 16667"/>
            </a:avLst>
          </a:prstGeom>
          <a:solidFill>
            <a:srgbClr val="E09A98"/>
          </a:solidFill>
          <a:ln w="9525">
            <a:noFill/>
            <a:round/>
            <a:headEnd/>
            <a:tailEnd/>
          </a:ln>
          <a:effectLst>
            <a:prstShdw prst="shdw17" dist="17961" dir="13500000">
              <a:srgbClr val="865C5B"/>
            </a:prstShdw>
          </a:effectLst>
        </p:spPr>
        <p:txBody>
          <a:bodyPr wrap="none" anchor="ctr"/>
          <a:lstStyle/>
          <a:p>
            <a:pPr algn="ctr" eaLnBrk="0" hangingPunct="0"/>
            <a:r>
              <a:rPr lang="it-IT" sz="2276" b="1">
                <a:solidFill>
                  <a:srgbClr val="003300"/>
                </a:solidFill>
                <a:latin typeface="Bookman Old Style" pitchFamily="18" charset="0"/>
              </a:rPr>
              <a:t>Interpretazione</a:t>
            </a:r>
            <a:endParaRPr lang="it-IT" sz="2844" b="1">
              <a:solidFill>
                <a:srgbClr val="333333"/>
              </a:solidFill>
              <a:latin typeface="Bookman Old Style" pitchFamily="18" charset="0"/>
            </a:endParaRPr>
          </a:p>
          <a:p>
            <a:pPr algn="ctr" eaLnBrk="0" hangingPunct="0"/>
            <a:endParaRPr lang="it-IT" sz="2844" b="1">
              <a:solidFill>
                <a:srgbClr val="333333"/>
              </a:solidFill>
              <a:latin typeface="Times New Roman" pitchFamily="18" charset="0"/>
            </a:endParaRPr>
          </a:p>
        </p:txBody>
      </p:sp>
      <p:grpSp>
        <p:nvGrpSpPr>
          <p:cNvPr id="2" name="Group 7"/>
          <p:cNvGrpSpPr>
            <a:grpSpLocks/>
          </p:cNvGrpSpPr>
          <p:nvPr/>
        </p:nvGrpSpPr>
        <p:grpSpPr bwMode="auto">
          <a:xfrm>
            <a:off x="3901440" y="3332480"/>
            <a:ext cx="1444978" cy="325120"/>
            <a:chOff x="1296" y="1968"/>
            <a:chExt cx="480" cy="192"/>
          </a:xfrm>
        </p:grpSpPr>
        <p:sp>
          <p:nvSpPr>
            <p:cNvPr id="60442" name="Line 8"/>
            <p:cNvSpPr>
              <a:spLocks noChangeShapeType="1"/>
            </p:cNvSpPr>
            <p:nvPr/>
          </p:nvSpPr>
          <p:spPr bwMode="auto">
            <a:xfrm>
              <a:off x="1296" y="1968"/>
              <a:ext cx="480" cy="0"/>
            </a:xfrm>
            <a:prstGeom prst="line">
              <a:avLst/>
            </a:prstGeom>
            <a:noFill/>
            <a:ln w="9525">
              <a:solidFill>
                <a:schemeClr val="tx1"/>
              </a:solidFill>
              <a:round/>
              <a:headEnd/>
              <a:tailEnd type="arrow" w="med" len="med"/>
            </a:ln>
          </p:spPr>
          <p:txBody>
            <a:bodyPr wrap="none" anchor="ctr"/>
            <a:lstStyle/>
            <a:p>
              <a:endParaRPr lang="it-IT" sz="5120"/>
            </a:p>
          </p:txBody>
        </p:sp>
        <p:sp>
          <p:nvSpPr>
            <p:cNvPr id="60443" name="Line 9"/>
            <p:cNvSpPr>
              <a:spLocks noChangeShapeType="1"/>
            </p:cNvSpPr>
            <p:nvPr/>
          </p:nvSpPr>
          <p:spPr bwMode="auto">
            <a:xfrm flipH="1">
              <a:off x="1296" y="2160"/>
              <a:ext cx="480" cy="0"/>
            </a:xfrm>
            <a:prstGeom prst="line">
              <a:avLst/>
            </a:prstGeom>
            <a:noFill/>
            <a:ln w="9525">
              <a:solidFill>
                <a:schemeClr val="tx1"/>
              </a:solidFill>
              <a:round/>
              <a:headEnd/>
              <a:tailEnd type="arrow" w="med" len="med"/>
            </a:ln>
          </p:spPr>
          <p:txBody>
            <a:bodyPr wrap="none" anchor="ctr"/>
            <a:lstStyle/>
            <a:p>
              <a:endParaRPr lang="it-IT" sz="5120"/>
            </a:p>
          </p:txBody>
        </p:sp>
      </p:grpSp>
      <p:grpSp>
        <p:nvGrpSpPr>
          <p:cNvPr id="3" name="Group 10"/>
          <p:cNvGrpSpPr>
            <a:grpSpLocks/>
          </p:cNvGrpSpPr>
          <p:nvPr/>
        </p:nvGrpSpPr>
        <p:grpSpPr bwMode="auto">
          <a:xfrm>
            <a:off x="3901440" y="5689600"/>
            <a:ext cx="1444978" cy="325120"/>
            <a:chOff x="1296" y="1968"/>
            <a:chExt cx="480" cy="192"/>
          </a:xfrm>
        </p:grpSpPr>
        <p:sp>
          <p:nvSpPr>
            <p:cNvPr id="60440" name="Line 11"/>
            <p:cNvSpPr>
              <a:spLocks noChangeShapeType="1"/>
            </p:cNvSpPr>
            <p:nvPr/>
          </p:nvSpPr>
          <p:spPr bwMode="auto">
            <a:xfrm>
              <a:off x="1296" y="1968"/>
              <a:ext cx="480" cy="0"/>
            </a:xfrm>
            <a:prstGeom prst="line">
              <a:avLst/>
            </a:prstGeom>
            <a:noFill/>
            <a:ln w="9525">
              <a:solidFill>
                <a:schemeClr val="tx1"/>
              </a:solidFill>
              <a:round/>
              <a:headEnd/>
              <a:tailEnd type="arrow" w="med" len="med"/>
            </a:ln>
          </p:spPr>
          <p:txBody>
            <a:bodyPr wrap="none" anchor="ctr"/>
            <a:lstStyle/>
            <a:p>
              <a:endParaRPr lang="it-IT" sz="5120"/>
            </a:p>
          </p:txBody>
        </p:sp>
        <p:sp>
          <p:nvSpPr>
            <p:cNvPr id="60441" name="Line 12"/>
            <p:cNvSpPr>
              <a:spLocks noChangeShapeType="1"/>
            </p:cNvSpPr>
            <p:nvPr/>
          </p:nvSpPr>
          <p:spPr bwMode="auto">
            <a:xfrm flipH="1">
              <a:off x="1296" y="2160"/>
              <a:ext cx="480" cy="0"/>
            </a:xfrm>
            <a:prstGeom prst="line">
              <a:avLst/>
            </a:prstGeom>
            <a:noFill/>
            <a:ln w="9525">
              <a:solidFill>
                <a:schemeClr val="tx1"/>
              </a:solidFill>
              <a:round/>
              <a:headEnd/>
              <a:tailEnd type="arrow" w="med" len="med"/>
            </a:ln>
          </p:spPr>
          <p:txBody>
            <a:bodyPr wrap="none" anchor="ctr"/>
            <a:lstStyle/>
            <a:p>
              <a:endParaRPr lang="it-IT" sz="5120"/>
            </a:p>
          </p:txBody>
        </p:sp>
      </p:grpSp>
      <p:grpSp>
        <p:nvGrpSpPr>
          <p:cNvPr id="6" name="Group 13"/>
          <p:cNvGrpSpPr>
            <a:grpSpLocks/>
          </p:cNvGrpSpPr>
          <p:nvPr/>
        </p:nvGrpSpPr>
        <p:grpSpPr bwMode="auto">
          <a:xfrm>
            <a:off x="3901440" y="8046720"/>
            <a:ext cx="1444978" cy="325120"/>
            <a:chOff x="1296" y="1968"/>
            <a:chExt cx="480" cy="192"/>
          </a:xfrm>
        </p:grpSpPr>
        <p:sp>
          <p:nvSpPr>
            <p:cNvPr id="60438" name="Line 14"/>
            <p:cNvSpPr>
              <a:spLocks noChangeShapeType="1"/>
            </p:cNvSpPr>
            <p:nvPr/>
          </p:nvSpPr>
          <p:spPr bwMode="auto">
            <a:xfrm>
              <a:off x="1296" y="1968"/>
              <a:ext cx="480" cy="0"/>
            </a:xfrm>
            <a:prstGeom prst="line">
              <a:avLst/>
            </a:prstGeom>
            <a:noFill/>
            <a:ln w="9525">
              <a:solidFill>
                <a:schemeClr val="tx1"/>
              </a:solidFill>
              <a:round/>
              <a:headEnd/>
              <a:tailEnd type="arrow" w="med" len="med"/>
            </a:ln>
          </p:spPr>
          <p:txBody>
            <a:bodyPr wrap="none" anchor="ctr"/>
            <a:lstStyle/>
            <a:p>
              <a:endParaRPr lang="it-IT" sz="5120"/>
            </a:p>
          </p:txBody>
        </p:sp>
        <p:sp>
          <p:nvSpPr>
            <p:cNvPr id="60439" name="Line 15"/>
            <p:cNvSpPr>
              <a:spLocks noChangeShapeType="1"/>
            </p:cNvSpPr>
            <p:nvPr/>
          </p:nvSpPr>
          <p:spPr bwMode="auto">
            <a:xfrm flipH="1">
              <a:off x="1296" y="2160"/>
              <a:ext cx="480" cy="0"/>
            </a:xfrm>
            <a:prstGeom prst="line">
              <a:avLst/>
            </a:prstGeom>
            <a:noFill/>
            <a:ln w="9525">
              <a:solidFill>
                <a:schemeClr val="tx1"/>
              </a:solidFill>
              <a:round/>
              <a:headEnd/>
              <a:tailEnd type="arrow" w="med" len="med"/>
            </a:ln>
          </p:spPr>
          <p:txBody>
            <a:bodyPr wrap="none" anchor="ctr"/>
            <a:lstStyle/>
            <a:p>
              <a:endParaRPr lang="it-IT" sz="5120"/>
            </a:p>
          </p:txBody>
        </p:sp>
      </p:grpSp>
      <p:grpSp>
        <p:nvGrpSpPr>
          <p:cNvPr id="7" name="Group 16"/>
          <p:cNvGrpSpPr>
            <a:grpSpLocks/>
          </p:cNvGrpSpPr>
          <p:nvPr/>
        </p:nvGrpSpPr>
        <p:grpSpPr bwMode="auto">
          <a:xfrm>
            <a:off x="1950720" y="6394027"/>
            <a:ext cx="866987" cy="1056640"/>
            <a:chOff x="672" y="2400"/>
            <a:chExt cx="288" cy="576"/>
          </a:xfrm>
        </p:grpSpPr>
        <p:sp>
          <p:nvSpPr>
            <p:cNvPr id="60436" name="Line 17"/>
            <p:cNvSpPr>
              <a:spLocks noChangeShapeType="1"/>
            </p:cNvSpPr>
            <p:nvPr/>
          </p:nvSpPr>
          <p:spPr bwMode="auto">
            <a:xfrm flipV="1">
              <a:off x="960" y="2400"/>
              <a:ext cx="0" cy="576"/>
            </a:xfrm>
            <a:prstGeom prst="line">
              <a:avLst/>
            </a:prstGeom>
            <a:noFill/>
            <a:ln w="9525">
              <a:solidFill>
                <a:schemeClr val="tx1"/>
              </a:solidFill>
              <a:round/>
              <a:headEnd/>
              <a:tailEnd type="arrow" w="med" len="med"/>
            </a:ln>
          </p:spPr>
          <p:txBody>
            <a:bodyPr wrap="none" anchor="ctr"/>
            <a:lstStyle/>
            <a:p>
              <a:endParaRPr lang="it-IT" sz="5120"/>
            </a:p>
          </p:txBody>
        </p:sp>
        <p:sp>
          <p:nvSpPr>
            <p:cNvPr id="60437" name="Line 18"/>
            <p:cNvSpPr>
              <a:spLocks noChangeShapeType="1"/>
            </p:cNvSpPr>
            <p:nvPr/>
          </p:nvSpPr>
          <p:spPr bwMode="auto">
            <a:xfrm>
              <a:off x="672" y="2400"/>
              <a:ext cx="0" cy="576"/>
            </a:xfrm>
            <a:prstGeom prst="line">
              <a:avLst/>
            </a:prstGeom>
            <a:noFill/>
            <a:ln w="9525">
              <a:solidFill>
                <a:schemeClr val="tx1"/>
              </a:solidFill>
              <a:round/>
              <a:headEnd/>
              <a:tailEnd type="arrow" w="med" len="med"/>
            </a:ln>
          </p:spPr>
          <p:txBody>
            <a:bodyPr wrap="none" anchor="ctr"/>
            <a:lstStyle/>
            <a:p>
              <a:endParaRPr lang="it-IT" sz="5120"/>
            </a:p>
          </p:txBody>
        </p:sp>
      </p:grpSp>
      <p:grpSp>
        <p:nvGrpSpPr>
          <p:cNvPr id="8" name="Group 19"/>
          <p:cNvGrpSpPr>
            <a:grpSpLocks/>
          </p:cNvGrpSpPr>
          <p:nvPr/>
        </p:nvGrpSpPr>
        <p:grpSpPr bwMode="auto">
          <a:xfrm>
            <a:off x="1950720" y="4064000"/>
            <a:ext cx="939236" cy="921173"/>
            <a:chOff x="672" y="2400"/>
            <a:chExt cx="288" cy="576"/>
          </a:xfrm>
        </p:grpSpPr>
        <p:sp>
          <p:nvSpPr>
            <p:cNvPr id="60434" name="Line 20"/>
            <p:cNvSpPr>
              <a:spLocks noChangeShapeType="1"/>
            </p:cNvSpPr>
            <p:nvPr/>
          </p:nvSpPr>
          <p:spPr bwMode="auto">
            <a:xfrm flipV="1">
              <a:off x="960" y="2400"/>
              <a:ext cx="0" cy="576"/>
            </a:xfrm>
            <a:prstGeom prst="line">
              <a:avLst/>
            </a:prstGeom>
            <a:noFill/>
            <a:ln w="9525">
              <a:solidFill>
                <a:schemeClr val="tx1"/>
              </a:solidFill>
              <a:round/>
              <a:headEnd/>
              <a:tailEnd type="arrow" w="med" len="med"/>
            </a:ln>
          </p:spPr>
          <p:txBody>
            <a:bodyPr wrap="none" anchor="ctr"/>
            <a:lstStyle/>
            <a:p>
              <a:endParaRPr lang="it-IT" sz="5120"/>
            </a:p>
          </p:txBody>
        </p:sp>
        <p:sp>
          <p:nvSpPr>
            <p:cNvPr id="60435" name="Line 21"/>
            <p:cNvSpPr>
              <a:spLocks noChangeShapeType="1"/>
            </p:cNvSpPr>
            <p:nvPr/>
          </p:nvSpPr>
          <p:spPr bwMode="auto">
            <a:xfrm>
              <a:off x="672" y="2400"/>
              <a:ext cx="0" cy="576"/>
            </a:xfrm>
            <a:prstGeom prst="line">
              <a:avLst/>
            </a:prstGeom>
            <a:noFill/>
            <a:ln w="9525">
              <a:solidFill>
                <a:schemeClr val="tx1"/>
              </a:solidFill>
              <a:round/>
              <a:headEnd/>
              <a:tailEnd type="arrow" w="med" len="med"/>
            </a:ln>
          </p:spPr>
          <p:txBody>
            <a:bodyPr wrap="none" anchor="ctr"/>
            <a:lstStyle/>
            <a:p>
              <a:endParaRPr lang="it-IT" sz="5120"/>
            </a:p>
          </p:txBody>
        </p:sp>
      </p:grpSp>
      <p:sp>
        <p:nvSpPr>
          <p:cNvPr id="506902" name="AutoShape 22"/>
          <p:cNvSpPr>
            <a:spLocks noChangeArrowheads="1"/>
          </p:cNvSpPr>
          <p:nvPr/>
        </p:nvSpPr>
        <p:spPr bwMode="auto">
          <a:xfrm>
            <a:off x="9211733" y="3034453"/>
            <a:ext cx="3576320" cy="5093547"/>
          </a:xfrm>
          <a:prstGeom prst="flowChartAlternateProcess">
            <a:avLst/>
          </a:prstGeom>
          <a:solidFill>
            <a:srgbClr val="E09A98"/>
          </a:solidFill>
          <a:ln w="9525">
            <a:noFill/>
            <a:miter lim="800000"/>
            <a:headEnd/>
            <a:tailEnd/>
          </a:ln>
          <a:effectLst>
            <a:outerShdw dist="107763" dir="8100000" algn="ctr" rotWithShape="0">
              <a:schemeClr val="tx1">
                <a:alpha val="50000"/>
              </a:schemeClr>
            </a:outerShdw>
          </a:effectLst>
        </p:spPr>
        <p:txBody>
          <a:bodyPr wrap="none" anchor="ctr"/>
          <a:lstStyle/>
          <a:p>
            <a:pPr eaLnBrk="0" hangingPunct="0">
              <a:defRPr/>
            </a:pPr>
            <a:r>
              <a:rPr lang="it-IT" sz="2276" b="1" dirty="0">
                <a:solidFill>
                  <a:srgbClr val="003300"/>
                </a:solidFill>
                <a:latin typeface="Bookman Old Style" pitchFamily="18" charset="0"/>
              </a:rPr>
              <a:t>Applicazioni dirette:</a:t>
            </a:r>
            <a:endParaRPr lang="it-IT" sz="2276" dirty="0">
              <a:solidFill>
                <a:srgbClr val="003300"/>
              </a:solidFill>
              <a:latin typeface="Bookman Old Style" pitchFamily="18" charset="0"/>
            </a:endParaRPr>
          </a:p>
          <a:p>
            <a:pPr eaLnBrk="0" hangingPunct="0">
              <a:defRPr/>
            </a:pPr>
            <a:endParaRPr lang="it-IT" sz="2276" dirty="0">
              <a:solidFill>
                <a:srgbClr val="003300"/>
              </a:solidFill>
              <a:latin typeface="Bookman Old Style" pitchFamily="18" charset="0"/>
            </a:endParaRPr>
          </a:p>
          <a:p>
            <a:pPr eaLnBrk="0" hangingPunct="0">
              <a:defRPr/>
            </a:pPr>
            <a:r>
              <a:rPr lang="it-IT" sz="1707" dirty="0">
                <a:solidFill>
                  <a:srgbClr val="003300"/>
                </a:solidFill>
                <a:latin typeface="Bookman Old Style" pitchFamily="18" charset="0"/>
              </a:rPr>
              <a:t>-Sviluppo e miglioramento</a:t>
            </a:r>
          </a:p>
          <a:p>
            <a:pPr eaLnBrk="0" hangingPunct="0">
              <a:defRPr/>
            </a:pPr>
            <a:r>
              <a:rPr lang="it-IT" sz="1707" dirty="0">
                <a:solidFill>
                  <a:srgbClr val="003300"/>
                </a:solidFill>
                <a:latin typeface="Bookman Old Style" pitchFamily="18" charset="0"/>
              </a:rPr>
              <a:t> del prodotto</a:t>
            </a:r>
          </a:p>
          <a:p>
            <a:pPr eaLnBrk="0" hangingPunct="0">
              <a:defRPr/>
            </a:pPr>
            <a:endParaRPr lang="it-IT" sz="1707" dirty="0">
              <a:solidFill>
                <a:srgbClr val="003300"/>
              </a:solidFill>
              <a:latin typeface="Bookman Old Style" pitchFamily="18" charset="0"/>
            </a:endParaRPr>
          </a:p>
          <a:p>
            <a:pPr eaLnBrk="0" hangingPunct="0">
              <a:defRPr/>
            </a:pPr>
            <a:r>
              <a:rPr lang="it-IT" sz="1707" dirty="0">
                <a:solidFill>
                  <a:srgbClr val="003300"/>
                </a:solidFill>
                <a:latin typeface="Bookman Old Style" pitchFamily="18" charset="0"/>
              </a:rPr>
              <a:t>-Pianificazione strategica</a:t>
            </a:r>
          </a:p>
          <a:p>
            <a:pPr eaLnBrk="0" hangingPunct="0">
              <a:defRPr/>
            </a:pPr>
            <a:endParaRPr lang="it-IT" sz="1707" dirty="0">
              <a:solidFill>
                <a:srgbClr val="003300"/>
              </a:solidFill>
              <a:latin typeface="Bookman Old Style" pitchFamily="18" charset="0"/>
            </a:endParaRPr>
          </a:p>
          <a:p>
            <a:pPr eaLnBrk="0" hangingPunct="0">
              <a:defRPr/>
            </a:pPr>
            <a:r>
              <a:rPr lang="it-IT" sz="1707" dirty="0">
                <a:solidFill>
                  <a:srgbClr val="003300"/>
                </a:solidFill>
                <a:latin typeface="Bookman Old Style" pitchFamily="18" charset="0"/>
              </a:rPr>
              <a:t>-Pianificazione della politica</a:t>
            </a:r>
          </a:p>
          <a:p>
            <a:pPr eaLnBrk="0" hangingPunct="0">
              <a:defRPr/>
            </a:pPr>
            <a:r>
              <a:rPr lang="it-IT" sz="1707" dirty="0">
                <a:solidFill>
                  <a:srgbClr val="003300"/>
                </a:solidFill>
                <a:latin typeface="Bookman Old Style" pitchFamily="18" charset="0"/>
              </a:rPr>
              <a:t> pubblica</a:t>
            </a:r>
          </a:p>
          <a:p>
            <a:pPr eaLnBrk="0" hangingPunct="0">
              <a:defRPr/>
            </a:pPr>
            <a:endParaRPr lang="it-IT" sz="1707" dirty="0">
              <a:solidFill>
                <a:srgbClr val="003300"/>
              </a:solidFill>
              <a:latin typeface="Bookman Old Style" pitchFamily="18" charset="0"/>
            </a:endParaRPr>
          </a:p>
          <a:p>
            <a:pPr eaLnBrk="0" hangingPunct="0">
              <a:defRPr/>
            </a:pPr>
            <a:r>
              <a:rPr lang="it-IT" sz="1707" dirty="0">
                <a:solidFill>
                  <a:srgbClr val="003300"/>
                </a:solidFill>
                <a:latin typeface="Bookman Old Style" pitchFamily="18" charset="0"/>
              </a:rPr>
              <a:t>-Strategia commerciale</a:t>
            </a:r>
          </a:p>
          <a:p>
            <a:pPr eaLnBrk="0" hangingPunct="0">
              <a:defRPr/>
            </a:pPr>
            <a:r>
              <a:rPr lang="it-IT" sz="1707" dirty="0">
                <a:solidFill>
                  <a:srgbClr val="003300"/>
                </a:solidFill>
                <a:latin typeface="Bookman Old Style" pitchFamily="18" charset="0"/>
              </a:rPr>
              <a:t> (marketing)</a:t>
            </a:r>
          </a:p>
          <a:p>
            <a:pPr eaLnBrk="0" hangingPunct="0">
              <a:defRPr/>
            </a:pPr>
            <a:endParaRPr lang="it-IT" sz="1707" dirty="0">
              <a:solidFill>
                <a:srgbClr val="003300"/>
              </a:solidFill>
              <a:latin typeface="Bookman Old Style" pitchFamily="18" charset="0"/>
            </a:endParaRPr>
          </a:p>
          <a:p>
            <a:pPr eaLnBrk="0" hangingPunct="0">
              <a:defRPr/>
            </a:pPr>
            <a:r>
              <a:rPr lang="it-IT" sz="1707" dirty="0">
                <a:solidFill>
                  <a:srgbClr val="003300"/>
                </a:solidFill>
                <a:latin typeface="Bookman Old Style" pitchFamily="18" charset="0"/>
              </a:rPr>
              <a:t>-Varie</a:t>
            </a:r>
            <a:endParaRPr lang="it-IT" sz="1707" dirty="0">
              <a:latin typeface="Bookman Old Style" pitchFamily="18" charset="0"/>
            </a:endParaRPr>
          </a:p>
          <a:p>
            <a:pPr eaLnBrk="0" hangingPunct="0">
              <a:defRPr/>
            </a:pPr>
            <a:endParaRPr lang="it-IT" sz="5120" dirty="0">
              <a:latin typeface="Times New Roman" pitchFamily="18" charset="0"/>
            </a:endParaRPr>
          </a:p>
        </p:txBody>
      </p:sp>
      <p:sp>
        <p:nvSpPr>
          <p:cNvPr id="506903" name="Line 23"/>
          <p:cNvSpPr>
            <a:spLocks noChangeShapeType="1"/>
          </p:cNvSpPr>
          <p:nvPr/>
        </p:nvSpPr>
        <p:spPr bwMode="auto">
          <a:xfrm>
            <a:off x="8344747" y="5310293"/>
            <a:ext cx="866987" cy="0"/>
          </a:xfrm>
          <a:prstGeom prst="line">
            <a:avLst/>
          </a:prstGeom>
          <a:noFill/>
          <a:ln w="38100">
            <a:solidFill>
              <a:schemeClr val="tx1"/>
            </a:solidFill>
            <a:round/>
            <a:headEnd type="triangle" w="med" len="med"/>
            <a:tailEnd/>
          </a:ln>
        </p:spPr>
        <p:txBody>
          <a:bodyPr wrap="none" anchor="ctr"/>
          <a:lstStyle/>
          <a:p>
            <a:endParaRPr lang="it-IT" sz="5120"/>
          </a:p>
        </p:txBody>
      </p:sp>
      <p:sp>
        <p:nvSpPr>
          <p:cNvPr id="506904" name="Line 24"/>
          <p:cNvSpPr>
            <a:spLocks noChangeShapeType="1"/>
          </p:cNvSpPr>
          <p:nvPr/>
        </p:nvSpPr>
        <p:spPr bwMode="auto">
          <a:xfrm flipH="1">
            <a:off x="8344747" y="5852160"/>
            <a:ext cx="866987" cy="0"/>
          </a:xfrm>
          <a:prstGeom prst="line">
            <a:avLst/>
          </a:prstGeom>
          <a:noFill/>
          <a:ln w="38100">
            <a:solidFill>
              <a:schemeClr val="tx1"/>
            </a:solidFill>
            <a:round/>
            <a:headEnd type="triangle" w="med" len="med"/>
            <a:tailEnd/>
          </a:ln>
        </p:spPr>
        <p:txBody>
          <a:bodyPr wrap="none" anchor="ctr"/>
          <a:lstStyle/>
          <a:p>
            <a:endParaRPr lang="it-IT" sz="5120"/>
          </a:p>
        </p:txBody>
      </p:sp>
      <p:sp>
        <p:nvSpPr>
          <p:cNvPr id="60433" name="WordArt 27" descr="Maglia viola"/>
          <p:cNvSpPr>
            <a:spLocks noChangeArrowheads="1" noChangeShapeType="1" noTextEdit="1"/>
          </p:cNvSpPr>
          <p:nvPr/>
        </p:nvSpPr>
        <p:spPr bwMode="auto">
          <a:xfrm>
            <a:off x="2815450" y="882792"/>
            <a:ext cx="6935893" cy="704427"/>
          </a:xfrm>
          <a:prstGeom prst="rect">
            <a:avLst/>
          </a:prstGeom>
        </p:spPr>
        <p:txBody>
          <a:bodyPr wrap="none" fromWordArt="1">
            <a:prstTxWarp prst="textPlain">
              <a:avLst>
                <a:gd name="adj" fmla="val 50000"/>
              </a:avLst>
            </a:prstTxWarp>
          </a:bodyPr>
          <a:lstStyle/>
          <a:p>
            <a:pPr algn="ctr"/>
            <a:r>
              <a:rPr lang="it-IT" sz="3982" i="1" kern="10" spc="796" dirty="0">
                <a:ln w="9525">
                  <a:noFill/>
                  <a:round/>
                  <a:headEnd/>
                  <a:tailEnd/>
                </a:ln>
                <a:solidFill>
                  <a:schemeClr val="bg1"/>
                </a:solidFill>
                <a:effectLst>
                  <a:prstShdw prst="shdw17" dist="17961" dir="2700000">
                    <a:srgbClr val="5C007A"/>
                  </a:prstShdw>
                </a:effectLst>
                <a:latin typeface="Bookman Old Style"/>
              </a:rPr>
              <a:t>Fasi della LCA</a:t>
            </a:r>
          </a:p>
        </p:txBody>
      </p:sp>
      <p:sp>
        <p:nvSpPr>
          <p:cNvPr id="60431" name="Text Box 25"/>
          <p:cNvSpPr txBox="1">
            <a:spLocks noChangeArrowheads="1"/>
          </p:cNvSpPr>
          <p:nvPr/>
        </p:nvSpPr>
        <p:spPr bwMode="auto">
          <a:xfrm>
            <a:off x="1192107" y="1950721"/>
            <a:ext cx="6719147" cy="398699"/>
          </a:xfrm>
          <a:prstGeom prst="rect">
            <a:avLst/>
          </a:prstGeom>
          <a:noFill/>
          <a:ln w="9525">
            <a:noFill/>
            <a:miter lim="800000"/>
            <a:headEnd/>
            <a:tailEnd/>
          </a:ln>
        </p:spPr>
        <p:txBody>
          <a:bodyPr>
            <a:spAutoFit/>
          </a:bodyPr>
          <a:lstStyle/>
          <a:p>
            <a:pPr eaLnBrk="0" hangingPunct="0">
              <a:spcBef>
                <a:spcPct val="50000"/>
              </a:spcBef>
            </a:pPr>
            <a:r>
              <a:rPr lang="it-IT" sz="1991" b="1" dirty="0">
                <a:solidFill>
                  <a:srgbClr val="003300"/>
                </a:solidFill>
                <a:latin typeface="Bookman Old Style" pitchFamily="18" charset="0"/>
              </a:rPr>
              <a:t>Schema di valutazione del ciclo di vita</a:t>
            </a:r>
          </a:p>
        </p:txBody>
      </p:sp>
    </p:spTree>
    <p:extLst>
      <p:ext uri="{BB962C8B-B14F-4D97-AF65-F5344CB8AC3E}">
        <p14:creationId xmlns:p14="http://schemas.microsoft.com/office/powerpoint/2010/main" val="389277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506882"/>
                                        </p:tgtEl>
                                        <p:attrNameLst>
                                          <p:attrName>style.visibility</p:attrName>
                                        </p:attrNameLst>
                                      </p:cBhvr>
                                      <p:to>
                                        <p:strVal val="visible"/>
                                      </p:to>
                                    </p:set>
                                    <p:animEffect transition="in" filter="dissolve">
                                      <p:cBhvr>
                                        <p:cTn id="7" dur="500"/>
                                        <p:tgtEl>
                                          <p:spTgt spid="506882"/>
                                        </p:tgtEl>
                                      </p:cBhvr>
                                    </p:animEffect>
                                  </p:childTnLst>
                                </p:cTn>
                              </p:par>
                            </p:childTnLst>
                          </p:cTn>
                        </p:par>
                        <p:par>
                          <p:cTn id="8" fill="hold">
                            <p:stCondLst>
                              <p:cond delay="1500"/>
                            </p:stCondLst>
                            <p:childTnLst>
                              <p:par>
                                <p:cTn id="9" presetID="9" presetClass="entr" presetSubtype="0" fill="hold" grpId="0" nodeType="afterEffect">
                                  <p:stCondLst>
                                    <p:cond delay="0"/>
                                  </p:stCondLst>
                                  <p:childTnLst>
                                    <p:set>
                                      <p:cBhvr>
                                        <p:cTn id="10" dur="1" fill="hold">
                                          <p:stCondLst>
                                            <p:cond delay="0"/>
                                          </p:stCondLst>
                                        </p:cTn>
                                        <p:tgtEl>
                                          <p:spTgt spid="506883"/>
                                        </p:tgtEl>
                                        <p:attrNameLst>
                                          <p:attrName>style.visibility</p:attrName>
                                        </p:attrNameLst>
                                      </p:cBhvr>
                                      <p:to>
                                        <p:strVal val="visible"/>
                                      </p:to>
                                    </p:set>
                                    <p:animEffect transition="in" filter="dissolve">
                                      <p:cBhvr>
                                        <p:cTn id="11" dur="500"/>
                                        <p:tgtEl>
                                          <p:spTgt spid="506883"/>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par>
                          <p:cTn id="16" fill="hold">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506884"/>
                                        </p:tgtEl>
                                        <p:attrNameLst>
                                          <p:attrName>style.visibility</p:attrName>
                                        </p:attrNameLst>
                                      </p:cBhvr>
                                      <p:to>
                                        <p:strVal val="visible"/>
                                      </p:to>
                                    </p:set>
                                    <p:animEffect transition="in" filter="dissolve">
                                      <p:cBhvr>
                                        <p:cTn id="19" dur="500"/>
                                        <p:tgtEl>
                                          <p:spTgt spid="506884"/>
                                        </p:tgtEl>
                                      </p:cBhvr>
                                    </p:animEffect>
                                  </p:childTnLst>
                                </p:cTn>
                              </p:par>
                            </p:childTnLst>
                          </p:cTn>
                        </p:par>
                        <p:par>
                          <p:cTn id="20" fill="hold">
                            <p:stCondLst>
                              <p:cond delay="3000"/>
                            </p:stCondLst>
                            <p:childTnLst>
                              <p:par>
                                <p:cTn id="21" presetID="9"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par>
                          <p:cTn id="24" fill="hold">
                            <p:stCondLst>
                              <p:cond delay="3500"/>
                            </p:stCondLst>
                            <p:childTnLst>
                              <p:par>
                                <p:cTn id="25" presetID="9" presetClass="entr" presetSubtype="0" fill="hold" grpId="0" nodeType="afterEffect">
                                  <p:stCondLst>
                                    <p:cond delay="0"/>
                                  </p:stCondLst>
                                  <p:childTnLst>
                                    <p:set>
                                      <p:cBhvr>
                                        <p:cTn id="26" dur="1" fill="hold">
                                          <p:stCondLst>
                                            <p:cond delay="0"/>
                                          </p:stCondLst>
                                        </p:cTn>
                                        <p:tgtEl>
                                          <p:spTgt spid="506885"/>
                                        </p:tgtEl>
                                        <p:attrNameLst>
                                          <p:attrName>style.visibility</p:attrName>
                                        </p:attrNameLst>
                                      </p:cBhvr>
                                      <p:to>
                                        <p:strVal val="visible"/>
                                      </p:to>
                                    </p:set>
                                    <p:animEffect transition="in" filter="dissolve">
                                      <p:cBhvr>
                                        <p:cTn id="27" dur="500"/>
                                        <p:tgtEl>
                                          <p:spTgt spid="506885"/>
                                        </p:tgtEl>
                                      </p:cBhvr>
                                    </p:animEffect>
                                  </p:childTnLst>
                                </p:cTn>
                              </p:par>
                            </p:childTnLst>
                          </p:cTn>
                        </p:par>
                        <p:par>
                          <p:cTn id="28" fill="hold">
                            <p:stCondLst>
                              <p:cond delay="4000"/>
                            </p:stCondLst>
                            <p:childTnLst>
                              <p:par>
                                <p:cTn id="29" presetID="9"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ssolve">
                                      <p:cBhvr>
                                        <p:cTn id="31" dur="500"/>
                                        <p:tgtEl>
                                          <p:spTgt spid="2"/>
                                        </p:tgtEl>
                                      </p:cBhvr>
                                    </p:animEffect>
                                  </p:childTnLst>
                                </p:cTn>
                              </p:par>
                            </p:childTnLst>
                          </p:cTn>
                        </p:par>
                        <p:par>
                          <p:cTn id="32" fill="hold">
                            <p:stCondLst>
                              <p:cond delay="4500"/>
                            </p:stCondLst>
                            <p:childTnLst>
                              <p:par>
                                <p:cTn id="33" presetID="9"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dissolve">
                                      <p:cBhvr>
                                        <p:cTn id="35" dur="500"/>
                                        <p:tgtEl>
                                          <p:spTgt spid="3"/>
                                        </p:tgtEl>
                                      </p:cBhvr>
                                    </p:animEffect>
                                  </p:childTnLst>
                                </p:cTn>
                              </p:par>
                            </p:childTnLst>
                          </p:cTn>
                        </p:par>
                        <p:par>
                          <p:cTn id="36" fill="hold">
                            <p:stCondLst>
                              <p:cond delay="5000"/>
                            </p:stCondLst>
                            <p:childTnLst>
                              <p:par>
                                <p:cTn id="37" presetID="9"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dissolve">
                                      <p:cBhvr>
                                        <p:cTn id="39" dur="500"/>
                                        <p:tgtEl>
                                          <p:spTgt spid="6"/>
                                        </p:tgtEl>
                                      </p:cBhvr>
                                    </p:animEffect>
                                  </p:childTnLst>
                                </p:cTn>
                              </p:par>
                            </p:childTnLst>
                          </p:cTn>
                        </p:par>
                        <p:par>
                          <p:cTn id="40" fill="hold">
                            <p:stCondLst>
                              <p:cond delay="5500"/>
                            </p:stCondLst>
                            <p:childTnLst>
                              <p:par>
                                <p:cTn id="41" presetID="9" presetClass="entr" presetSubtype="0" fill="hold" grpId="0" nodeType="afterEffect">
                                  <p:stCondLst>
                                    <p:cond delay="0"/>
                                  </p:stCondLst>
                                  <p:childTnLst>
                                    <p:set>
                                      <p:cBhvr>
                                        <p:cTn id="42" dur="1" fill="hold">
                                          <p:stCondLst>
                                            <p:cond delay="0"/>
                                          </p:stCondLst>
                                        </p:cTn>
                                        <p:tgtEl>
                                          <p:spTgt spid="506886"/>
                                        </p:tgtEl>
                                        <p:attrNameLst>
                                          <p:attrName>style.visibility</p:attrName>
                                        </p:attrNameLst>
                                      </p:cBhvr>
                                      <p:to>
                                        <p:strVal val="visible"/>
                                      </p:to>
                                    </p:set>
                                    <p:animEffect transition="in" filter="dissolve">
                                      <p:cBhvr>
                                        <p:cTn id="43" dur="500"/>
                                        <p:tgtEl>
                                          <p:spTgt spid="506886"/>
                                        </p:tgtEl>
                                      </p:cBhvr>
                                    </p:animEffect>
                                  </p:childTnLst>
                                </p:cTn>
                              </p:par>
                            </p:childTnLst>
                          </p:cTn>
                        </p:par>
                        <p:par>
                          <p:cTn id="44" fill="hold">
                            <p:stCondLst>
                              <p:cond delay="6000"/>
                            </p:stCondLst>
                            <p:childTnLst>
                              <p:par>
                                <p:cTn id="45" presetID="2" presetClass="entr" presetSubtype="2" fill="hold" grpId="0" nodeType="afterEffect">
                                  <p:stCondLst>
                                    <p:cond delay="0"/>
                                  </p:stCondLst>
                                  <p:childTnLst>
                                    <p:set>
                                      <p:cBhvr>
                                        <p:cTn id="46" dur="1" fill="hold">
                                          <p:stCondLst>
                                            <p:cond delay="0"/>
                                          </p:stCondLst>
                                        </p:cTn>
                                        <p:tgtEl>
                                          <p:spTgt spid="506903"/>
                                        </p:tgtEl>
                                        <p:attrNameLst>
                                          <p:attrName>style.visibility</p:attrName>
                                        </p:attrNameLst>
                                      </p:cBhvr>
                                      <p:to>
                                        <p:strVal val="visible"/>
                                      </p:to>
                                    </p:set>
                                    <p:anim calcmode="lin" valueType="num">
                                      <p:cBhvr additive="base">
                                        <p:cTn id="47" dur="500" fill="hold"/>
                                        <p:tgtEl>
                                          <p:spTgt spid="506903"/>
                                        </p:tgtEl>
                                        <p:attrNameLst>
                                          <p:attrName>ppt_x</p:attrName>
                                        </p:attrNameLst>
                                      </p:cBhvr>
                                      <p:tavLst>
                                        <p:tav tm="0">
                                          <p:val>
                                            <p:strVal val="1+#ppt_w/2"/>
                                          </p:val>
                                        </p:tav>
                                        <p:tav tm="100000">
                                          <p:val>
                                            <p:strVal val="#ppt_x"/>
                                          </p:val>
                                        </p:tav>
                                      </p:tavLst>
                                    </p:anim>
                                    <p:anim calcmode="lin" valueType="num">
                                      <p:cBhvr additive="base">
                                        <p:cTn id="48" dur="500" fill="hold"/>
                                        <p:tgtEl>
                                          <p:spTgt spid="506903"/>
                                        </p:tgtEl>
                                        <p:attrNameLst>
                                          <p:attrName>ppt_y</p:attrName>
                                        </p:attrNameLst>
                                      </p:cBhvr>
                                      <p:tavLst>
                                        <p:tav tm="0">
                                          <p:val>
                                            <p:strVal val="#ppt_y"/>
                                          </p:val>
                                        </p:tav>
                                        <p:tav tm="100000">
                                          <p:val>
                                            <p:strVal val="#ppt_y"/>
                                          </p:val>
                                        </p:tav>
                                      </p:tavLst>
                                    </p:anim>
                                  </p:childTnLst>
                                </p:cTn>
                              </p:par>
                            </p:childTnLst>
                          </p:cTn>
                        </p:par>
                        <p:par>
                          <p:cTn id="49" fill="hold">
                            <p:stCondLst>
                              <p:cond delay="6500"/>
                            </p:stCondLst>
                            <p:childTnLst>
                              <p:par>
                                <p:cTn id="50" presetID="2" presetClass="entr" presetSubtype="8" fill="hold" grpId="0" nodeType="afterEffect">
                                  <p:stCondLst>
                                    <p:cond delay="0"/>
                                  </p:stCondLst>
                                  <p:childTnLst>
                                    <p:set>
                                      <p:cBhvr>
                                        <p:cTn id="51" dur="1" fill="hold">
                                          <p:stCondLst>
                                            <p:cond delay="0"/>
                                          </p:stCondLst>
                                        </p:cTn>
                                        <p:tgtEl>
                                          <p:spTgt spid="506904"/>
                                        </p:tgtEl>
                                        <p:attrNameLst>
                                          <p:attrName>style.visibility</p:attrName>
                                        </p:attrNameLst>
                                      </p:cBhvr>
                                      <p:to>
                                        <p:strVal val="visible"/>
                                      </p:to>
                                    </p:set>
                                    <p:anim calcmode="lin" valueType="num">
                                      <p:cBhvr additive="base">
                                        <p:cTn id="52" dur="500" fill="hold"/>
                                        <p:tgtEl>
                                          <p:spTgt spid="506904"/>
                                        </p:tgtEl>
                                        <p:attrNameLst>
                                          <p:attrName>ppt_x</p:attrName>
                                        </p:attrNameLst>
                                      </p:cBhvr>
                                      <p:tavLst>
                                        <p:tav tm="0">
                                          <p:val>
                                            <p:strVal val="0-#ppt_w/2"/>
                                          </p:val>
                                        </p:tav>
                                        <p:tav tm="100000">
                                          <p:val>
                                            <p:strVal val="#ppt_x"/>
                                          </p:val>
                                        </p:tav>
                                      </p:tavLst>
                                    </p:anim>
                                    <p:anim calcmode="lin" valueType="num">
                                      <p:cBhvr additive="base">
                                        <p:cTn id="53" dur="500" fill="hold"/>
                                        <p:tgtEl>
                                          <p:spTgt spid="506904"/>
                                        </p:tgtEl>
                                        <p:attrNameLst>
                                          <p:attrName>ppt_y</p:attrName>
                                        </p:attrNameLst>
                                      </p:cBhvr>
                                      <p:tavLst>
                                        <p:tav tm="0">
                                          <p:val>
                                            <p:strVal val="#ppt_y"/>
                                          </p:val>
                                        </p:tav>
                                        <p:tav tm="100000">
                                          <p:val>
                                            <p:strVal val="#ppt_y"/>
                                          </p:val>
                                        </p:tav>
                                      </p:tavLst>
                                    </p:anim>
                                  </p:childTnLst>
                                </p:cTn>
                              </p:par>
                            </p:childTnLst>
                          </p:cTn>
                        </p:par>
                        <p:par>
                          <p:cTn id="54" fill="hold">
                            <p:stCondLst>
                              <p:cond delay="7000"/>
                            </p:stCondLst>
                            <p:childTnLst>
                              <p:par>
                                <p:cTn id="55" presetID="9" presetClass="entr" presetSubtype="0" fill="hold" grpId="0" nodeType="afterEffect">
                                  <p:stCondLst>
                                    <p:cond delay="0"/>
                                  </p:stCondLst>
                                  <p:childTnLst>
                                    <p:set>
                                      <p:cBhvr>
                                        <p:cTn id="56" dur="1" fill="hold">
                                          <p:stCondLst>
                                            <p:cond delay="0"/>
                                          </p:stCondLst>
                                        </p:cTn>
                                        <p:tgtEl>
                                          <p:spTgt spid="506902"/>
                                        </p:tgtEl>
                                        <p:attrNameLst>
                                          <p:attrName>style.visibility</p:attrName>
                                        </p:attrNameLst>
                                      </p:cBhvr>
                                      <p:to>
                                        <p:strVal val="visible"/>
                                      </p:to>
                                    </p:set>
                                    <p:animEffect transition="in" filter="dissolve">
                                      <p:cBhvr>
                                        <p:cTn id="57" dur="500"/>
                                        <p:tgtEl>
                                          <p:spTgt spid="506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2" grpId="0" animBg="1"/>
      <p:bldP spid="506883" grpId="0" animBg="1" autoUpdateAnimBg="0"/>
      <p:bldP spid="506884" grpId="0" animBg="1" autoUpdateAnimBg="0"/>
      <p:bldP spid="506885" grpId="0" animBg="1" autoUpdateAnimBg="0"/>
      <p:bldP spid="506886" grpId="0" animBg="1" autoUpdateAnimBg="0"/>
      <p:bldP spid="506902" grpId="0" animBg="1" autoUpdateAnimBg="0"/>
      <p:bldP spid="506903" grpId="0" animBg="1"/>
      <p:bldP spid="50690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F886-5BC4-7D18-0705-7D1F6112AB3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64CC397-A745-A098-F59E-C3A6DA92A2D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EEF5594-BE93-7BEB-D285-849C7D06592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96</a:t>
            </a:fld>
            <a:endParaRPr lang="it-IT" dirty="0">
              <a:solidFill>
                <a:prstClr val="black">
                  <a:tint val="75000"/>
                </a:prstClr>
              </a:solidFill>
              <a:latin typeface="Calibri"/>
            </a:endParaRPr>
          </a:p>
        </p:txBody>
      </p:sp>
      <p:pic>
        <p:nvPicPr>
          <p:cNvPr id="3" name="Immagine 2" descr="Immagine che contiene testo, diagramma, schermata&#10;&#10;Descrizione generata automaticamente">
            <a:extLst>
              <a:ext uri="{FF2B5EF4-FFF2-40B4-BE49-F238E27FC236}">
                <a16:creationId xmlns:a16="http://schemas.microsoft.com/office/drawing/2014/main" id="{D662FA9C-CC9D-5868-F971-C1AE2CB4E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432" y="1309687"/>
            <a:ext cx="11513128" cy="6767513"/>
          </a:xfrm>
          <a:prstGeom prst="rect">
            <a:avLst/>
          </a:prstGeom>
        </p:spPr>
      </p:pic>
    </p:spTree>
    <p:extLst>
      <p:ext uri="{BB962C8B-B14F-4D97-AF65-F5344CB8AC3E}">
        <p14:creationId xmlns:p14="http://schemas.microsoft.com/office/powerpoint/2010/main" val="36940856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95F79-A54D-E6C6-263F-8594A2434A0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B19BDAB-E72B-6872-3E34-2D68647C699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6D0F7CC-1944-E740-F242-EFC5D5BE60BE}"/>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97</a:t>
            </a:fld>
            <a:endParaRPr lang="it-IT" dirty="0">
              <a:solidFill>
                <a:prstClr val="black">
                  <a:tint val="75000"/>
                </a:prstClr>
              </a:solidFill>
              <a:latin typeface="Calibri"/>
            </a:endParaRPr>
          </a:p>
        </p:txBody>
      </p:sp>
      <p:sp>
        <p:nvSpPr>
          <p:cNvPr id="2" name="Titolo 3"/>
          <p:cNvSpPr>
            <a:spLocks noGrp="1"/>
          </p:cNvSpPr>
          <p:nvPr>
            <p:ph type="title"/>
          </p:nvPr>
        </p:nvSpPr>
        <p:spPr>
          <a:xfrm>
            <a:off x="894080" y="519290"/>
            <a:ext cx="11216640" cy="1885245"/>
          </a:xfrm>
        </p:spPr>
        <p:txBody>
          <a:bodyPr/>
          <a:lstStyle/>
          <a:p>
            <a:r>
              <a:rPr lang="it-IT" b="1" dirty="0"/>
              <a:t>Banche dati LCA - 1</a:t>
            </a:r>
          </a:p>
        </p:txBody>
      </p:sp>
      <p:sp>
        <p:nvSpPr>
          <p:cNvPr id="3" name="Segnaposto contenuto 4"/>
          <p:cNvSpPr>
            <a:spLocks noGrp="1"/>
          </p:cNvSpPr>
          <p:nvPr>
            <p:ph idx="1"/>
          </p:nvPr>
        </p:nvSpPr>
        <p:spPr>
          <a:xfrm>
            <a:off x="1423851" y="1987826"/>
            <a:ext cx="10847735" cy="6878151"/>
          </a:xfrm>
        </p:spPr>
        <p:txBody>
          <a:bodyPr>
            <a:normAutofit fontScale="77500" lnSpcReduction="20000"/>
          </a:bodyPr>
          <a:lstStyle/>
          <a:p>
            <a:r>
              <a:rPr lang="it-IT" sz="4000" b="1" dirty="0"/>
              <a:t>ECOINVENT </a:t>
            </a:r>
            <a:r>
              <a:rPr lang="it-IT" sz="4000" dirty="0"/>
              <a:t>– </a:t>
            </a:r>
            <a:r>
              <a:rPr lang="it-IT" sz="4000" dirty="0" err="1"/>
              <a:t>Ecoinvent.org.</a:t>
            </a:r>
            <a:r>
              <a:rPr lang="it-IT" sz="4000" dirty="0"/>
              <a:t> (Svizzera). In attività da oltre 20 anni , ha un database con oltre 13.000 LCI di prodotti o servizi (</a:t>
            </a:r>
            <a:r>
              <a:rPr lang="it-IT" sz="4000" dirty="0" err="1"/>
              <a:t>datashets</a:t>
            </a:r>
            <a:r>
              <a:rPr lang="it-IT" sz="4000" dirty="0"/>
              <a:t>)  . Copre dati riferiti a Paesi in ogni parte del mondo. E’ aggiornato annualmente; ultima versione 2021.</a:t>
            </a:r>
          </a:p>
          <a:p>
            <a:pPr>
              <a:buNone/>
            </a:pPr>
            <a:endParaRPr lang="it-IT" sz="4000" dirty="0"/>
          </a:p>
          <a:p>
            <a:r>
              <a:rPr lang="it-IT" sz="4000" b="1" dirty="0" err="1"/>
              <a:t>Gabi</a:t>
            </a:r>
            <a:r>
              <a:rPr lang="it-IT" sz="4000" b="1" dirty="0"/>
              <a:t> LCA Database </a:t>
            </a:r>
            <a:r>
              <a:rPr lang="it-IT" sz="4000" dirty="0"/>
              <a:t>-    </a:t>
            </a:r>
            <a:r>
              <a:rPr lang="it-IT" sz="4000" dirty="0" err="1"/>
              <a:t>Thinkstep</a:t>
            </a:r>
            <a:r>
              <a:rPr lang="it-IT" sz="4000" dirty="0"/>
              <a:t> (Germania)  In attività da oltre 20 anni, database con coltre 10.000 </a:t>
            </a:r>
            <a:r>
              <a:rPr lang="it-IT" sz="4000" dirty="0" err="1"/>
              <a:t>datashets</a:t>
            </a:r>
            <a:r>
              <a:rPr lang="it-IT" sz="4000" dirty="0"/>
              <a:t>. Aggiornato annualmente . Formato dati nel rispetto della UNI EN ISO 14040/44 . Ha prodotto e gestisce anche un Software per la LCA (molto utilizzato dall’industria automobilistica specie Tedesca)</a:t>
            </a:r>
          </a:p>
          <a:p>
            <a:pPr>
              <a:buNone/>
            </a:pPr>
            <a:endParaRPr lang="it-IT" sz="4000" dirty="0"/>
          </a:p>
          <a:p>
            <a:r>
              <a:rPr lang="it-IT" sz="4000" b="1" dirty="0"/>
              <a:t>ETH - ESU</a:t>
            </a:r>
            <a:r>
              <a:rPr lang="it-IT" sz="4000" dirty="0"/>
              <a:t>  - </a:t>
            </a:r>
            <a:r>
              <a:rPr lang="it-IT" sz="4000" dirty="0" err="1"/>
              <a:t>ESU</a:t>
            </a:r>
            <a:r>
              <a:rPr lang="it-IT" sz="4000" dirty="0"/>
              <a:t> Service – Svizzera. Da oltre 20 anni analizza i dati di </a:t>
            </a:r>
            <a:r>
              <a:rPr lang="it-IT" sz="4000" dirty="0" err="1"/>
              <a:t>mpatto</a:t>
            </a:r>
            <a:r>
              <a:rPr lang="it-IT" sz="4000" dirty="0"/>
              <a:t> sui sistemi </a:t>
            </a:r>
            <a:r>
              <a:rPr lang="it-IT" sz="4000" dirty="0" err="1"/>
              <a:t>diproduzione</a:t>
            </a:r>
            <a:r>
              <a:rPr lang="it-IT" sz="4000" dirty="0"/>
              <a:t> dell’energia. Prodotto nel 2017 versione aggiornata con oltre 4000 </a:t>
            </a:r>
            <a:r>
              <a:rPr lang="it-IT" sz="4000" dirty="0" err="1"/>
              <a:t>datashet</a:t>
            </a:r>
            <a:r>
              <a:rPr lang="it-IT" sz="4000" dirty="0"/>
              <a:t> su LCI di fonti energetiche</a:t>
            </a:r>
          </a:p>
          <a:p>
            <a:endParaRPr lang="it-IT" sz="2844" dirty="0"/>
          </a:p>
          <a:p>
            <a:endParaRPr lang="it-IT" sz="2844" dirty="0"/>
          </a:p>
        </p:txBody>
      </p:sp>
    </p:spTree>
    <p:extLst>
      <p:ext uri="{BB962C8B-B14F-4D97-AF65-F5344CB8AC3E}">
        <p14:creationId xmlns:p14="http://schemas.microsoft.com/office/powerpoint/2010/main" val="40677089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79124-89F1-D29C-F429-3DDD8674E66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CF33328-5562-67C9-1CC2-EF25A51A124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EDBC4CE-7BB3-4ECA-7BD7-79026FA70AC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98</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r>
              <a:rPr lang="it-IT" b="1" dirty="0"/>
              <a:t>Banche dati LCA - 2</a:t>
            </a:r>
          </a:p>
        </p:txBody>
      </p:sp>
      <p:sp>
        <p:nvSpPr>
          <p:cNvPr id="3" name="Segnaposto contenuto 2"/>
          <p:cNvSpPr>
            <a:spLocks noGrp="1"/>
          </p:cNvSpPr>
          <p:nvPr>
            <p:ph idx="1"/>
          </p:nvPr>
        </p:nvSpPr>
        <p:spPr>
          <a:xfrm>
            <a:off x="664951" y="2009282"/>
            <a:ext cx="11704320" cy="6436925"/>
          </a:xfrm>
        </p:spPr>
        <p:txBody>
          <a:bodyPr>
            <a:noAutofit/>
          </a:bodyPr>
          <a:lstStyle/>
          <a:p>
            <a:r>
              <a:rPr lang="it-IT" sz="2800" b="1" dirty="0"/>
              <a:t>ELCD (</a:t>
            </a:r>
            <a:r>
              <a:rPr lang="it-IT" sz="2800" b="1" dirty="0" err="1"/>
              <a:t>European</a:t>
            </a:r>
            <a:r>
              <a:rPr lang="it-IT" sz="2800" b="1" dirty="0"/>
              <a:t> Life </a:t>
            </a:r>
            <a:r>
              <a:rPr lang="it-IT" sz="2800" b="1" dirty="0" err="1"/>
              <a:t>Cycle</a:t>
            </a:r>
            <a:r>
              <a:rPr lang="it-IT" sz="2800" b="1" dirty="0"/>
              <a:t> Database). </a:t>
            </a:r>
            <a:r>
              <a:rPr lang="it-IT" sz="2800" dirty="0"/>
              <a:t>Sviluppato dalla UE tramite il Joint </a:t>
            </a:r>
            <a:r>
              <a:rPr lang="it-IT" sz="2800" dirty="0" err="1"/>
              <a:t>Research</a:t>
            </a:r>
            <a:r>
              <a:rPr lang="it-IT" sz="2800" dirty="0"/>
              <a:t> Center nel 2014. Dispone ad oggi di circa 500 </a:t>
            </a:r>
            <a:r>
              <a:rPr lang="it-IT" sz="2800" dirty="0" err="1"/>
              <a:t>datashets</a:t>
            </a:r>
            <a:r>
              <a:rPr lang="it-IT" sz="2800" dirty="0"/>
              <a:t>. Disponibilità gratuita. Presente in molti Software di LCA. Utilizza molti dati di altri Database (verificati e validati).</a:t>
            </a:r>
          </a:p>
          <a:p>
            <a:endParaRPr lang="it-IT" sz="2800" dirty="0"/>
          </a:p>
          <a:p>
            <a:r>
              <a:rPr lang="it-IT" sz="2800" b="1" dirty="0"/>
              <a:t>U.S. Life </a:t>
            </a:r>
            <a:r>
              <a:rPr lang="it-IT" sz="2800" b="1" dirty="0" err="1"/>
              <a:t>Cycle</a:t>
            </a:r>
            <a:r>
              <a:rPr lang="it-IT" sz="2800" b="1" dirty="0"/>
              <a:t> </a:t>
            </a:r>
            <a:r>
              <a:rPr lang="it-IT" sz="2800" b="1" dirty="0" err="1"/>
              <a:t>Inventory</a:t>
            </a:r>
            <a:r>
              <a:rPr lang="it-IT" sz="2800" b="1" dirty="0"/>
              <a:t> Database – </a:t>
            </a:r>
            <a:r>
              <a:rPr lang="it-IT" sz="2800" dirty="0"/>
              <a:t>NREL (National </a:t>
            </a:r>
            <a:r>
              <a:rPr lang="it-IT" sz="2800" dirty="0" err="1"/>
              <a:t>Renewable</a:t>
            </a:r>
            <a:r>
              <a:rPr lang="it-IT" sz="2800" dirty="0"/>
              <a:t> Energy </a:t>
            </a:r>
            <a:r>
              <a:rPr lang="it-IT" sz="2800" dirty="0" err="1"/>
              <a:t>Laboratory</a:t>
            </a:r>
            <a:r>
              <a:rPr lang="it-IT" sz="2800" dirty="0"/>
              <a:t>)- Realizzato nel 2012 su mandato del DOE.</a:t>
            </a:r>
          </a:p>
          <a:p>
            <a:endParaRPr lang="it-IT" sz="2800" b="1" dirty="0"/>
          </a:p>
          <a:p>
            <a:r>
              <a:rPr lang="it-IT" sz="2800" b="1" dirty="0"/>
              <a:t>APME </a:t>
            </a:r>
            <a:r>
              <a:rPr lang="it-IT" sz="2800" dirty="0"/>
              <a:t>. </a:t>
            </a:r>
            <a:r>
              <a:rPr lang="it-IT" sz="2800" dirty="0" err="1"/>
              <a:t>Association</a:t>
            </a:r>
            <a:r>
              <a:rPr lang="it-IT" sz="2800" dirty="0"/>
              <a:t> </a:t>
            </a:r>
            <a:r>
              <a:rPr lang="it-IT" sz="2800" dirty="0" err="1"/>
              <a:t>of</a:t>
            </a:r>
            <a:r>
              <a:rPr lang="it-IT" sz="2800" dirty="0"/>
              <a:t> Plastic </a:t>
            </a:r>
            <a:r>
              <a:rPr lang="it-IT" sz="2800" dirty="0" err="1"/>
              <a:t>Manufacturer</a:t>
            </a:r>
            <a:r>
              <a:rPr lang="it-IT" sz="2800" dirty="0"/>
              <a:t> </a:t>
            </a:r>
            <a:r>
              <a:rPr lang="it-IT" sz="2800" dirty="0" err="1"/>
              <a:t>Europe-</a:t>
            </a:r>
            <a:r>
              <a:rPr lang="it-IT" sz="2800" dirty="0"/>
              <a:t>  dagli anni ‘90 hanno fornito </a:t>
            </a:r>
            <a:r>
              <a:rPr lang="it-IT" sz="2800" dirty="0" err="1"/>
              <a:t>datashet</a:t>
            </a:r>
            <a:r>
              <a:rPr lang="it-IT" sz="2800" dirty="0"/>
              <a:t> di LCI sui prodotti in plastica</a:t>
            </a:r>
          </a:p>
          <a:p>
            <a:pPr>
              <a:buNone/>
            </a:pPr>
            <a:endParaRPr lang="it-IT" sz="2800" dirty="0"/>
          </a:p>
          <a:p>
            <a:r>
              <a:rPr lang="it-IT" sz="2800" b="1" dirty="0" err="1"/>
              <a:t>Buwal</a:t>
            </a:r>
            <a:r>
              <a:rPr lang="it-IT" sz="2800" b="1" dirty="0"/>
              <a:t> </a:t>
            </a:r>
            <a:r>
              <a:rPr lang="it-IT" sz="2800" dirty="0"/>
              <a:t>(Agenzia federale svizzera per l’ambiente, le foreste e il paesaggio). Dagli anni ‘90 elabora e rende disponibili </a:t>
            </a:r>
            <a:r>
              <a:rPr lang="it-IT" sz="2800" dirty="0" err="1"/>
              <a:t>datashet</a:t>
            </a:r>
            <a:r>
              <a:rPr lang="it-IT" sz="2800" dirty="0"/>
              <a:t> di LCI su prodotti e servizi</a:t>
            </a:r>
          </a:p>
        </p:txBody>
      </p:sp>
    </p:spTree>
    <p:extLst>
      <p:ext uri="{BB962C8B-B14F-4D97-AF65-F5344CB8AC3E}">
        <p14:creationId xmlns:p14="http://schemas.microsoft.com/office/powerpoint/2010/main" val="18636398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73B51-40F4-3527-4D4D-71CFFB1EB01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02CA836-629A-A05D-EE41-C3A2D3063AE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8FD5049-480C-08C3-6CD4-3ABA0A139FA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99</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r>
              <a:rPr lang="it-IT" b="1" dirty="0"/>
              <a:t>I software per la LCA</a:t>
            </a:r>
          </a:p>
        </p:txBody>
      </p:sp>
      <p:sp>
        <p:nvSpPr>
          <p:cNvPr id="3" name="Segnaposto contenuto 2"/>
          <p:cNvSpPr>
            <a:spLocks noGrp="1"/>
          </p:cNvSpPr>
          <p:nvPr>
            <p:ph idx="1"/>
          </p:nvPr>
        </p:nvSpPr>
        <p:spPr>
          <a:xfrm>
            <a:off x="607237" y="1895518"/>
            <a:ext cx="11982133" cy="6371614"/>
          </a:xfrm>
        </p:spPr>
        <p:txBody>
          <a:bodyPr>
            <a:normAutofit/>
          </a:bodyPr>
          <a:lstStyle/>
          <a:p>
            <a:r>
              <a:rPr lang="en-US" sz="3982" b="1" dirty="0" err="1"/>
              <a:t>GaBi</a:t>
            </a:r>
            <a:r>
              <a:rPr lang="en-US" sz="3982" b="1" dirty="0"/>
              <a:t> 8</a:t>
            </a:r>
            <a:r>
              <a:rPr lang="en-US" sz="3982" dirty="0"/>
              <a:t> - </a:t>
            </a:r>
            <a:r>
              <a:rPr lang="it-IT" sz="3982" dirty="0" err="1"/>
              <a:t>Thinkstep</a:t>
            </a:r>
            <a:r>
              <a:rPr lang="it-IT" sz="3982" dirty="0"/>
              <a:t> (Germania)</a:t>
            </a:r>
            <a:endParaRPr lang="en-US" sz="3982" dirty="0"/>
          </a:p>
          <a:p>
            <a:r>
              <a:rPr lang="en-US" sz="3982" b="1" dirty="0" err="1"/>
              <a:t>MiLCA</a:t>
            </a:r>
            <a:r>
              <a:rPr lang="en-US" sz="3982" dirty="0"/>
              <a:t> (JEMAI, Japan Environmental Management Association for Industry) </a:t>
            </a:r>
            <a:r>
              <a:rPr lang="en-US" sz="3982" dirty="0" err="1"/>
              <a:t>Giappone</a:t>
            </a:r>
            <a:endParaRPr lang="en-US" sz="3982" dirty="0"/>
          </a:p>
          <a:p>
            <a:r>
              <a:rPr lang="en-US" sz="3982" b="1" dirty="0" err="1"/>
              <a:t>Sima</a:t>
            </a:r>
            <a:r>
              <a:rPr lang="en-US" sz="3982" b="1" dirty="0"/>
              <a:t> Pro 8.4 </a:t>
            </a:r>
            <a:r>
              <a:rPr lang="en-US" sz="3982" dirty="0"/>
              <a:t>-  (</a:t>
            </a:r>
            <a:r>
              <a:rPr lang="en-US" sz="3982" dirty="0" err="1"/>
              <a:t>Pré</a:t>
            </a:r>
            <a:r>
              <a:rPr lang="en-US" sz="3982" dirty="0"/>
              <a:t> Consultants BV) (NL)</a:t>
            </a:r>
          </a:p>
          <a:p>
            <a:r>
              <a:rPr lang="en-US" sz="3982" b="1" dirty="0" err="1"/>
              <a:t>Team</a:t>
            </a:r>
            <a:r>
              <a:rPr lang="en-US" sz="3982" b="1" baseline="30000" dirty="0" err="1"/>
              <a:t>TM</a:t>
            </a:r>
            <a:r>
              <a:rPr lang="en-US" sz="3982" b="1" dirty="0"/>
              <a:t> 5.2 </a:t>
            </a:r>
            <a:r>
              <a:rPr lang="en-US" sz="3982" dirty="0"/>
              <a:t>(ECOBILAN SA) (</a:t>
            </a:r>
            <a:r>
              <a:rPr lang="en-US" sz="3982" dirty="0" err="1"/>
              <a:t>Francia</a:t>
            </a:r>
            <a:r>
              <a:rPr lang="en-US" sz="3982" dirty="0"/>
              <a:t>)</a:t>
            </a:r>
            <a:endParaRPr lang="it-IT" sz="3982" dirty="0"/>
          </a:p>
          <a:p>
            <a:r>
              <a:rPr lang="en-US" sz="3982" b="1" dirty="0"/>
              <a:t>Umberto </a:t>
            </a:r>
            <a:r>
              <a:rPr lang="en-US" sz="3982" dirty="0"/>
              <a:t> (IFU </a:t>
            </a:r>
            <a:r>
              <a:rPr lang="en-US" sz="3982" dirty="0" err="1"/>
              <a:t>Institut</a:t>
            </a:r>
            <a:r>
              <a:rPr lang="en-US" sz="3982" dirty="0"/>
              <a:t> f.ir </a:t>
            </a:r>
            <a:r>
              <a:rPr lang="en-US" sz="3982" dirty="0" err="1"/>
              <a:t>Umweltinformatik</a:t>
            </a:r>
            <a:r>
              <a:rPr lang="en-US" sz="3982" dirty="0"/>
              <a:t>, Hamburg GmbH) Germania</a:t>
            </a:r>
          </a:p>
          <a:p>
            <a:r>
              <a:rPr lang="en-US" sz="3982" b="1" dirty="0"/>
              <a:t>OPENLCA  </a:t>
            </a:r>
            <a:r>
              <a:rPr lang="en-US" sz="3982" dirty="0"/>
              <a:t>( </a:t>
            </a:r>
            <a:r>
              <a:rPr lang="en-US" sz="3982" dirty="0" err="1"/>
              <a:t>GreenDelta</a:t>
            </a:r>
            <a:r>
              <a:rPr lang="en-US" sz="3982" dirty="0"/>
              <a:t>) ( Germania)</a:t>
            </a:r>
            <a:endParaRPr lang="it-IT" sz="3982" dirty="0"/>
          </a:p>
        </p:txBody>
      </p:sp>
      <p:pic>
        <p:nvPicPr>
          <p:cNvPr id="49154" name="Picture 2" descr="openLCA.o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8481" y="7167201"/>
            <a:ext cx="2330027" cy="1381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4485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9E8D4-65E4-E10B-7C74-883C0C71E62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1D8FACC-4BD6-5792-37B1-367B02737B3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CEA0BB7-6EF1-8ACC-1D3B-DC16D6CA952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100</a:t>
            </a:fld>
            <a:endParaRPr lang="it-IT" dirty="0">
              <a:solidFill>
                <a:prstClr val="black">
                  <a:tint val="75000"/>
                </a:prstClr>
              </a:solidFill>
              <a:latin typeface="Calibri"/>
            </a:endParaRPr>
          </a:p>
        </p:txBody>
      </p:sp>
      <p:sp>
        <p:nvSpPr>
          <p:cNvPr id="2" name="Titolo 1"/>
          <p:cNvSpPr>
            <a:spLocks noGrp="1"/>
          </p:cNvSpPr>
          <p:nvPr>
            <p:ph type="title"/>
          </p:nvPr>
        </p:nvSpPr>
        <p:spPr>
          <a:xfrm>
            <a:off x="650240" y="588504"/>
            <a:ext cx="11704320" cy="1625600"/>
          </a:xfrm>
        </p:spPr>
        <p:txBody>
          <a:bodyPr/>
          <a:lstStyle/>
          <a:p>
            <a:r>
              <a:rPr lang="it-IT" b="1" dirty="0"/>
              <a:t>I libri per la LCA</a:t>
            </a:r>
          </a:p>
        </p:txBody>
      </p:sp>
      <p:sp>
        <p:nvSpPr>
          <p:cNvPr id="3" name="Segnaposto contenuto 2"/>
          <p:cNvSpPr>
            <a:spLocks noGrp="1"/>
          </p:cNvSpPr>
          <p:nvPr>
            <p:ph idx="1"/>
          </p:nvPr>
        </p:nvSpPr>
        <p:spPr>
          <a:xfrm>
            <a:off x="650240" y="1906871"/>
            <a:ext cx="11704320" cy="6805895"/>
          </a:xfrm>
        </p:spPr>
        <p:txBody>
          <a:bodyPr>
            <a:normAutofit fontScale="92500" lnSpcReduction="20000"/>
          </a:bodyPr>
          <a:lstStyle/>
          <a:p>
            <a:endParaRPr lang="it-IT" sz="2844" dirty="0"/>
          </a:p>
          <a:p>
            <a:r>
              <a:rPr lang="it-IT" sz="3129" b="1" dirty="0"/>
              <a:t>ILCD </a:t>
            </a:r>
            <a:r>
              <a:rPr lang="it-IT" sz="3129" b="1" dirty="0" err="1"/>
              <a:t>Handbook</a:t>
            </a:r>
            <a:r>
              <a:rPr lang="it-IT" sz="3129" b="1" dirty="0"/>
              <a:t> </a:t>
            </a:r>
            <a:r>
              <a:rPr lang="it-IT" sz="3129" dirty="0"/>
              <a:t>- </a:t>
            </a:r>
            <a:r>
              <a:rPr lang="en-US" sz="3129" dirty="0" err="1"/>
              <a:t>lnternational</a:t>
            </a:r>
            <a:r>
              <a:rPr lang="en-US" sz="3129" dirty="0"/>
              <a:t> Reference Life Cycle Data System </a:t>
            </a:r>
            <a:r>
              <a:rPr lang="en-US" sz="3129" u="sng" dirty="0"/>
              <a:t>. General guide for LCA – Provisions and action steps</a:t>
            </a:r>
            <a:r>
              <a:rPr lang="en-US" sz="3129" dirty="0"/>
              <a:t> - JRC – UE</a:t>
            </a:r>
          </a:p>
          <a:p>
            <a:endParaRPr lang="en-US" sz="3129" dirty="0"/>
          </a:p>
          <a:p>
            <a:r>
              <a:rPr lang="it-IT" sz="3129" b="1" dirty="0"/>
              <a:t>ILCD </a:t>
            </a:r>
            <a:r>
              <a:rPr lang="it-IT" sz="3129" b="1" dirty="0" err="1"/>
              <a:t>Handbook</a:t>
            </a:r>
            <a:r>
              <a:rPr lang="it-IT" sz="3129" b="1" dirty="0"/>
              <a:t> </a:t>
            </a:r>
            <a:r>
              <a:rPr lang="it-IT" sz="3129" dirty="0"/>
              <a:t>- </a:t>
            </a:r>
            <a:r>
              <a:rPr lang="en-US" sz="3129" dirty="0" err="1"/>
              <a:t>lnternational</a:t>
            </a:r>
            <a:r>
              <a:rPr lang="en-US" sz="3129" dirty="0"/>
              <a:t> Reference Life Cycle Data System </a:t>
            </a:r>
            <a:r>
              <a:rPr lang="en-US" sz="3129" u="sng" dirty="0"/>
              <a:t>Framework and requirements for LCIA</a:t>
            </a:r>
            <a:r>
              <a:rPr lang="it-IT" sz="3129" u="sng" dirty="0"/>
              <a:t> </a:t>
            </a:r>
            <a:r>
              <a:rPr lang="en-US" sz="3129" u="sng" dirty="0"/>
              <a:t>models and indicators </a:t>
            </a:r>
            <a:r>
              <a:rPr lang="en-US" sz="3129" dirty="0"/>
              <a:t>– JRC – UE</a:t>
            </a:r>
          </a:p>
          <a:p>
            <a:endParaRPr lang="en-US" sz="3129" dirty="0"/>
          </a:p>
          <a:p>
            <a:r>
              <a:rPr lang="it-IT" sz="3129" b="1" dirty="0"/>
              <a:t>ILCD </a:t>
            </a:r>
            <a:r>
              <a:rPr lang="it-IT" sz="3129" b="1" dirty="0" err="1"/>
              <a:t>Handbook</a:t>
            </a:r>
            <a:r>
              <a:rPr lang="it-IT" sz="3129" b="1" dirty="0"/>
              <a:t> </a:t>
            </a:r>
            <a:r>
              <a:rPr lang="it-IT" sz="3129" dirty="0"/>
              <a:t>- </a:t>
            </a:r>
            <a:r>
              <a:rPr lang="en-US" sz="3129" dirty="0" err="1"/>
              <a:t>lnternational</a:t>
            </a:r>
            <a:r>
              <a:rPr lang="en-US" sz="3129" dirty="0"/>
              <a:t> Reference Life Cycle Data System </a:t>
            </a:r>
            <a:r>
              <a:rPr lang="en-US" sz="3129" u="sng" dirty="0"/>
              <a:t>– Review schemes for LCA </a:t>
            </a:r>
            <a:r>
              <a:rPr lang="en-US" sz="3129" dirty="0"/>
              <a:t>– JRC – UE</a:t>
            </a:r>
          </a:p>
          <a:p>
            <a:endParaRPr lang="en-US" sz="3129" dirty="0"/>
          </a:p>
          <a:p>
            <a:r>
              <a:rPr lang="it-IT" sz="3129" b="1" dirty="0"/>
              <a:t>ILCD </a:t>
            </a:r>
            <a:r>
              <a:rPr lang="it-IT" sz="3129" b="1" dirty="0" err="1"/>
              <a:t>Handbook</a:t>
            </a:r>
            <a:r>
              <a:rPr lang="it-IT" sz="3129" b="1" dirty="0"/>
              <a:t> </a:t>
            </a:r>
            <a:r>
              <a:rPr lang="it-IT" sz="3129" dirty="0"/>
              <a:t>- </a:t>
            </a:r>
            <a:r>
              <a:rPr lang="en-US" sz="3129" dirty="0" err="1"/>
              <a:t>lnternational</a:t>
            </a:r>
            <a:r>
              <a:rPr lang="en-US" sz="3129" dirty="0"/>
              <a:t> Reference Life Cycle Data System </a:t>
            </a:r>
            <a:r>
              <a:rPr lang="en-US" sz="3129" u="sng" dirty="0"/>
              <a:t>– Analysis of existing Environmental Impact Assessment methodologies for use in LCA </a:t>
            </a:r>
            <a:r>
              <a:rPr lang="en-US" sz="3129" dirty="0"/>
              <a:t>– JRC – UE</a:t>
            </a:r>
          </a:p>
          <a:p>
            <a:endParaRPr lang="en-US" sz="2844" dirty="0"/>
          </a:p>
          <a:p>
            <a:endParaRPr lang="en-US" sz="2844" dirty="0"/>
          </a:p>
          <a:p>
            <a:endParaRPr lang="en-US" sz="2844" dirty="0"/>
          </a:p>
          <a:p>
            <a:endParaRPr lang="it-IT" sz="2844" dirty="0"/>
          </a:p>
        </p:txBody>
      </p:sp>
    </p:spTree>
    <p:extLst>
      <p:ext uri="{BB962C8B-B14F-4D97-AF65-F5344CB8AC3E}">
        <p14:creationId xmlns:p14="http://schemas.microsoft.com/office/powerpoint/2010/main" val="20184893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8821E-D3A1-1DA1-1162-DD7C015D468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CF0EEB2-2FD3-4B17-DD38-8375EDD7D6D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9696EAD-40BE-46FE-44E4-9C33448DDBB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101</a:t>
            </a:fld>
            <a:endParaRPr lang="it-IT" dirty="0">
              <a:solidFill>
                <a:prstClr val="black">
                  <a:tint val="75000"/>
                </a:prstClr>
              </a:solidFill>
              <a:latin typeface="Calibri"/>
            </a:endParaRPr>
          </a:p>
        </p:txBody>
      </p:sp>
      <p:sp>
        <p:nvSpPr>
          <p:cNvPr id="2" name="Titolo 1"/>
          <p:cNvSpPr>
            <a:spLocks noGrp="1"/>
          </p:cNvSpPr>
          <p:nvPr>
            <p:ph type="title"/>
          </p:nvPr>
        </p:nvSpPr>
        <p:spPr>
          <a:xfrm>
            <a:off x="561799" y="645848"/>
            <a:ext cx="11704320" cy="973600"/>
          </a:xfrm>
        </p:spPr>
        <p:txBody>
          <a:bodyPr>
            <a:normAutofit/>
          </a:bodyPr>
          <a:lstStyle/>
          <a:p>
            <a:r>
              <a:rPr lang="it-IT" sz="4551" dirty="0"/>
              <a:t>I siti per la LCA</a:t>
            </a:r>
          </a:p>
        </p:txBody>
      </p:sp>
      <p:sp>
        <p:nvSpPr>
          <p:cNvPr id="3" name="Segnaposto contenuto 4"/>
          <p:cNvSpPr>
            <a:spLocks noGrp="1"/>
          </p:cNvSpPr>
          <p:nvPr>
            <p:ph idx="1"/>
          </p:nvPr>
        </p:nvSpPr>
        <p:spPr>
          <a:xfrm>
            <a:off x="562540" y="2828572"/>
            <a:ext cx="11704320" cy="5939860"/>
          </a:xfrm>
        </p:spPr>
        <p:txBody>
          <a:bodyPr>
            <a:normAutofit lnSpcReduction="10000"/>
          </a:bodyPr>
          <a:lstStyle/>
          <a:p>
            <a:r>
              <a:rPr lang="it-IT" b="1" dirty="0"/>
              <a:t>Joint </a:t>
            </a:r>
            <a:r>
              <a:rPr lang="it-IT" b="1" dirty="0" err="1"/>
              <a:t>Research</a:t>
            </a:r>
            <a:r>
              <a:rPr lang="it-IT" b="1" dirty="0"/>
              <a:t> Center di ISPRA (Italia) </a:t>
            </a:r>
            <a:r>
              <a:rPr lang="it-IT" i="1" dirty="0"/>
              <a:t>. Centro per lo sviluppo della LCA- https://ec.europa.eu</a:t>
            </a:r>
          </a:p>
          <a:p>
            <a:pPr>
              <a:buNone/>
            </a:pPr>
            <a:r>
              <a:rPr lang="it-IT" i="1" dirty="0"/>
              <a:t> </a:t>
            </a:r>
          </a:p>
          <a:p>
            <a:r>
              <a:rPr lang="it-IT" b="1" dirty="0"/>
              <a:t>ELCD </a:t>
            </a:r>
            <a:r>
              <a:rPr lang="it-IT" b="1" dirty="0" err="1"/>
              <a:t>eu</a:t>
            </a:r>
            <a:r>
              <a:rPr lang="it-IT" b="1" dirty="0"/>
              <a:t> database</a:t>
            </a:r>
            <a:r>
              <a:rPr lang="it-IT" dirty="0"/>
              <a:t>: </a:t>
            </a:r>
            <a:r>
              <a:rPr lang="it-IT" i="1" dirty="0" err="1"/>
              <a:t>eplca.jrc.ec.europa.eu</a:t>
            </a:r>
            <a:endParaRPr lang="it-IT" i="1" dirty="0"/>
          </a:p>
          <a:p>
            <a:pPr>
              <a:buNone/>
            </a:pPr>
            <a:endParaRPr lang="it-IT" dirty="0"/>
          </a:p>
          <a:p>
            <a:r>
              <a:rPr lang="it-IT" b="1" dirty="0"/>
              <a:t>Associazione Rete Italiana LCA </a:t>
            </a:r>
            <a:r>
              <a:rPr lang="it-IT" dirty="0"/>
              <a:t>: </a:t>
            </a:r>
            <a:r>
              <a:rPr lang="it-IT" i="1" dirty="0"/>
              <a:t>www.reteitalianalca.it</a:t>
            </a:r>
            <a:endParaRPr lang="it-IT" dirty="0"/>
          </a:p>
          <a:p>
            <a:endParaRPr lang="it-IT" dirty="0"/>
          </a:p>
        </p:txBody>
      </p:sp>
    </p:spTree>
    <p:extLst>
      <p:ext uri="{BB962C8B-B14F-4D97-AF65-F5344CB8AC3E}">
        <p14:creationId xmlns:p14="http://schemas.microsoft.com/office/powerpoint/2010/main" val="36699890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5FA48-C808-8648-2337-DCA473B4E90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CB6682A-A614-20DD-F6C0-0E281F6D0C9F}"/>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920B60A-D1F0-3696-28C3-2A64F36357C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102</a:t>
            </a:fld>
            <a:endParaRPr lang="it-IT" dirty="0">
              <a:solidFill>
                <a:prstClr val="black">
                  <a:tint val="75000"/>
                </a:prstClr>
              </a:solidFill>
              <a:latin typeface="Calibri"/>
            </a:endParaRPr>
          </a:p>
        </p:txBody>
      </p:sp>
      <p:graphicFrame>
        <p:nvGraphicFramePr>
          <p:cNvPr id="18" name="Tabella 18">
            <a:extLst>
              <a:ext uri="{FF2B5EF4-FFF2-40B4-BE49-F238E27FC236}">
                <a16:creationId xmlns:a16="http://schemas.microsoft.com/office/drawing/2014/main" id="{D966FEEF-B3EC-D3DC-82E5-534EE159797B}"/>
              </a:ext>
            </a:extLst>
          </p:cNvPr>
          <p:cNvGraphicFramePr>
            <a:graphicFrameLocks/>
          </p:cNvGraphicFramePr>
          <p:nvPr>
            <p:extLst>
              <p:ext uri="{D42A27DB-BD31-4B8C-83A1-F6EECF244321}">
                <p14:modId xmlns:p14="http://schemas.microsoft.com/office/powerpoint/2010/main" val="3623985576"/>
              </p:ext>
            </p:extLst>
          </p:nvPr>
        </p:nvGraphicFramePr>
        <p:xfrm>
          <a:off x="374322" y="1886614"/>
          <a:ext cx="5187084" cy="7976391"/>
        </p:xfrm>
        <a:graphic>
          <a:graphicData uri="http://schemas.openxmlformats.org/drawingml/2006/table">
            <a:tbl>
              <a:tblPr firstRow="1" bandRow="1">
                <a:tableStyleId>{5940675A-B579-460E-94D1-54222C63F5DA}</a:tableStyleId>
              </a:tblPr>
              <a:tblGrid>
                <a:gridCol w="709895">
                  <a:extLst>
                    <a:ext uri="{9D8B030D-6E8A-4147-A177-3AD203B41FA5}">
                      <a16:colId xmlns:a16="http://schemas.microsoft.com/office/drawing/2014/main" val="947324106"/>
                    </a:ext>
                  </a:extLst>
                </a:gridCol>
                <a:gridCol w="1883647">
                  <a:extLst>
                    <a:ext uri="{9D8B030D-6E8A-4147-A177-3AD203B41FA5}">
                      <a16:colId xmlns:a16="http://schemas.microsoft.com/office/drawing/2014/main" val="3807225265"/>
                    </a:ext>
                  </a:extLst>
                </a:gridCol>
                <a:gridCol w="1296771">
                  <a:extLst>
                    <a:ext uri="{9D8B030D-6E8A-4147-A177-3AD203B41FA5}">
                      <a16:colId xmlns:a16="http://schemas.microsoft.com/office/drawing/2014/main" val="3201793201"/>
                    </a:ext>
                  </a:extLst>
                </a:gridCol>
                <a:gridCol w="1296771">
                  <a:extLst>
                    <a:ext uri="{9D8B030D-6E8A-4147-A177-3AD203B41FA5}">
                      <a16:colId xmlns:a16="http://schemas.microsoft.com/office/drawing/2014/main" val="2911983635"/>
                    </a:ext>
                  </a:extLst>
                </a:gridCol>
              </a:tblGrid>
              <a:tr h="411719">
                <a:tc>
                  <a:txBody>
                    <a:bodyPr/>
                    <a:lstStyle/>
                    <a:p>
                      <a:endParaRPr lang="it-IT" dirty="0"/>
                    </a:p>
                  </a:txBody>
                  <a:tcPr/>
                </a:tc>
                <a:tc>
                  <a:txBody>
                    <a:bodyPr/>
                    <a:lstStyle/>
                    <a:p>
                      <a:endParaRPr lang="it-IT"/>
                    </a:p>
                  </a:txBody>
                  <a:tcPr/>
                </a:tc>
                <a:tc>
                  <a:txBody>
                    <a:bodyPr/>
                    <a:lstStyle/>
                    <a:p>
                      <a:endParaRPr lang="it-IT"/>
                    </a:p>
                  </a:txBody>
                  <a:tcPr/>
                </a:tc>
                <a:tc>
                  <a:txBody>
                    <a:bodyPr/>
                    <a:lstStyle/>
                    <a:p>
                      <a:pPr algn="ctr"/>
                      <a:r>
                        <a:rPr lang="it-IT" sz="2000" dirty="0">
                          <a:latin typeface="Arial" panose="020B0604020202020204" pitchFamily="34" charset="0"/>
                          <a:cs typeface="Arial" panose="020B0604020202020204" pitchFamily="34" charset="0"/>
                        </a:rPr>
                        <a:t>CO₂(ton)</a:t>
                      </a:r>
                    </a:p>
                  </a:txBody>
                  <a:tcPr/>
                </a:tc>
                <a:extLst>
                  <a:ext uri="{0D108BD9-81ED-4DB2-BD59-A6C34878D82A}">
                    <a16:rowId xmlns:a16="http://schemas.microsoft.com/office/drawing/2014/main" val="4253516429"/>
                  </a:ext>
                </a:extLst>
              </a:tr>
              <a:tr h="417322">
                <a:tc>
                  <a:txBody>
                    <a:bodyPr/>
                    <a:lstStyle/>
                    <a:p>
                      <a:r>
                        <a:rPr lang="it-IT" b="1" dirty="0"/>
                        <a:t>1</a:t>
                      </a:r>
                    </a:p>
                  </a:txBody>
                  <a:tcPr/>
                </a:tc>
                <a:tc>
                  <a:txBody>
                    <a:bodyPr/>
                    <a:lstStyle/>
                    <a:p>
                      <a:pPr algn="ctr"/>
                      <a:r>
                        <a:rPr lang="it-IT" sz="2000" b="1" dirty="0">
                          <a:latin typeface="Arial" panose="020B0604020202020204" pitchFamily="34" charset="0"/>
                          <a:cs typeface="Arial" panose="020B0604020202020204" pitchFamily="34" charset="0"/>
                        </a:rPr>
                        <a:t>EE (</a:t>
                      </a:r>
                      <a:r>
                        <a:rPr lang="it-IT" sz="2000" b="1" dirty="0" err="1">
                          <a:latin typeface="Arial" panose="020B0604020202020204" pitchFamily="34" charset="0"/>
                          <a:cs typeface="Arial" panose="020B0604020202020204" pitchFamily="34" charset="0"/>
                        </a:rPr>
                        <a:t>GWh</a:t>
                      </a:r>
                      <a:r>
                        <a:rPr lang="it-IT" sz="2000" b="1" dirty="0">
                          <a:latin typeface="Arial" panose="020B0604020202020204" pitchFamily="34" charset="0"/>
                          <a:cs typeface="Arial" panose="020B0604020202020204" pitchFamily="34" charset="0"/>
                        </a:rPr>
                        <a:t>)</a:t>
                      </a:r>
                    </a:p>
                  </a:txBody>
                  <a:tcPr/>
                </a:tc>
                <a:tc>
                  <a:txBody>
                    <a:bodyPr/>
                    <a:lstStyle/>
                    <a:p>
                      <a:r>
                        <a:rPr lang="it-IT" b="1" dirty="0"/>
                        <a:t>11,838</a:t>
                      </a:r>
                    </a:p>
                  </a:txBody>
                  <a:tcPr/>
                </a:tc>
                <a:tc>
                  <a:txBody>
                    <a:bodyPr/>
                    <a:lstStyle/>
                    <a:p>
                      <a:r>
                        <a:rPr lang="it-IT" b="1" dirty="0"/>
                        <a:t>3.043</a:t>
                      </a:r>
                    </a:p>
                  </a:txBody>
                  <a:tcPr/>
                </a:tc>
                <a:extLst>
                  <a:ext uri="{0D108BD9-81ED-4DB2-BD59-A6C34878D82A}">
                    <a16:rowId xmlns:a16="http://schemas.microsoft.com/office/drawing/2014/main" val="913370287"/>
                  </a:ext>
                </a:extLst>
              </a:tr>
              <a:tr h="417322">
                <a:tc>
                  <a:txBody>
                    <a:bodyPr/>
                    <a:lstStyle/>
                    <a:p>
                      <a:r>
                        <a:rPr lang="it-IT" b="1" dirty="0"/>
                        <a:t>2</a:t>
                      </a:r>
                    </a:p>
                  </a:txBody>
                  <a:tcPr/>
                </a:tc>
                <a:tc>
                  <a:txBody>
                    <a:bodyPr/>
                    <a:lstStyle/>
                    <a:p>
                      <a:pPr algn="ctr"/>
                      <a:r>
                        <a:rPr lang="it-IT" sz="2000" b="1" dirty="0">
                          <a:latin typeface="Arial" panose="020B0604020202020204" pitchFamily="34" charset="0"/>
                          <a:cs typeface="Arial" panose="020B0604020202020204" pitchFamily="34" charset="0"/>
                        </a:rPr>
                        <a:t>Gas (</a:t>
                      </a:r>
                      <a:r>
                        <a:rPr lang="it-IT" sz="2000" b="1" dirty="0" err="1">
                          <a:latin typeface="Arial" panose="020B0604020202020204" pitchFamily="34" charset="0"/>
                          <a:cs typeface="Arial" panose="020B0604020202020204" pitchFamily="34" charset="0"/>
                        </a:rPr>
                        <a:t>smc</a:t>
                      </a:r>
                      <a:r>
                        <a:rPr lang="it-IT" sz="2000" b="1" dirty="0">
                          <a:latin typeface="Arial" panose="020B0604020202020204" pitchFamily="34" charset="0"/>
                          <a:cs typeface="Arial" panose="020B0604020202020204" pitchFamily="34" charset="0"/>
                        </a:rPr>
                        <a:t>)</a:t>
                      </a:r>
                    </a:p>
                  </a:txBody>
                  <a:tcPr/>
                </a:tc>
                <a:tc>
                  <a:txBody>
                    <a:bodyPr/>
                    <a:lstStyle/>
                    <a:p>
                      <a:r>
                        <a:rPr lang="it-IT" b="1" dirty="0"/>
                        <a:t>12.563</a:t>
                      </a:r>
                    </a:p>
                  </a:txBody>
                  <a:tcPr/>
                </a:tc>
                <a:tc>
                  <a:txBody>
                    <a:bodyPr/>
                    <a:lstStyle/>
                    <a:p>
                      <a:r>
                        <a:rPr lang="it-IT" b="1" dirty="0"/>
                        <a:t>24,9</a:t>
                      </a:r>
                    </a:p>
                  </a:txBody>
                  <a:tcPr/>
                </a:tc>
                <a:extLst>
                  <a:ext uri="{0D108BD9-81ED-4DB2-BD59-A6C34878D82A}">
                    <a16:rowId xmlns:a16="http://schemas.microsoft.com/office/drawing/2014/main" val="1192768207"/>
                  </a:ext>
                </a:extLst>
              </a:tr>
              <a:tr h="417322">
                <a:tc>
                  <a:txBody>
                    <a:bodyPr/>
                    <a:lstStyle/>
                    <a:p>
                      <a:r>
                        <a:rPr lang="it-IT" b="1" dirty="0"/>
                        <a:t>3</a:t>
                      </a:r>
                    </a:p>
                  </a:txBody>
                  <a:tcPr/>
                </a:tc>
                <a:tc>
                  <a:txBody>
                    <a:bodyPr/>
                    <a:lstStyle/>
                    <a:p>
                      <a:pPr algn="ctr"/>
                      <a:r>
                        <a:rPr lang="it-IT" sz="2000" b="1" dirty="0">
                          <a:latin typeface="Arial" panose="020B0604020202020204" pitchFamily="34" charset="0"/>
                          <a:cs typeface="Arial" panose="020B0604020202020204" pitchFamily="34" charset="0"/>
                        </a:rPr>
                        <a:t>Gasolio (ton)</a:t>
                      </a:r>
                    </a:p>
                  </a:txBody>
                  <a:tcPr/>
                </a:tc>
                <a:tc>
                  <a:txBody>
                    <a:bodyPr/>
                    <a:lstStyle/>
                    <a:p>
                      <a:r>
                        <a:rPr lang="it-IT" b="1" dirty="0"/>
                        <a:t>79</a:t>
                      </a:r>
                    </a:p>
                  </a:txBody>
                  <a:tcPr/>
                </a:tc>
                <a:tc>
                  <a:txBody>
                    <a:bodyPr/>
                    <a:lstStyle/>
                    <a:p>
                      <a:r>
                        <a:rPr lang="it-IT" b="1" dirty="0">
                          <a:solidFill>
                            <a:schemeClr val="tx1"/>
                          </a:solidFill>
                        </a:rPr>
                        <a:t>26,1</a:t>
                      </a:r>
                    </a:p>
                  </a:txBody>
                  <a:tcPr/>
                </a:tc>
                <a:extLst>
                  <a:ext uri="{0D108BD9-81ED-4DB2-BD59-A6C34878D82A}">
                    <a16:rowId xmlns:a16="http://schemas.microsoft.com/office/drawing/2014/main" val="3772426167"/>
                  </a:ext>
                </a:extLst>
              </a:tr>
              <a:tr h="728427">
                <a:tc>
                  <a:txBody>
                    <a:bodyPr/>
                    <a:lstStyle/>
                    <a:p>
                      <a:r>
                        <a:rPr lang="it-IT" dirty="0"/>
                        <a:t>4</a:t>
                      </a:r>
                    </a:p>
                  </a:txBody>
                  <a:tcPr/>
                </a:tc>
                <a:tc>
                  <a:txBody>
                    <a:bodyPr/>
                    <a:lstStyle/>
                    <a:p>
                      <a:pPr algn="ctr"/>
                      <a:r>
                        <a:rPr lang="it-IT" sz="2000" b="0" dirty="0">
                          <a:latin typeface="Arial" panose="020B0604020202020204" pitchFamily="34" charset="0"/>
                          <a:cs typeface="Arial" panose="020B0604020202020204" pitchFamily="34" charset="0"/>
                        </a:rPr>
                        <a:t>Polibutadiene (ton)</a:t>
                      </a:r>
                    </a:p>
                  </a:txBody>
                  <a:tcPr/>
                </a:tc>
                <a:tc>
                  <a:txBody>
                    <a:bodyPr/>
                    <a:lstStyle/>
                    <a:p>
                      <a:r>
                        <a:rPr lang="it-IT" dirty="0"/>
                        <a:t>73,8</a:t>
                      </a:r>
                    </a:p>
                  </a:txBody>
                  <a:tcPr/>
                </a:tc>
                <a:tc>
                  <a:txBody>
                    <a:bodyPr/>
                    <a:lstStyle/>
                    <a:p>
                      <a:endParaRPr lang="it-IT" dirty="0"/>
                    </a:p>
                  </a:txBody>
                  <a:tcPr/>
                </a:tc>
                <a:extLst>
                  <a:ext uri="{0D108BD9-81ED-4DB2-BD59-A6C34878D82A}">
                    <a16:rowId xmlns:a16="http://schemas.microsoft.com/office/drawing/2014/main" val="4262375046"/>
                  </a:ext>
                </a:extLst>
              </a:tr>
              <a:tr h="417322">
                <a:tc>
                  <a:txBody>
                    <a:bodyPr/>
                    <a:lstStyle/>
                    <a:p>
                      <a:r>
                        <a:rPr lang="it-IT" dirty="0"/>
                        <a:t>5</a:t>
                      </a:r>
                    </a:p>
                  </a:txBody>
                  <a:tcPr/>
                </a:tc>
                <a:tc>
                  <a:txBody>
                    <a:bodyPr/>
                    <a:lstStyle/>
                    <a:p>
                      <a:pPr algn="ctr"/>
                      <a:r>
                        <a:rPr lang="it-IT" sz="2000" b="0" dirty="0">
                          <a:latin typeface="Arial" panose="020B0604020202020204" pitchFamily="34" charset="0"/>
                          <a:cs typeface="Arial" panose="020B0604020202020204" pitchFamily="34" charset="0"/>
                        </a:rPr>
                        <a:t>Glicol (ton)</a:t>
                      </a:r>
                    </a:p>
                  </a:txBody>
                  <a:tcPr/>
                </a:tc>
                <a:tc>
                  <a:txBody>
                    <a:bodyPr/>
                    <a:lstStyle/>
                    <a:p>
                      <a:r>
                        <a:rPr lang="it-IT" dirty="0"/>
                        <a:t>36,9</a:t>
                      </a:r>
                    </a:p>
                  </a:txBody>
                  <a:tcPr/>
                </a:tc>
                <a:tc>
                  <a:txBody>
                    <a:bodyPr/>
                    <a:lstStyle/>
                    <a:p>
                      <a:endParaRPr lang="it-IT"/>
                    </a:p>
                  </a:txBody>
                  <a:tcPr/>
                </a:tc>
                <a:extLst>
                  <a:ext uri="{0D108BD9-81ED-4DB2-BD59-A6C34878D82A}">
                    <a16:rowId xmlns:a16="http://schemas.microsoft.com/office/drawing/2014/main" val="1112061758"/>
                  </a:ext>
                </a:extLst>
              </a:tr>
              <a:tr h="728427">
                <a:tc>
                  <a:txBody>
                    <a:bodyPr/>
                    <a:lstStyle/>
                    <a:p>
                      <a:r>
                        <a:rPr lang="it-IT" dirty="0"/>
                        <a:t>6</a:t>
                      </a:r>
                    </a:p>
                  </a:txBody>
                  <a:tcPr/>
                </a:tc>
                <a:tc>
                  <a:txBody>
                    <a:bodyPr/>
                    <a:lstStyle/>
                    <a:p>
                      <a:pPr algn="ctr"/>
                      <a:r>
                        <a:rPr lang="it-IT" sz="2000" b="0" dirty="0">
                          <a:latin typeface="Arial" panose="020B0604020202020204" pitchFamily="34" charset="0"/>
                          <a:cs typeface="Arial" panose="020B0604020202020204" pitchFamily="34" charset="0"/>
                        </a:rPr>
                        <a:t>Acido</a:t>
                      </a:r>
                      <a:r>
                        <a:rPr lang="it-IT" sz="2000" b="0" baseline="0" dirty="0">
                          <a:latin typeface="Arial" panose="020B0604020202020204" pitchFamily="34" charset="0"/>
                          <a:cs typeface="Arial" panose="020B0604020202020204" pitchFamily="34" charset="0"/>
                        </a:rPr>
                        <a:t> acetico</a:t>
                      </a:r>
                      <a:r>
                        <a:rPr lang="it-IT" sz="2000" b="0" dirty="0">
                          <a:latin typeface="Arial" panose="020B0604020202020204" pitchFamily="34" charset="0"/>
                          <a:cs typeface="Arial" panose="020B0604020202020204" pitchFamily="34" charset="0"/>
                        </a:rPr>
                        <a:t> (ton)</a:t>
                      </a:r>
                    </a:p>
                  </a:txBody>
                  <a:tcPr/>
                </a:tc>
                <a:tc>
                  <a:txBody>
                    <a:bodyPr/>
                    <a:lstStyle/>
                    <a:p>
                      <a:r>
                        <a:rPr lang="it-IT" dirty="0"/>
                        <a:t>55,4</a:t>
                      </a:r>
                    </a:p>
                  </a:txBody>
                  <a:tcPr/>
                </a:tc>
                <a:tc>
                  <a:txBody>
                    <a:bodyPr/>
                    <a:lstStyle/>
                    <a:p>
                      <a:endParaRPr lang="it-IT"/>
                    </a:p>
                  </a:txBody>
                  <a:tcPr/>
                </a:tc>
                <a:extLst>
                  <a:ext uri="{0D108BD9-81ED-4DB2-BD59-A6C34878D82A}">
                    <a16:rowId xmlns:a16="http://schemas.microsoft.com/office/drawing/2014/main" val="396020680"/>
                  </a:ext>
                </a:extLst>
              </a:tr>
              <a:tr h="728427">
                <a:tc>
                  <a:txBody>
                    <a:bodyPr/>
                    <a:lstStyle/>
                    <a:p>
                      <a:r>
                        <a:rPr lang="it-IT" dirty="0"/>
                        <a:t>7</a:t>
                      </a:r>
                    </a:p>
                  </a:txBody>
                  <a:tcPr/>
                </a:tc>
                <a:tc>
                  <a:txBody>
                    <a:bodyPr/>
                    <a:lstStyle/>
                    <a:p>
                      <a:pPr algn="ctr"/>
                      <a:r>
                        <a:rPr lang="it-IT" sz="2000" b="0" dirty="0">
                          <a:latin typeface="Arial" panose="020B0604020202020204" pitchFamily="34" charset="0"/>
                          <a:cs typeface="Arial" panose="020B0604020202020204" pitchFamily="34" charset="0"/>
                        </a:rPr>
                        <a:t>PP (</a:t>
                      </a:r>
                      <a:r>
                        <a:rPr lang="it-IT" sz="2000" b="0" dirty="0" err="1">
                          <a:latin typeface="Arial" panose="020B0604020202020204" pitchFamily="34" charset="0"/>
                          <a:cs typeface="Arial" panose="020B0604020202020204" pitchFamily="34" charset="0"/>
                        </a:rPr>
                        <a:t>imball</a:t>
                      </a:r>
                      <a:r>
                        <a:rPr lang="it-IT" sz="2000" b="0" dirty="0">
                          <a:latin typeface="Arial" panose="020B0604020202020204" pitchFamily="34" charset="0"/>
                          <a:cs typeface="Arial" panose="020B0604020202020204" pitchFamily="34" charset="0"/>
                        </a:rPr>
                        <a:t>.) (ton)</a:t>
                      </a:r>
                    </a:p>
                  </a:txBody>
                  <a:tcPr/>
                </a:tc>
                <a:tc>
                  <a:txBody>
                    <a:bodyPr/>
                    <a:lstStyle/>
                    <a:p>
                      <a:r>
                        <a:rPr lang="it-IT" dirty="0"/>
                        <a:t>50</a:t>
                      </a:r>
                    </a:p>
                  </a:txBody>
                  <a:tcPr/>
                </a:tc>
                <a:tc>
                  <a:txBody>
                    <a:bodyPr/>
                    <a:lstStyle/>
                    <a:p>
                      <a:endParaRPr lang="it-IT"/>
                    </a:p>
                  </a:txBody>
                  <a:tcPr/>
                </a:tc>
                <a:extLst>
                  <a:ext uri="{0D108BD9-81ED-4DB2-BD59-A6C34878D82A}">
                    <a16:rowId xmlns:a16="http://schemas.microsoft.com/office/drawing/2014/main" val="3178068171"/>
                  </a:ext>
                </a:extLst>
              </a:tr>
              <a:tr h="417322">
                <a:tc>
                  <a:txBody>
                    <a:bodyPr/>
                    <a:lstStyle/>
                    <a:p>
                      <a:r>
                        <a:rPr lang="it-IT" dirty="0"/>
                        <a:t>8</a:t>
                      </a:r>
                    </a:p>
                  </a:txBody>
                  <a:tcPr/>
                </a:tc>
                <a:tc>
                  <a:txBody>
                    <a:bodyPr/>
                    <a:lstStyle/>
                    <a:p>
                      <a:pPr algn="ctr"/>
                      <a:r>
                        <a:rPr lang="it-IT" sz="2000" b="0" dirty="0">
                          <a:latin typeface="Arial" panose="020B0604020202020204" pitchFamily="34" charset="0"/>
                          <a:cs typeface="Arial" panose="020B0604020202020204" pitchFamily="34" charset="0"/>
                        </a:rPr>
                        <a:t>ABS (ton)</a:t>
                      </a:r>
                    </a:p>
                  </a:txBody>
                  <a:tcPr/>
                </a:tc>
                <a:tc>
                  <a:txBody>
                    <a:bodyPr/>
                    <a:lstStyle/>
                    <a:p>
                      <a:r>
                        <a:rPr lang="it-IT" dirty="0"/>
                        <a:t>554</a:t>
                      </a:r>
                    </a:p>
                  </a:txBody>
                  <a:tcPr/>
                </a:tc>
                <a:tc>
                  <a:txBody>
                    <a:bodyPr/>
                    <a:lstStyle/>
                    <a:p>
                      <a:endParaRPr lang="it-IT"/>
                    </a:p>
                  </a:txBody>
                  <a:tcPr/>
                </a:tc>
                <a:extLst>
                  <a:ext uri="{0D108BD9-81ED-4DB2-BD59-A6C34878D82A}">
                    <a16:rowId xmlns:a16="http://schemas.microsoft.com/office/drawing/2014/main" val="2704133120"/>
                  </a:ext>
                </a:extLst>
              </a:tr>
              <a:tr h="417322">
                <a:tc>
                  <a:txBody>
                    <a:bodyPr/>
                    <a:lstStyle/>
                    <a:p>
                      <a:r>
                        <a:rPr lang="it-IT" dirty="0"/>
                        <a:t>9</a:t>
                      </a:r>
                    </a:p>
                  </a:txBody>
                  <a:tcPr/>
                </a:tc>
                <a:tc>
                  <a:txBody>
                    <a:bodyPr/>
                    <a:lstStyle/>
                    <a:p>
                      <a:pPr algn="ctr"/>
                      <a:r>
                        <a:rPr lang="it-IT" sz="2000" b="0" dirty="0">
                          <a:latin typeface="Arial" panose="020B0604020202020204" pitchFamily="34" charset="0"/>
                          <a:cs typeface="Arial" panose="020B0604020202020204" pitchFamily="34" charset="0"/>
                        </a:rPr>
                        <a:t>PP (ton)</a:t>
                      </a:r>
                    </a:p>
                  </a:txBody>
                  <a:tcPr/>
                </a:tc>
                <a:tc>
                  <a:txBody>
                    <a:bodyPr/>
                    <a:lstStyle/>
                    <a:p>
                      <a:r>
                        <a:rPr lang="it-IT" dirty="0"/>
                        <a:t>34147</a:t>
                      </a:r>
                    </a:p>
                  </a:txBody>
                  <a:tcPr/>
                </a:tc>
                <a:tc>
                  <a:txBody>
                    <a:bodyPr/>
                    <a:lstStyle/>
                    <a:p>
                      <a:endParaRPr lang="it-IT"/>
                    </a:p>
                  </a:txBody>
                  <a:tcPr/>
                </a:tc>
                <a:extLst>
                  <a:ext uri="{0D108BD9-81ED-4DB2-BD59-A6C34878D82A}">
                    <a16:rowId xmlns:a16="http://schemas.microsoft.com/office/drawing/2014/main" val="3141070524"/>
                  </a:ext>
                </a:extLst>
              </a:tr>
              <a:tr h="417322">
                <a:tc>
                  <a:txBody>
                    <a:bodyPr/>
                    <a:lstStyle/>
                    <a:p>
                      <a:r>
                        <a:rPr lang="it-IT" dirty="0"/>
                        <a:t>10</a:t>
                      </a:r>
                    </a:p>
                  </a:txBody>
                  <a:tcPr/>
                </a:tc>
                <a:tc>
                  <a:txBody>
                    <a:bodyPr/>
                    <a:lstStyle/>
                    <a:p>
                      <a:pPr algn="ctr"/>
                      <a:r>
                        <a:rPr lang="it-IT" sz="2000" b="0" dirty="0">
                          <a:latin typeface="Arial" panose="020B0604020202020204" pitchFamily="34" charset="0"/>
                          <a:cs typeface="Arial" panose="020B0604020202020204" pitchFamily="34" charset="0"/>
                        </a:rPr>
                        <a:t>PE (ton)</a:t>
                      </a:r>
                    </a:p>
                  </a:txBody>
                  <a:tcPr/>
                </a:tc>
                <a:tc>
                  <a:txBody>
                    <a:bodyPr/>
                    <a:lstStyle/>
                    <a:p>
                      <a:r>
                        <a:rPr lang="it-IT" dirty="0"/>
                        <a:t>1477</a:t>
                      </a:r>
                    </a:p>
                  </a:txBody>
                  <a:tcPr/>
                </a:tc>
                <a:tc>
                  <a:txBody>
                    <a:bodyPr/>
                    <a:lstStyle/>
                    <a:p>
                      <a:endParaRPr lang="it-IT"/>
                    </a:p>
                  </a:txBody>
                  <a:tcPr/>
                </a:tc>
                <a:extLst>
                  <a:ext uri="{0D108BD9-81ED-4DB2-BD59-A6C34878D82A}">
                    <a16:rowId xmlns:a16="http://schemas.microsoft.com/office/drawing/2014/main" val="101086543"/>
                  </a:ext>
                </a:extLst>
              </a:tr>
              <a:tr h="417322">
                <a:tc>
                  <a:txBody>
                    <a:bodyPr/>
                    <a:lstStyle/>
                    <a:p>
                      <a:r>
                        <a:rPr lang="it-IT" dirty="0"/>
                        <a:t>11</a:t>
                      </a:r>
                    </a:p>
                  </a:txBody>
                  <a:tcPr/>
                </a:tc>
                <a:tc>
                  <a:txBody>
                    <a:bodyPr/>
                    <a:lstStyle/>
                    <a:p>
                      <a:pPr algn="ctr"/>
                      <a:r>
                        <a:rPr lang="it-IT" sz="2000" b="0" dirty="0">
                          <a:latin typeface="Arial" panose="020B0604020202020204" pitchFamily="34" charset="0"/>
                          <a:cs typeface="Arial" panose="020B0604020202020204" pitchFamily="34" charset="0"/>
                        </a:rPr>
                        <a:t>PS (ton)</a:t>
                      </a:r>
                    </a:p>
                  </a:txBody>
                  <a:tcPr/>
                </a:tc>
                <a:tc>
                  <a:txBody>
                    <a:bodyPr/>
                    <a:lstStyle/>
                    <a:p>
                      <a:r>
                        <a:rPr lang="it-IT" dirty="0"/>
                        <a:t>738</a:t>
                      </a:r>
                    </a:p>
                  </a:txBody>
                  <a:tcPr/>
                </a:tc>
                <a:tc>
                  <a:txBody>
                    <a:bodyPr/>
                    <a:lstStyle/>
                    <a:p>
                      <a:endParaRPr lang="it-IT"/>
                    </a:p>
                  </a:txBody>
                  <a:tcPr/>
                </a:tc>
                <a:extLst>
                  <a:ext uri="{0D108BD9-81ED-4DB2-BD59-A6C34878D82A}">
                    <a16:rowId xmlns:a16="http://schemas.microsoft.com/office/drawing/2014/main" val="1618102459"/>
                  </a:ext>
                </a:extLst>
              </a:tr>
              <a:tr h="728427">
                <a:tc>
                  <a:txBody>
                    <a:bodyPr/>
                    <a:lstStyle/>
                    <a:p>
                      <a:r>
                        <a:rPr lang="it-IT" dirty="0"/>
                        <a:t>12</a:t>
                      </a:r>
                    </a:p>
                  </a:txBody>
                  <a:tcPr/>
                </a:tc>
                <a:tc>
                  <a:txBody>
                    <a:bodyPr/>
                    <a:lstStyle/>
                    <a:p>
                      <a:pPr algn="ctr"/>
                      <a:r>
                        <a:rPr lang="it-IT" sz="2000" b="0" dirty="0">
                          <a:latin typeface="Arial" panose="020B0604020202020204" pitchFamily="34" charset="0"/>
                          <a:cs typeface="Arial" panose="020B0604020202020204" pitchFamily="34" charset="0"/>
                        </a:rPr>
                        <a:t>Trasporto (</a:t>
                      </a:r>
                      <a:r>
                        <a:rPr lang="it-IT" sz="2000" b="0" dirty="0" err="1">
                          <a:latin typeface="Arial" panose="020B0604020202020204" pitchFamily="34" charset="0"/>
                          <a:cs typeface="Arial" panose="020B0604020202020204" pitchFamily="34" charset="0"/>
                        </a:rPr>
                        <a:t>txkm</a:t>
                      </a:r>
                      <a:r>
                        <a:rPr lang="it-IT" sz="2000" b="0" dirty="0">
                          <a:latin typeface="Arial" panose="020B0604020202020204" pitchFamily="34" charset="0"/>
                          <a:cs typeface="Arial" panose="020B0604020202020204" pitchFamily="34" charset="0"/>
                        </a:rPr>
                        <a:t>)/1000</a:t>
                      </a:r>
                    </a:p>
                  </a:txBody>
                  <a:tcPr/>
                </a:tc>
                <a:tc>
                  <a:txBody>
                    <a:bodyPr/>
                    <a:lstStyle/>
                    <a:p>
                      <a:endParaRPr lang="it-IT" dirty="0"/>
                    </a:p>
                  </a:txBody>
                  <a:tcPr/>
                </a:tc>
                <a:tc>
                  <a:txBody>
                    <a:bodyPr/>
                    <a:lstStyle/>
                    <a:p>
                      <a:endParaRPr lang="it-IT"/>
                    </a:p>
                  </a:txBody>
                  <a:tcPr/>
                </a:tc>
                <a:extLst>
                  <a:ext uri="{0D108BD9-81ED-4DB2-BD59-A6C34878D82A}">
                    <a16:rowId xmlns:a16="http://schemas.microsoft.com/office/drawing/2014/main" val="2242916583"/>
                  </a:ext>
                </a:extLst>
              </a:tr>
              <a:tr h="728427">
                <a:tc>
                  <a:txBody>
                    <a:bodyPr/>
                    <a:lstStyle/>
                    <a:p>
                      <a:r>
                        <a:rPr lang="it-IT" b="1" dirty="0"/>
                        <a:t>13</a:t>
                      </a:r>
                    </a:p>
                  </a:txBody>
                  <a:tcPr/>
                </a:tc>
                <a:tc>
                  <a:txBody>
                    <a:bodyPr/>
                    <a:lstStyle/>
                    <a:p>
                      <a:pPr algn="ctr"/>
                      <a:r>
                        <a:rPr lang="it-IT" sz="2000" b="1" dirty="0">
                          <a:latin typeface="Arial" panose="020B0604020202020204" pitchFamily="34" charset="0"/>
                          <a:cs typeface="Arial" panose="020B0604020202020204" pitchFamily="34" charset="0"/>
                        </a:rPr>
                        <a:t>Granulato (ton)</a:t>
                      </a:r>
                    </a:p>
                  </a:txBody>
                  <a:tcPr/>
                </a:tc>
                <a:tc>
                  <a:txBody>
                    <a:bodyPr/>
                    <a:lstStyle/>
                    <a:p>
                      <a:r>
                        <a:rPr lang="it-IT" b="1" dirty="0"/>
                        <a:t>36.916</a:t>
                      </a:r>
                    </a:p>
                  </a:txBody>
                  <a:tcPr/>
                </a:tc>
                <a:tc>
                  <a:txBody>
                    <a:bodyPr/>
                    <a:lstStyle/>
                    <a:p>
                      <a:endParaRPr lang="it-IT" dirty="0"/>
                    </a:p>
                  </a:txBody>
                  <a:tcPr/>
                </a:tc>
                <a:extLst>
                  <a:ext uri="{0D108BD9-81ED-4DB2-BD59-A6C34878D82A}">
                    <a16:rowId xmlns:a16="http://schemas.microsoft.com/office/drawing/2014/main" val="4128459726"/>
                  </a:ext>
                </a:extLst>
              </a:tr>
            </a:tbl>
          </a:graphicData>
        </a:graphic>
      </p:graphicFrame>
      <p:sp>
        <p:nvSpPr>
          <p:cNvPr id="2" name="Rettangolo 1"/>
          <p:cNvSpPr/>
          <p:nvPr/>
        </p:nvSpPr>
        <p:spPr>
          <a:xfrm>
            <a:off x="7320072" y="1886611"/>
            <a:ext cx="4367348" cy="7648684"/>
          </a:xfrm>
          <a:prstGeom prst="rect">
            <a:avLst/>
          </a:prstGeom>
          <a:solidFill>
            <a:schemeClr val="bg2"/>
          </a:solidFill>
          <a:ln w="12700" cap="flat">
            <a:solidFill>
              <a:srgbClr val="4A5AA7"/>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26" name="Freccia a destra 25"/>
          <p:cNvSpPr/>
          <p:nvPr/>
        </p:nvSpPr>
        <p:spPr>
          <a:xfrm>
            <a:off x="5591881" y="2134144"/>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a:t>
            </a:r>
          </a:p>
        </p:txBody>
      </p:sp>
      <p:sp>
        <p:nvSpPr>
          <p:cNvPr id="27" name="Rettangolo 26"/>
          <p:cNvSpPr/>
          <p:nvPr/>
        </p:nvSpPr>
        <p:spPr>
          <a:xfrm>
            <a:off x="7361178" y="5071827"/>
            <a:ext cx="4173325" cy="1200329"/>
          </a:xfrm>
          <a:prstGeom prst="rect">
            <a:avLst/>
          </a:prstGeom>
          <a:noFill/>
        </p:spPr>
        <p:txBody>
          <a:bodyPr wrap="square" lIns="91440" tIns="45720" rIns="91440" bIns="45720">
            <a:spAutoFit/>
          </a:bodyPr>
          <a:lstStyle/>
          <a:p>
            <a:pPr algn="ctr"/>
            <a:r>
              <a:rPr lang="it-IT" dirty="0">
                <a:ln w="0"/>
                <a:solidFill>
                  <a:schemeClr val="tx1"/>
                </a:solidFill>
                <a:effectLst>
                  <a:outerShdw blurRad="38100" dist="19050" dir="2700000" algn="tl" rotWithShape="0">
                    <a:schemeClr val="dk1">
                      <a:alpha val="40000"/>
                    </a:schemeClr>
                  </a:outerShdw>
                </a:effectLst>
              </a:rPr>
              <a:t>PRODUTTORE GRANULATO</a:t>
            </a:r>
            <a:endParaRPr lang="it-IT" b="0" cap="none" spc="0" dirty="0">
              <a:ln w="0"/>
              <a:solidFill>
                <a:schemeClr val="tx1"/>
              </a:solidFill>
              <a:effectLst>
                <a:outerShdw blurRad="38100" dist="19050" dir="2700000" algn="tl" rotWithShape="0">
                  <a:schemeClr val="dk1">
                    <a:alpha val="40000"/>
                  </a:schemeClr>
                </a:outerShdw>
              </a:effectLst>
            </a:endParaRPr>
          </a:p>
        </p:txBody>
      </p:sp>
      <p:sp>
        <p:nvSpPr>
          <p:cNvPr id="20" name="Freccia a destra 19">
            <a:extLst>
              <a:ext uri="{FF2B5EF4-FFF2-40B4-BE49-F238E27FC236}">
                <a16:creationId xmlns:a16="http://schemas.microsoft.com/office/drawing/2014/main" id="{A86E7C32-47CB-5F7B-8886-94209015D502}"/>
              </a:ext>
            </a:extLst>
          </p:cNvPr>
          <p:cNvSpPr/>
          <p:nvPr/>
        </p:nvSpPr>
        <p:spPr>
          <a:xfrm>
            <a:off x="5591881" y="2692709"/>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2</a:t>
            </a:r>
          </a:p>
        </p:txBody>
      </p:sp>
      <p:sp>
        <p:nvSpPr>
          <p:cNvPr id="31" name="Freccia a destra 30">
            <a:extLst>
              <a:ext uri="{FF2B5EF4-FFF2-40B4-BE49-F238E27FC236}">
                <a16:creationId xmlns:a16="http://schemas.microsoft.com/office/drawing/2014/main" id="{ED672E03-DFC5-4BB8-AECB-D37EB6B63514}"/>
              </a:ext>
            </a:extLst>
          </p:cNvPr>
          <p:cNvSpPr/>
          <p:nvPr/>
        </p:nvSpPr>
        <p:spPr>
          <a:xfrm>
            <a:off x="5602514" y="3169041"/>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3</a:t>
            </a:r>
          </a:p>
        </p:txBody>
      </p:sp>
      <p:sp>
        <p:nvSpPr>
          <p:cNvPr id="35" name="Freccia a destra 34">
            <a:extLst>
              <a:ext uri="{FF2B5EF4-FFF2-40B4-BE49-F238E27FC236}">
                <a16:creationId xmlns:a16="http://schemas.microsoft.com/office/drawing/2014/main" id="{B51F4295-DF4D-7B49-BBBC-B934488E8CA3}"/>
              </a:ext>
            </a:extLst>
          </p:cNvPr>
          <p:cNvSpPr/>
          <p:nvPr/>
        </p:nvSpPr>
        <p:spPr>
          <a:xfrm>
            <a:off x="5602513" y="4183763"/>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5</a:t>
            </a:r>
          </a:p>
        </p:txBody>
      </p:sp>
      <p:sp>
        <p:nvSpPr>
          <p:cNvPr id="37" name="Freccia a destra 36">
            <a:extLst>
              <a:ext uri="{FF2B5EF4-FFF2-40B4-BE49-F238E27FC236}">
                <a16:creationId xmlns:a16="http://schemas.microsoft.com/office/drawing/2014/main" id="{7629059B-3F67-9166-9F74-B3C21B661F36}"/>
              </a:ext>
            </a:extLst>
          </p:cNvPr>
          <p:cNvSpPr/>
          <p:nvPr/>
        </p:nvSpPr>
        <p:spPr>
          <a:xfrm>
            <a:off x="5591879" y="4668395"/>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6</a:t>
            </a:r>
          </a:p>
        </p:txBody>
      </p:sp>
      <p:sp>
        <p:nvSpPr>
          <p:cNvPr id="41" name="Freccia a destra 40">
            <a:extLst>
              <a:ext uri="{FF2B5EF4-FFF2-40B4-BE49-F238E27FC236}">
                <a16:creationId xmlns:a16="http://schemas.microsoft.com/office/drawing/2014/main" id="{AC58AFEE-1F74-31F0-1E8A-026B144D5B3C}"/>
              </a:ext>
            </a:extLst>
          </p:cNvPr>
          <p:cNvSpPr/>
          <p:nvPr/>
        </p:nvSpPr>
        <p:spPr>
          <a:xfrm>
            <a:off x="5602511" y="5153027"/>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7</a:t>
            </a:r>
          </a:p>
        </p:txBody>
      </p:sp>
      <p:sp>
        <p:nvSpPr>
          <p:cNvPr id="43" name="Freccia a destra 42">
            <a:extLst>
              <a:ext uri="{FF2B5EF4-FFF2-40B4-BE49-F238E27FC236}">
                <a16:creationId xmlns:a16="http://schemas.microsoft.com/office/drawing/2014/main" id="{C2B90051-EFCA-B4B6-5710-EC778A3FC699}"/>
              </a:ext>
            </a:extLst>
          </p:cNvPr>
          <p:cNvSpPr/>
          <p:nvPr/>
        </p:nvSpPr>
        <p:spPr>
          <a:xfrm>
            <a:off x="5602510" y="5760604"/>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8</a:t>
            </a:r>
          </a:p>
        </p:txBody>
      </p:sp>
      <p:sp>
        <p:nvSpPr>
          <p:cNvPr id="45" name="Freccia a destra 44">
            <a:extLst>
              <a:ext uri="{FF2B5EF4-FFF2-40B4-BE49-F238E27FC236}">
                <a16:creationId xmlns:a16="http://schemas.microsoft.com/office/drawing/2014/main" id="{BB4A74BC-DA83-B78B-B8DE-18F9B8301817}"/>
              </a:ext>
            </a:extLst>
          </p:cNvPr>
          <p:cNvSpPr/>
          <p:nvPr/>
        </p:nvSpPr>
        <p:spPr>
          <a:xfrm>
            <a:off x="5561406" y="6368181"/>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9</a:t>
            </a:r>
          </a:p>
        </p:txBody>
      </p:sp>
      <p:sp>
        <p:nvSpPr>
          <p:cNvPr id="47" name="Freccia a destra 46">
            <a:extLst>
              <a:ext uri="{FF2B5EF4-FFF2-40B4-BE49-F238E27FC236}">
                <a16:creationId xmlns:a16="http://schemas.microsoft.com/office/drawing/2014/main" id="{BB7A0701-0058-493A-BF18-B12552723550}"/>
              </a:ext>
            </a:extLst>
          </p:cNvPr>
          <p:cNvSpPr/>
          <p:nvPr/>
        </p:nvSpPr>
        <p:spPr>
          <a:xfrm>
            <a:off x="5591217" y="6872988"/>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10</a:t>
            </a:r>
          </a:p>
        </p:txBody>
      </p:sp>
      <p:sp>
        <p:nvSpPr>
          <p:cNvPr id="49" name="Freccia a destra 48">
            <a:extLst>
              <a:ext uri="{FF2B5EF4-FFF2-40B4-BE49-F238E27FC236}">
                <a16:creationId xmlns:a16="http://schemas.microsoft.com/office/drawing/2014/main" id="{072ED3B3-5F0C-C884-4637-3CEFC0278EA4}"/>
              </a:ext>
            </a:extLst>
          </p:cNvPr>
          <p:cNvSpPr/>
          <p:nvPr/>
        </p:nvSpPr>
        <p:spPr>
          <a:xfrm>
            <a:off x="5590505" y="7382602"/>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11</a:t>
            </a:r>
          </a:p>
        </p:txBody>
      </p:sp>
      <p:sp>
        <p:nvSpPr>
          <p:cNvPr id="51" name="Freccia a destra 50">
            <a:extLst>
              <a:ext uri="{FF2B5EF4-FFF2-40B4-BE49-F238E27FC236}">
                <a16:creationId xmlns:a16="http://schemas.microsoft.com/office/drawing/2014/main" id="{9C2B74DC-954A-3A84-C9EB-5510E7B782BB}"/>
              </a:ext>
            </a:extLst>
          </p:cNvPr>
          <p:cNvSpPr/>
          <p:nvPr/>
        </p:nvSpPr>
        <p:spPr>
          <a:xfrm>
            <a:off x="5561405" y="7825651"/>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12</a:t>
            </a:r>
          </a:p>
        </p:txBody>
      </p:sp>
      <p:sp>
        <p:nvSpPr>
          <p:cNvPr id="3" name="Freccia a destra 2"/>
          <p:cNvSpPr/>
          <p:nvPr/>
        </p:nvSpPr>
        <p:spPr>
          <a:xfrm>
            <a:off x="11687420" y="5680657"/>
            <a:ext cx="978408"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13</a:t>
            </a:r>
          </a:p>
        </p:txBody>
      </p:sp>
      <p:sp>
        <p:nvSpPr>
          <p:cNvPr id="33" name="Freccia a destra 32">
            <a:extLst>
              <a:ext uri="{FF2B5EF4-FFF2-40B4-BE49-F238E27FC236}">
                <a16:creationId xmlns:a16="http://schemas.microsoft.com/office/drawing/2014/main" id="{0C040B41-275D-A1B5-153C-475188679126}"/>
              </a:ext>
            </a:extLst>
          </p:cNvPr>
          <p:cNvSpPr/>
          <p:nvPr/>
        </p:nvSpPr>
        <p:spPr>
          <a:xfrm>
            <a:off x="5602514" y="3699131"/>
            <a:ext cx="1507345" cy="570627"/>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1200" b="0" i="0" u="none" strike="noStrike" cap="none" spc="0" normalizeH="0" baseline="0" dirty="0">
                <a:ln>
                  <a:noFill/>
                </a:ln>
                <a:solidFill>
                  <a:srgbClr val="FFFFFF"/>
                </a:solidFill>
                <a:effectLst/>
                <a:uFillTx/>
                <a:latin typeface="+mn-lt"/>
                <a:ea typeface="+mn-ea"/>
                <a:cs typeface="+mn-cs"/>
                <a:sym typeface="Helvetica Light"/>
              </a:rPr>
              <a:t>4</a:t>
            </a:r>
          </a:p>
        </p:txBody>
      </p:sp>
    </p:spTree>
    <p:extLst>
      <p:ext uri="{BB962C8B-B14F-4D97-AF65-F5344CB8AC3E}">
        <p14:creationId xmlns:p14="http://schemas.microsoft.com/office/powerpoint/2010/main" val="2743172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58D55-2596-D265-B251-4BCE9B642E6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AB5AB51-B940-4334-F595-A29FAB07517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26EFB68-CD00-38FD-904C-CDD9A91267BE}"/>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103</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39131" cy="793892"/>
          </a:xfrm>
        </p:spPr>
        <p:txBody>
          <a:bodyPr>
            <a:normAutofit fontScale="90000"/>
          </a:bodyPr>
          <a:lstStyle/>
          <a:p>
            <a:pPr algn="ctr"/>
            <a:r>
              <a:rPr lang="it-IT" dirty="0"/>
              <a:t>Basi di calcolo per la CO2 «esterna» al processo produttivo</a:t>
            </a:r>
          </a:p>
        </p:txBody>
      </p:sp>
      <p:sp>
        <p:nvSpPr>
          <p:cNvPr id="3" name="Segnaposto testo 2"/>
          <p:cNvSpPr txBox="1">
            <a:spLocks/>
          </p:cNvSpPr>
          <p:nvPr/>
        </p:nvSpPr>
        <p:spPr>
          <a:xfrm>
            <a:off x="409081" y="1954388"/>
            <a:ext cx="5058269" cy="7067692"/>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2000" b="1" dirty="0">
                <a:latin typeface="Calibri" panose="020F0502020204030204" pitchFamily="34" charset="0"/>
                <a:cs typeface="Calibri" panose="020F0502020204030204" pitchFamily="34" charset="0"/>
              </a:rPr>
              <a:t>Fattori emissione di CO2 «interni»  :</a:t>
            </a:r>
          </a:p>
          <a:p>
            <a:pPr marL="342900" indent="-342900"/>
            <a:r>
              <a:rPr lang="it-IT" sz="2000" b="1" dirty="0">
                <a:latin typeface="Calibri" panose="020F0502020204030204" pitchFamily="34" charset="0"/>
                <a:cs typeface="Calibri" panose="020F0502020204030204" pitchFamily="34" charset="0"/>
              </a:rPr>
              <a:t>Energia Elettrica (Fonte  ISPRA – Media Nazionale 2023 )             :    257 kg/</a:t>
            </a:r>
            <a:r>
              <a:rPr lang="it-IT" sz="2000" b="1" dirty="0" err="1">
                <a:latin typeface="Calibri" panose="020F0502020204030204" pitchFamily="34" charset="0"/>
                <a:cs typeface="Calibri" panose="020F0502020204030204" pitchFamily="34" charset="0"/>
              </a:rPr>
              <a:t>Mwhel</a:t>
            </a:r>
            <a:endParaRPr lang="it-IT" sz="2000" b="1" dirty="0">
              <a:latin typeface="Calibri" panose="020F0502020204030204" pitchFamily="34" charset="0"/>
              <a:cs typeface="Calibri" panose="020F0502020204030204" pitchFamily="34" charset="0"/>
            </a:endParaRPr>
          </a:p>
          <a:p>
            <a:pPr marL="342900" indent="-342900"/>
            <a:r>
              <a:rPr lang="it-IT" sz="2000" b="1" dirty="0">
                <a:latin typeface="Calibri" panose="020F0502020204030204" pitchFamily="34" charset="0"/>
                <a:cs typeface="Calibri" panose="020F0502020204030204" pitchFamily="34" charset="0"/>
              </a:rPr>
              <a:t>Gas Metano (Parametri standard nazionali di emissione ): 1,983 kg/</a:t>
            </a:r>
            <a:r>
              <a:rPr lang="it-IT" sz="2000" b="1" dirty="0" err="1">
                <a:latin typeface="Calibri" panose="020F0502020204030204" pitchFamily="34" charset="0"/>
                <a:cs typeface="Calibri" panose="020F0502020204030204" pitchFamily="34" charset="0"/>
              </a:rPr>
              <a:t>smc</a:t>
            </a:r>
            <a:r>
              <a:rPr lang="it-IT" sz="2000" b="1" dirty="0">
                <a:latin typeface="Calibri" panose="020F0502020204030204" pitchFamily="34" charset="0"/>
                <a:cs typeface="Calibri" panose="020F0502020204030204" pitchFamily="34" charset="0"/>
              </a:rPr>
              <a:t> </a:t>
            </a:r>
          </a:p>
          <a:p>
            <a:pPr marL="342900" indent="-342900"/>
            <a:r>
              <a:rPr lang="it-IT" sz="2000" b="1" dirty="0">
                <a:latin typeface="Calibri" panose="020F0502020204030204" pitchFamily="34" charset="0"/>
                <a:cs typeface="Calibri" panose="020F0502020204030204" pitchFamily="34" charset="0"/>
              </a:rPr>
              <a:t>Gasolio (Banca dati </a:t>
            </a:r>
            <a:r>
              <a:rPr lang="it-IT" sz="2000" b="1" dirty="0" err="1">
                <a:latin typeface="Calibri" panose="020F0502020204030204" pitchFamily="34" charset="0"/>
                <a:cs typeface="Calibri" panose="020F0502020204030204" pitchFamily="34" charset="0"/>
              </a:rPr>
              <a:t>Ecoinvent</a:t>
            </a:r>
            <a:r>
              <a:rPr lang="it-IT" sz="2000" b="1" dirty="0">
                <a:latin typeface="Calibri" panose="020F0502020204030204" pitchFamily="34" charset="0"/>
                <a:cs typeface="Calibri" panose="020F0502020204030204" pitchFamily="34" charset="0"/>
              </a:rPr>
              <a:t> )                                                             :  330 kg/ton</a:t>
            </a:r>
            <a:endParaRPr lang="it-IT" dirty="0"/>
          </a:p>
          <a:p>
            <a:r>
              <a:rPr lang="it-IT" sz="2400" b="1" dirty="0">
                <a:latin typeface="Calibri" panose="020F0502020204030204" pitchFamily="34" charset="0"/>
                <a:cs typeface="Calibri" panose="020F0502020204030204" pitchFamily="34" charset="0"/>
              </a:rPr>
              <a:t>Fattori emissione di CO2 «esterni»  </a:t>
            </a:r>
            <a:r>
              <a:rPr lang="it-IT" sz="2400" b="1" dirty="0" smtClean="0">
                <a:latin typeface="Calibri" panose="020F0502020204030204" pitchFamily="34" charset="0"/>
                <a:cs typeface="Calibri" panose="020F0502020204030204" pitchFamily="34" charset="0"/>
              </a:rPr>
              <a:t>: </a:t>
            </a:r>
            <a:r>
              <a:rPr lang="it-IT" sz="1600" b="1" dirty="0" smtClean="0">
                <a:latin typeface="Calibri" panose="020F0502020204030204" pitchFamily="34" charset="0"/>
                <a:cs typeface="Calibri" panose="020F0502020204030204" pitchFamily="34" charset="0"/>
              </a:rPr>
              <a:t>TUTTI </a:t>
            </a:r>
            <a:r>
              <a:rPr lang="it-IT" sz="1600" b="1" dirty="0">
                <a:latin typeface="Calibri" panose="020F0502020204030204" pitchFamily="34" charset="0"/>
                <a:cs typeface="Calibri" panose="020F0502020204030204" pitchFamily="34" charset="0"/>
              </a:rPr>
              <a:t>I DATI RIPORTATI DI SEGUITO SONO RICAVATI DALLA BANCA DATI ECOINVENT 2021</a:t>
            </a:r>
          </a:p>
          <a:p>
            <a:pPr marL="0" indent="0">
              <a:buNone/>
            </a:pPr>
            <a:r>
              <a:rPr lang="it-IT" dirty="0"/>
              <a:t>	</a:t>
            </a:r>
          </a:p>
          <a:p>
            <a:endParaRPr lang="it-IT" dirty="0"/>
          </a:p>
        </p:txBody>
      </p:sp>
      <p:graphicFrame>
        <p:nvGraphicFramePr>
          <p:cNvPr id="9" name="Segnaposto contenuto 8"/>
          <p:cNvGraphicFramePr>
            <a:graphicFrameLocks/>
          </p:cNvGraphicFramePr>
          <p:nvPr>
            <p:extLst>
              <p:ext uri="{D42A27DB-BD31-4B8C-83A1-F6EECF244321}">
                <p14:modId xmlns:p14="http://schemas.microsoft.com/office/powerpoint/2010/main" val="778270733"/>
              </p:ext>
            </p:extLst>
          </p:nvPr>
        </p:nvGraphicFramePr>
        <p:xfrm>
          <a:off x="5617070" y="2812119"/>
          <a:ext cx="7029451" cy="5687568"/>
        </p:xfrm>
        <a:graphic>
          <a:graphicData uri="http://schemas.openxmlformats.org/drawingml/2006/table">
            <a:tbl>
              <a:tblPr firstRow="1" bandRow="1">
                <a:tableStyleId>{5940675A-B579-460E-94D1-54222C63F5DA}</a:tableStyleId>
              </a:tblPr>
              <a:tblGrid>
                <a:gridCol w="2986368">
                  <a:extLst>
                    <a:ext uri="{9D8B030D-6E8A-4147-A177-3AD203B41FA5}">
                      <a16:colId xmlns:a16="http://schemas.microsoft.com/office/drawing/2014/main" val="2038148655"/>
                    </a:ext>
                  </a:extLst>
                </a:gridCol>
                <a:gridCol w="1939859">
                  <a:extLst>
                    <a:ext uri="{9D8B030D-6E8A-4147-A177-3AD203B41FA5}">
                      <a16:colId xmlns:a16="http://schemas.microsoft.com/office/drawing/2014/main" val="860237154"/>
                    </a:ext>
                  </a:extLst>
                </a:gridCol>
                <a:gridCol w="2103224">
                  <a:extLst>
                    <a:ext uri="{9D8B030D-6E8A-4147-A177-3AD203B41FA5}">
                      <a16:colId xmlns:a16="http://schemas.microsoft.com/office/drawing/2014/main" val="1096044744"/>
                    </a:ext>
                  </a:extLst>
                </a:gridCol>
              </a:tblGrid>
              <a:tr h="401055">
                <a:tc>
                  <a:txBody>
                    <a:bodyPr/>
                    <a:lstStyle/>
                    <a:p>
                      <a:endParaRPr lang="it-IT" dirty="0"/>
                    </a:p>
                  </a:txBody>
                  <a:tcPr/>
                </a:tc>
                <a:tc>
                  <a:txBody>
                    <a:bodyPr/>
                    <a:lstStyle/>
                    <a:p>
                      <a:pPr algn="ctr"/>
                      <a:r>
                        <a:rPr lang="it-IT" dirty="0"/>
                        <a:t>Kg CO2/Kg</a:t>
                      </a:r>
                    </a:p>
                  </a:txBody>
                  <a:tcPr/>
                </a:tc>
                <a:tc>
                  <a:txBody>
                    <a:bodyPr/>
                    <a:lstStyle/>
                    <a:p>
                      <a:endParaRPr lang="it-IT"/>
                    </a:p>
                  </a:txBody>
                  <a:tcPr/>
                </a:tc>
                <a:extLst>
                  <a:ext uri="{0D108BD9-81ED-4DB2-BD59-A6C34878D82A}">
                    <a16:rowId xmlns:a16="http://schemas.microsoft.com/office/drawing/2014/main" val="2936068581"/>
                  </a:ext>
                </a:extLst>
              </a:tr>
              <a:tr h="401055">
                <a:tc>
                  <a:txBody>
                    <a:bodyPr/>
                    <a:lstStyle/>
                    <a:p>
                      <a:pPr algn="l"/>
                      <a:r>
                        <a:rPr lang="it-IT" dirty="0"/>
                        <a:t>Glicol</a:t>
                      </a:r>
                    </a:p>
                  </a:txBody>
                  <a:tcPr/>
                </a:tc>
                <a:tc>
                  <a:txBody>
                    <a:bodyPr/>
                    <a:lstStyle/>
                    <a:p>
                      <a:pPr algn="ctr"/>
                      <a:endParaRPr lang="it-IT" dirty="0"/>
                    </a:p>
                  </a:txBody>
                  <a:tcPr/>
                </a:tc>
                <a:tc>
                  <a:txBody>
                    <a:bodyPr/>
                    <a:lstStyle/>
                    <a:p>
                      <a:pPr algn="ctr"/>
                      <a:r>
                        <a:rPr lang="it-IT" dirty="0"/>
                        <a:t>1,6</a:t>
                      </a:r>
                    </a:p>
                  </a:txBody>
                  <a:tcPr/>
                </a:tc>
                <a:extLst>
                  <a:ext uri="{0D108BD9-81ED-4DB2-BD59-A6C34878D82A}">
                    <a16:rowId xmlns:a16="http://schemas.microsoft.com/office/drawing/2014/main" val="2632489376"/>
                  </a:ext>
                </a:extLst>
              </a:tr>
              <a:tr h="401055">
                <a:tc>
                  <a:txBody>
                    <a:bodyPr/>
                    <a:lstStyle/>
                    <a:p>
                      <a:pPr algn="l"/>
                      <a:r>
                        <a:rPr lang="it-IT" dirty="0"/>
                        <a:t>Acido Acetico</a:t>
                      </a:r>
                    </a:p>
                  </a:txBody>
                  <a:tcPr/>
                </a:tc>
                <a:tc>
                  <a:txBody>
                    <a:bodyPr/>
                    <a:lstStyle/>
                    <a:p>
                      <a:pPr algn="ctr"/>
                      <a:endParaRPr lang="it-IT" dirty="0"/>
                    </a:p>
                  </a:txBody>
                  <a:tcPr/>
                </a:tc>
                <a:tc>
                  <a:txBody>
                    <a:bodyPr/>
                    <a:lstStyle/>
                    <a:p>
                      <a:pPr algn="ctr"/>
                      <a:r>
                        <a:rPr lang="it-IT" dirty="0"/>
                        <a:t>2</a:t>
                      </a:r>
                    </a:p>
                  </a:txBody>
                  <a:tcPr/>
                </a:tc>
                <a:extLst>
                  <a:ext uri="{0D108BD9-81ED-4DB2-BD59-A6C34878D82A}">
                    <a16:rowId xmlns:a16="http://schemas.microsoft.com/office/drawing/2014/main" val="2823574551"/>
                  </a:ext>
                </a:extLst>
              </a:tr>
              <a:tr h="401055">
                <a:tc>
                  <a:txBody>
                    <a:bodyPr/>
                    <a:lstStyle/>
                    <a:p>
                      <a:pPr algn="l"/>
                      <a:r>
                        <a:rPr lang="it-IT" dirty="0"/>
                        <a:t>Polibutadiene</a:t>
                      </a:r>
                    </a:p>
                  </a:txBody>
                  <a:tcPr/>
                </a:tc>
                <a:tc>
                  <a:txBody>
                    <a:bodyPr/>
                    <a:lstStyle/>
                    <a:p>
                      <a:pPr algn="ctr"/>
                      <a:endParaRPr lang="it-IT" dirty="0"/>
                    </a:p>
                  </a:txBody>
                  <a:tcPr/>
                </a:tc>
                <a:tc>
                  <a:txBody>
                    <a:bodyPr/>
                    <a:lstStyle/>
                    <a:p>
                      <a:pPr algn="ctr"/>
                      <a:r>
                        <a:rPr lang="it-IT" dirty="0"/>
                        <a:t>3,9</a:t>
                      </a:r>
                    </a:p>
                  </a:txBody>
                  <a:tcPr/>
                </a:tc>
                <a:extLst>
                  <a:ext uri="{0D108BD9-81ED-4DB2-BD59-A6C34878D82A}">
                    <a16:rowId xmlns:a16="http://schemas.microsoft.com/office/drawing/2014/main" val="1355580566"/>
                  </a:ext>
                </a:extLst>
              </a:tr>
              <a:tr h="401055">
                <a:tc>
                  <a:txBody>
                    <a:bodyPr/>
                    <a:lstStyle/>
                    <a:p>
                      <a:pPr algn="l"/>
                      <a:r>
                        <a:rPr lang="it-IT" dirty="0"/>
                        <a:t>PP (</a:t>
                      </a:r>
                      <a:r>
                        <a:rPr lang="it-IT" dirty="0" err="1"/>
                        <a:t>Ric</a:t>
                      </a:r>
                      <a:r>
                        <a:rPr lang="it-IT" dirty="0"/>
                        <a:t>)</a:t>
                      </a:r>
                    </a:p>
                  </a:txBody>
                  <a:tcPr/>
                </a:tc>
                <a:tc>
                  <a:txBody>
                    <a:bodyPr/>
                    <a:lstStyle/>
                    <a:p>
                      <a:pPr algn="ctr"/>
                      <a:endParaRPr lang="it-IT" dirty="0"/>
                    </a:p>
                  </a:txBody>
                  <a:tcPr/>
                </a:tc>
                <a:tc>
                  <a:txBody>
                    <a:bodyPr/>
                    <a:lstStyle/>
                    <a:p>
                      <a:pPr algn="ctr"/>
                      <a:r>
                        <a:rPr lang="it-IT" dirty="0"/>
                        <a:t>0,57</a:t>
                      </a:r>
                    </a:p>
                  </a:txBody>
                  <a:tcPr/>
                </a:tc>
                <a:extLst>
                  <a:ext uri="{0D108BD9-81ED-4DB2-BD59-A6C34878D82A}">
                    <a16:rowId xmlns:a16="http://schemas.microsoft.com/office/drawing/2014/main" val="3808217959"/>
                  </a:ext>
                </a:extLst>
              </a:tr>
              <a:tr h="401055">
                <a:tc>
                  <a:txBody>
                    <a:bodyPr/>
                    <a:lstStyle/>
                    <a:p>
                      <a:pPr algn="l"/>
                      <a:r>
                        <a:rPr lang="it-IT" dirty="0"/>
                        <a:t>PE (</a:t>
                      </a:r>
                      <a:r>
                        <a:rPr lang="it-IT" dirty="0" err="1"/>
                        <a:t>Ric</a:t>
                      </a:r>
                      <a:r>
                        <a:rPr lang="it-IT" dirty="0"/>
                        <a:t>)</a:t>
                      </a:r>
                    </a:p>
                  </a:txBody>
                  <a:tcPr/>
                </a:tc>
                <a:tc>
                  <a:txBody>
                    <a:bodyPr/>
                    <a:lstStyle/>
                    <a:p>
                      <a:pPr algn="ctr"/>
                      <a:endParaRPr lang="it-IT" dirty="0"/>
                    </a:p>
                  </a:txBody>
                  <a:tcPr/>
                </a:tc>
                <a:tc>
                  <a:txBody>
                    <a:bodyPr/>
                    <a:lstStyle/>
                    <a:p>
                      <a:pPr algn="ctr"/>
                      <a:r>
                        <a:rPr lang="it-IT" dirty="0"/>
                        <a:t>0,67</a:t>
                      </a:r>
                    </a:p>
                  </a:txBody>
                  <a:tcPr/>
                </a:tc>
                <a:extLst>
                  <a:ext uri="{0D108BD9-81ED-4DB2-BD59-A6C34878D82A}">
                    <a16:rowId xmlns:a16="http://schemas.microsoft.com/office/drawing/2014/main" val="908324068"/>
                  </a:ext>
                </a:extLst>
              </a:tr>
              <a:tr h="401055">
                <a:tc>
                  <a:txBody>
                    <a:bodyPr/>
                    <a:lstStyle/>
                    <a:p>
                      <a:pPr algn="l"/>
                      <a:r>
                        <a:rPr lang="it-IT" dirty="0"/>
                        <a:t>ABS (</a:t>
                      </a:r>
                      <a:r>
                        <a:rPr lang="it-IT" dirty="0" err="1"/>
                        <a:t>Ric</a:t>
                      </a:r>
                      <a:r>
                        <a:rPr lang="it-IT" dirty="0"/>
                        <a:t>)</a:t>
                      </a:r>
                    </a:p>
                  </a:txBody>
                  <a:tcPr/>
                </a:tc>
                <a:tc>
                  <a:txBody>
                    <a:bodyPr/>
                    <a:lstStyle/>
                    <a:p>
                      <a:pPr algn="ctr"/>
                      <a:endParaRPr lang="it-IT" dirty="0"/>
                    </a:p>
                  </a:txBody>
                  <a:tcPr/>
                </a:tc>
                <a:tc>
                  <a:txBody>
                    <a:bodyPr/>
                    <a:lstStyle/>
                    <a:p>
                      <a:pPr algn="ctr"/>
                      <a:r>
                        <a:rPr lang="it-IT" dirty="0"/>
                        <a:t>1,4</a:t>
                      </a:r>
                    </a:p>
                  </a:txBody>
                  <a:tcPr/>
                </a:tc>
                <a:extLst>
                  <a:ext uri="{0D108BD9-81ED-4DB2-BD59-A6C34878D82A}">
                    <a16:rowId xmlns:a16="http://schemas.microsoft.com/office/drawing/2014/main" val="3953439538"/>
                  </a:ext>
                </a:extLst>
              </a:tr>
              <a:tr h="401055">
                <a:tc>
                  <a:txBody>
                    <a:bodyPr/>
                    <a:lstStyle/>
                    <a:p>
                      <a:pPr algn="l"/>
                      <a:r>
                        <a:rPr lang="it-IT" dirty="0"/>
                        <a:t>PS</a:t>
                      </a:r>
                      <a:r>
                        <a:rPr lang="it-IT" baseline="0" dirty="0"/>
                        <a:t> </a:t>
                      </a:r>
                      <a:r>
                        <a:rPr lang="it-IT" dirty="0"/>
                        <a:t>(</a:t>
                      </a:r>
                      <a:r>
                        <a:rPr lang="it-IT" dirty="0" err="1"/>
                        <a:t>Ric</a:t>
                      </a:r>
                      <a:r>
                        <a:rPr lang="it-IT" dirty="0"/>
                        <a:t>)</a:t>
                      </a:r>
                    </a:p>
                  </a:txBody>
                  <a:tcPr/>
                </a:tc>
                <a:tc>
                  <a:txBody>
                    <a:bodyPr/>
                    <a:lstStyle/>
                    <a:p>
                      <a:pPr algn="ctr"/>
                      <a:endParaRPr lang="it-IT" dirty="0"/>
                    </a:p>
                  </a:txBody>
                  <a:tcPr/>
                </a:tc>
                <a:tc>
                  <a:txBody>
                    <a:bodyPr/>
                    <a:lstStyle/>
                    <a:p>
                      <a:pPr algn="ctr"/>
                      <a:r>
                        <a:rPr lang="it-IT" dirty="0"/>
                        <a:t>1,15</a:t>
                      </a:r>
                    </a:p>
                  </a:txBody>
                  <a:tcPr/>
                </a:tc>
                <a:extLst>
                  <a:ext uri="{0D108BD9-81ED-4DB2-BD59-A6C34878D82A}">
                    <a16:rowId xmlns:a16="http://schemas.microsoft.com/office/drawing/2014/main" val="1233945898"/>
                  </a:ext>
                </a:extLst>
              </a:tr>
              <a:tr h="401055">
                <a:tc>
                  <a:txBody>
                    <a:bodyPr/>
                    <a:lstStyle/>
                    <a:p>
                      <a:pPr algn="l"/>
                      <a:r>
                        <a:rPr lang="it-IT" dirty="0"/>
                        <a:t>PP (</a:t>
                      </a:r>
                      <a:r>
                        <a:rPr lang="it-IT" dirty="0" err="1"/>
                        <a:t>verg</a:t>
                      </a:r>
                      <a:r>
                        <a:rPr lang="it-IT" dirty="0"/>
                        <a:t>)</a:t>
                      </a:r>
                    </a:p>
                  </a:txBody>
                  <a:tcPr/>
                </a:tc>
                <a:tc>
                  <a:txBody>
                    <a:bodyPr/>
                    <a:lstStyle/>
                    <a:p>
                      <a:pPr algn="ctr"/>
                      <a:endParaRPr lang="it-IT" dirty="0"/>
                    </a:p>
                  </a:txBody>
                  <a:tcPr/>
                </a:tc>
                <a:tc>
                  <a:txBody>
                    <a:bodyPr/>
                    <a:lstStyle/>
                    <a:p>
                      <a:pPr algn="ctr"/>
                      <a:r>
                        <a:rPr lang="it-IT" dirty="0"/>
                        <a:t>1,9</a:t>
                      </a:r>
                    </a:p>
                  </a:txBody>
                  <a:tcPr/>
                </a:tc>
                <a:extLst>
                  <a:ext uri="{0D108BD9-81ED-4DB2-BD59-A6C34878D82A}">
                    <a16:rowId xmlns:a16="http://schemas.microsoft.com/office/drawing/2014/main" val="1517042167"/>
                  </a:ext>
                </a:extLst>
              </a:tr>
              <a:tr h="401055">
                <a:tc>
                  <a:txBody>
                    <a:bodyPr/>
                    <a:lstStyle/>
                    <a:p>
                      <a:pPr algn="l"/>
                      <a:r>
                        <a:rPr lang="it-IT" dirty="0"/>
                        <a:t>PP (</a:t>
                      </a:r>
                      <a:r>
                        <a:rPr lang="it-IT" dirty="0" err="1"/>
                        <a:t>estrus</a:t>
                      </a:r>
                      <a:r>
                        <a:rPr lang="it-IT" dirty="0"/>
                        <a:t>)</a:t>
                      </a:r>
                    </a:p>
                  </a:txBody>
                  <a:tcPr/>
                </a:tc>
                <a:tc>
                  <a:txBody>
                    <a:bodyPr/>
                    <a:lstStyle/>
                    <a:p>
                      <a:pPr algn="ctr"/>
                      <a:endParaRPr lang="it-IT" dirty="0"/>
                    </a:p>
                  </a:txBody>
                  <a:tcPr/>
                </a:tc>
                <a:tc>
                  <a:txBody>
                    <a:bodyPr/>
                    <a:lstStyle/>
                    <a:p>
                      <a:pPr algn="ctr"/>
                      <a:r>
                        <a:rPr lang="it-IT" dirty="0"/>
                        <a:t>0.407</a:t>
                      </a:r>
                    </a:p>
                  </a:txBody>
                  <a:tcPr/>
                </a:tc>
                <a:extLst>
                  <a:ext uri="{0D108BD9-81ED-4DB2-BD59-A6C34878D82A}">
                    <a16:rowId xmlns:a16="http://schemas.microsoft.com/office/drawing/2014/main" val="2976304208"/>
                  </a:ext>
                </a:extLst>
              </a:tr>
              <a:tr h="725961">
                <a:tc>
                  <a:txBody>
                    <a:bodyPr/>
                    <a:lstStyle/>
                    <a:p>
                      <a:pPr algn="l"/>
                      <a:r>
                        <a:rPr lang="it-IT" dirty="0"/>
                        <a:t>Trasporto (16 /42 ton)</a:t>
                      </a:r>
                    </a:p>
                  </a:txBody>
                  <a:tcPr/>
                </a:tc>
                <a:tc>
                  <a:txBody>
                    <a:bodyPr/>
                    <a:lstStyle/>
                    <a:p>
                      <a:pPr algn="ctr"/>
                      <a:r>
                        <a:rPr lang="it-IT" dirty="0"/>
                        <a:t>Kg CO2/Ton x km</a:t>
                      </a:r>
                    </a:p>
                  </a:txBody>
                  <a:tcPr/>
                </a:tc>
                <a:tc>
                  <a:txBody>
                    <a:bodyPr/>
                    <a:lstStyle/>
                    <a:p>
                      <a:pPr algn="ctr"/>
                      <a:r>
                        <a:rPr lang="it-IT" dirty="0"/>
                        <a:t>0,16</a:t>
                      </a:r>
                    </a:p>
                  </a:txBody>
                  <a:tcPr/>
                </a:tc>
                <a:extLst>
                  <a:ext uri="{0D108BD9-81ED-4DB2-BD59-A6C34878D82A}">
                    <a16:rowId xmlns:a16="http://schemas.microsoft.com/office/drawing/2014/main" val="2901047870"/>
                  </a:ext>
                </a:extLst>
              </a:tr>
            </a:tbl>
          </a:graphicData>
        </a:graphic>
      </p:graphicFrame>
    </p:spTree>
    <p:extLst>
      <p:ext uri="{BB962C8B-B14F-4D97-AF65-F5344CB8AC3E}">
        <p14:creationId xmlns:p14="http://schemas.microsoft.com/office/powerpoint/2010/main" val="3125804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128A6-A17B-82F0-D5CA-CCBA6DFA37B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7AA3EFB-ACF2-E2EC-C5A6-5BEE23B57B5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F868204-D4EC-4DEF-537E-ACD377299A6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104</a:t>
            </a:fld>
            <a:endParaRPr lang="it-IT" dirty="0">
              <a:solidFill>
                <a:prstClr val="black">
                  <a:tint val="75000"/>
                </a:prstClr>
              </a:solidFill>
              <a:latin typeface="Calibri"/>
            </a:endParaRPr>
          </a:p>
        </p:txBody>
      </p:sp>
      <p:sp>
        <p:nvSpPr>
          <p:cNvPr id="3" name="Segnaposto testo 2"/>
          <p:cNvSpPr txBox="1">
            <a:spLocks/>
          </p:cNvSpPr>
          <p:nvPr/>
        </p:nvSpPr>
        <p:spPr>
          <a:xfrm>
            <a:off x="894080" y="927100"/>
            <a:ext cx="11216640" cy="7857914"/>
          </a:xfrm>
          <a:prstGeom prst="rect">
            <a:avLst/>
          </a:prstGeom>
        </p:spPr>
        <p:txBody>
          <a:bodyPr vert="horz" lIns="91440" tIns="45720" rIns="91440" bIns="45720" rtlCol="0">
            <a:normAutofit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1800" b="1" dirty="0"/>
              <a:t>DENOMINAZIONE</a:t>
            </a:r>
            <a:r>
              <a:rPr lang="it-IT" sz="1800" dirty="0"/>
              <a:t> </a:t>
            </a:r>
            <a:r>
              <a:rPr lang="it-IT" sz="1800" b="1" dirty="0"/>
              <a:t> </a:t>
            </a:r>
            <a:endParaRPr lang="it-IT" sz="1800" dirty="0"/>
          </a:p>
          <a:p>
            <a:r>
              <a:rPr lang="it-IT" sz="1800" b="1" dirty="0"/>
              <a:t>FORNITORE:</a:t>
            </a:r>
            <a:r>
              <a:rPr lang="it-IT" sz="1800" dirty="0"/>
              <a:t> </a:t>
            </a:r>
          </a:p>
          <a:p>
            <a:r>
              <a:rPr lang="it-IT" sz="1800" b="1" dirty="0"/>
              <a:t>PRODUTTORE e Stabilimento:</a:t>
            </a:r>
            <a:endParaRPr lang="it-IT" sz="1800" dirty="0"/>
          </a:p>
          <a:p>
            <a:r>
              <a:rPr lang="it-IT" sz="1800" b="1" dirty="0"/>
              <a:t>QUANTITATIVO</a:t>
            </a:r>
            <a:r>
              <a:rPr lang="it-IT" sz="1800" dirty="0"/>
              <a:t> (ton/anno).</a:t>
            </a:r>
          </a:p>
          <a:p>
            <a:r>
              <a:rPr lang="it-IT" sz="1800" b="1" dirty="0"/>
              <a:t>DESCRIZIONE PRODOTTO</a:t>
            </a:r>
            <a:endParaRPr lang="it-IT" sz="1800" dirty="0"/>
          </a:p>
          <a:p>
            <a:r>
              <a:rPr lang="it-IT" sz="1800" dirty="0"/>
              <a:t>Descrizione manufatto (tipologia, sigla)</a:t>
            </a:r>
          </a:p>
          <a:p>
            <a:r>
              <a:rPr lang="it-IT" sz="1800" dirty="0"/>
              <a:t>Materiali utilizzati ed imballaggio</a:t>
            </a:r>
          </a:p>
          <a:p>
            <a:r>
              <a:rPr lang="it-IT" sz="1800" b="1" dirty="0"/>
              <a:t>TRASPORTO (verso azienda) </a:t>
            </a:r>
            <a:endParaRPr lang="it-IT" sz="1800" dirty="0"/>
          </a:p>
          <a:p>
            <a:r>
              <a:rPr lang="it-IT" sz="1800" dirty="0"/>
              <a:t>Mezzo e km</a:t>
            </a:r>
          </a:p>
          <a:p>
            <a:r>
              <a:rPr lang="it-IT" sz="1800" b="1" u="sng" dirty="0"/>
              <a:t>CALCOLO CO₂ (da banche dati o EPD o studi LCA)</a:t>
            </a:r>
            <a:endParaRPr lang="it-IT" sz="1800" u="sng" dirty="0"/>
          </a:p>
          <a:p>
            <a:r>
              <a:rPr lang="it-IT" sz="1800" b="1" dirty="0"/>
              <a:t>MATERIALE/I</a:t>
            </a:r>
          </a:p>
          <a:p>
            <a:pPr lvl="1"/>
            <a:r>
              <a:rPr lang="it-IT" sz="1800" dirty="0"/>
              <a:t>Materiale/prodotto</a:t>
            </a:r>
          </a:p>
          <a:p>
            <a:pPr lvl="1"/>
            <a:r>
              <a:rPr lang="it-IT" sz="1800" dirty="0"/>
              <a:t>Imballaggio:</a:t>
            </a:r>
          </a:p>
          <a:p>
            <a:r>
              <a:rPr lang="it-IT" sz="1800" b="1" dirty="0"/>
              <a:t>LAVORAZIONI: </a:t>
            </a:r>
          </a:p>
          <a:p>
            <a:pPr lvl="1"/>
            <a:r>
              <a:rPr lang="it-IT" sz="1800" dirty="0"/>
              <a:t> Materiale/prodotto</a:t>
            </a:r>
          </a:p>
          <a:p>
            <a:pPr lvl="1"/>
            <a:r>
              <a:rPr lang="it-IT" sz="1800" dirty="0"/>
              <a:t>Imballaggio: </a:t>
            </a:r>
          </a:p>
          <a:p>
            <a:r>
              <a:rPr lang="it-IT" sz="1800" b="1" dirty="0"/>
              <a:t>TRASPORTO</a:t>
            </a:r>
            <a:r>
              <a:rPr lang="it-IT" sz="1800" dirty="0"/>
              <a:t> </a:t>
            </a:r>
            <a:r>
              <a:rPr lang="it-IT" sz="1800" b="1" dirty="0"/>
              <a:t>(Prodotto finito): </a:t>
            </a:r>
          </a:p>
          <a:p>
            <a:pPr lvl="1"/>
            <a:r>
              <a:rPr lang="it-IT" sz="1800" dirty="0"/>
              <a:t>Peso totale (incluso imballaggio), km percorsi e mezzo utilizzato</a:t>
            </a:r>
          </a:p>
          <a:p>
            <a:endParaRPr lang="it-IT" dirty="0"/>
          </a:p>
        </p:txBody>
      </p:sp>
    </p:spTree>
    <p:extLst>
      <p:ext uri="{BB962C8B-B14F-4D97-AF65-F5344CB8AC3E}">
        <p14:creationId xmlns:p14="http://schemas.microsoft.com/office/powerpoint/2010/main" val="23367249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9FB90-A694-79BA-8A33-2D473E67534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9DAC9F8-06FC-5494-CBA0-B73C026C08A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60F0ADF-FE2B-8ED6-6B11-F7C1601BD6F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105</a:t>
            </a:fld>
            <a:endParaRPr lang="it-IT" dirty="0">
              <a:solidFill>
                <a:prstClr val="black">
                  <a:tint val="75000"/>
                </a:prstClr>
              </a:solidFill>
              <a:latin typeface="Calibri"/>
            </a:endParaRPr>
          </a:p>
        </p:txBody>
      </p:sp>
      <p:sp>
        <p:nvSpPr>
          <p:cNvPr id="3" name="Segnaposto testo 2"/>
          <p:cNvSpPr txBox="1">
            <a:spLocks/>
          </p:cNvSpPr>
          <p:nvPr/>
        </p:nvSpPr>
        <p:spPr>
          <a:xfrm>
            <a:off x="894080" y="1485900"/>
            <a:ext cx="11216640" cy="729911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sz="1800" b="1" dirty="0"/>
          </a:p>
          <a:p>
            <a:pPr marL="0" indent="0">
              <a:buNone/>
            </a:pPr>
            <a:r>
              <a:rPr lang="it-IT" sz="2400" b="1" u="sng" dirty="0"/>
              <a:t>RIFIUTI</a:t>
            </a:r>
          </a:p>
          <a:p>
            <a:endParaRPr lang="it-IT" sz="2400" b="1" dirty="0"/>
          </a:p>
          <a:p>
            <a:pPr marL="285750" indent="-285750"/>
            <a:r>
              <a:rPr lang="it-IT" sz="2400" dirty="0"/>
              <a:t>Determinazione quantità e tipologia dei rifiuti prodotti</a:t>
            </a:r>
          </a:p>
          <a:p>
            <a:pPr marL="285750" indent="-285750"/>
            <a:r>
              <a:rPr lang="it-IT" sz="2400" dirty="0"/>
              <a:t>Destinazione dei rifiuti (conferimento) con individuazione quantitativi riciclati</a:t>
            </a:r>
          </a:p>
          <a:p>
            <a:pPr marL="285750" indent="-285750"/>
            <a:endParaRPr lang="it-IT" sz="2400" b="1" dirty="0"/>
          </a:p>
          <a:p>
            <a:endParaRPr lang="it-IT" sz="2400" b="1" dirty="0"/>
          </a:p>
          <a:p>
            <a:pPr marL="0" indent="0">
              <a:buNone/>
            </a:pPr>
            <a:r>
              <a:rPr lang="it-IT" sz="2400" b="1" u="sng" dirty="0"/>
              <a:t>Correzione dati da Banca dati</a:t>
            </a:r>
          </a:p>
          <a:p>
            <a:pPr marL="285750" lvl="2" indent="-285750"/>
            <a:r>
              <a:rPr lang="it-IT" sz="2400" dirty="0"/>
              <a:t>Individuazione fonte dati con Paese di produzione (spesso media UE)</a:t>
            </a:r>
          </a:p>
          <a:p>
            <a:pPr marL="285750" lvl="2" indent="-285750"/>
            <a:r>
              <a:rPr lang="it-IT" sz="2400" dirty="0"/>
              <a:t>Se disponibile evidenziare la EE utilizzata e la relativa emissione di CO2</a:t>
            </a:r>
          </a:p>
          <a:p>
            <a:pPr marL="285750" lvl="2" indent="-285750"/>
            <a:r>
              <a:rPr lang="it-IT" sz="2400" u="sng" dirty="0"/>
              <a:t>Se il prodotto o materiale è prodotto in Italia</a:t>
            </a:r>
            <a:r>
              <a:rPr lang="it-IT" sz="2400" dirty="0"/>
              <a:t>, sostituire la emissione di CO2 generata da utilizzo di EE nel Paese di produzione (banca dati) con la CO2 emessa a livello nazionale </a:t>
            </a:r>
          </a:p>
          <a:p>
            <a:endParaRPr lang="it-IT" dirty="0"/>
          </a:p>
        </p:txBody>
      </p:sp>
    </p:spTree>
    <p:extLst>
      <p:ext uri="{BB962C8B-B14F-4D97-AF65-F5344CB8AC3E}">
        <p14:creationId xmlns:p14="http://schemas.microsoft.com/office/powerpoint/2010/main" val="39196996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9147-3F8F-FAD4-AC4D-1303342B4907}"/>
            </a:ext>
          </a:extLst>
        </p:cNvPr>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3200" dirty="0" smtClean="0"/>
              <a:t>ABS</a:t>
            </a:r>
            <a:endParaRPr lang="it-IT" sz="3200" dirty="0"/>
          </a:p>
        </p:txBody>
      </p:sp>
      <p:sp>
        <p:nvSpPr>
          <p:cNvPr id="3" name="Segnaposto contenuto 2"/>
          <p:cNvSpPr>
            <a:spLocks noGrp="1"/>
          </p:cNvSpPr>
          <p:nvPr>
            <p:ph idx="1"/>
          </p:nvPr>
        </p:nvSpPr>
        <p:spPr/>
        <p:txBody>
          <a:bodyPr>
            <a:normAutofit/>
          </a:bodyPr>
          <a:lstStyle/>
          <a:p>
            <a:pPr marL="0" indent="0">
              <a:buNone/>
            </a:pPr>
            <a:endParaRPr lang="it-IT" sz="2400" dirty="0" smtClean="0"/>
          </a:p>
          <a:p>
            <a:pPr marL="0" indent="0">
              <a:buNone/>
            </a:pPr>
            <a:r>
              <a:rPr lang="it-IT" sz="2400" dirty="0"/>
              <a:t> </a:t>
            </a:r>
            <a:r>
              <a:rPr lang="it-IT" sz="2400" b="1" dirty="0">
                <a:solidFill>
                  <a:srgbClr val="002060"/>
                </a:solidFill>
              </a:rPr>
              <a:t>Totale CO2 «esterna» emessa </a:t>
            </a:r>
            <a:r>
              <a:rPr lang="it-IT" sz="2400" b="1" dirty="0">
                <a:solidFill>
                  <a:srgbClr val="FF0000"/>
                </a:solidFill>
              </a:rPr>
              <a:t>: </a:t>
            </a:r>
            <a:r>
              <a:rPr lang="it-IT" sz="2800" b="1" dirty="0">
                <a:solidFill>
                  <a:srgbClr val="FF0000"/>
                </a:solidFill>
              </a:rPr>
              <a:t>793,3 TON</a:t>
            </a:r>
            <a:endParaRPr lang="it-IT" sz="2400" dirty="0"/>
          </a:p>
        </p:txBody>
      </p:sp>
      <p:sp>
        <p:nvSpPr>
          <p:cNvPr id="4" name="Segnaposto piè di pagina 3">
            <a:extLst>
              <a:ext uri="{FF2B5EF4-FFF2-40B4-BE49-F238E27FC236}">
                <a16:creationId xmlns:a16="http://schemas.microsoft.com/office/drawing/2014/main" id="{B9A43E16-7BB5-2792-1F86-A9E467A6390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7DF85EE-D638-6BCF-68C7-087E2237893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106</a:t>
            </a:fld>
            <a:endParaRPr lang="it-IT" dirty="0">
              <a:solidFill>
                <a:prstClr val="black">
                  <a:tint val="75000"/>
                </a:prstClr>
              </a:solidFill>
              <a:latin typeface="Calibri"/>
            </a:endParaRPr>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2790043646"/>
              </p:ext>
            </p:extLst>
          </p:nvPr>
        </p:nvGraphicFramePr>
        <p:xfrm>
          <a:off x="650240" y="3629932"/>
          <a:ext cx="2571932" cy="3291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ABS</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554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400" b="1" dirty="0">
                          <a:solidFill>
                            <a:srgbClr val="FF0000"/>
                          </a:solidFill>
                          <a:latin typeface="Arial" panose="020B0604020202020204" pitchFamily="34" charset="0"/>
                          <a:cs typeface="Arial" panose="020B0604020202020204" pitchFamily="34" charset="0"/>
                        </a:rPr>
                        <a:t>CO₂ = 775,6</a:t>
                      </a:r>
                      <a:r>
                        <a:rPr lang="it-IT" sz="2400" b="1" baseline="0" dirty="0">
                          <a:solidFill>
                            <a:srgbClr val="FF0000"/>
                          </a:solidFill>
                          <a:latin typeface="Arial" panose="020B0604020202020204" pitchFamily="34" charset="0"/>
                          <a:cs typeface="Arial" panose="020B0604020202020204" pitchFamily="34" charset="0"/>
                        </a:rPr>
                        <a:t> t/anno</a:t>
                      </a:r>
                      <a:endParaRPr lang="it-IT" sz="2400" dirty="0">
                        <a:solidFill>
                          <a:srgbClr val="FF0000"/>
                        </a:solidFill>
                      </a:endParaRPr>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615764953"/>
              </p:ext>
            </p:extLst>
          </p:nvPr>
        </p:nvGraphicFramePr>
        <p:xfrm>
          <a:off x="4805165" y="3624220"/>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solidFill>
                            <a:srgbClr val="FF0000"/>
                          </a:solidFill>
                          <a:latin typeface="Arial" panose="020B0604020202020204" pitchFamily="34" charset="0"/>
                          <a:cs typeface="Arial" panose="020B0604020202020204" pitchFamily="34" charset="0"/>
                        </a:rPr>
                        <a:t>CO₂ = 17,7</a:t>
                      </a:r>
                      <a:r>
                        <a:rPr lang="it-IT" b="1" baseline="0" dirty="0">
                          <a:solidFill>
                            <a:srgbClr val="FF0000"/>
                          </a:solidFill>
                          <a:latin typeface="Arial" panose="020B0604020202020204" pitchFamily="34" charset="0"/>
                          <a:cs typeface="Arial" panose="020B0604020202020204" pitchFamily="34" charset="0"/>
                        </a:rPr>
                        <a:t> t/anno</a:t>
                      </a:r>
                      <a:endParaRPr lang="it-IT" b="1"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22829294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02A4E-3CDE-181B-603E-1FCEDC256A8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9E2BBB5-F83B-5374-C431-E6A1429562A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AC077D3-CB05-14A4-8C8F-BF4B18777D9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107</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PS</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pPr marL="0" indent="0">
              <a:buNone/>
            </a:pPr>
            <a:r>
              <a:rPr lang="it-IT" sz="2000" b="1" dirty="0">
                <a:solidFill>
                  <a:srgbClr val="002060"/>
                </a:solidFill>
              </a:rPr>
              <a:t>Totale CO2 «esterna» emessa </a:t>
            </a:r>
            <a:r>
              <a:rPr lang="it-IT" sz="2000" b="1" dirty="0">
                <a:solidFill>
                  <a:srgbClr val="FF0000"/>
                </a:solidFill>
              </a:rPr>
              <a:t>: </a:t>
            </a:r>
            <a:r>
              <a:rPr lang="it-IT" sz="2400" b="1" dirty="0">
                <a:solidFill>
                  <a:srgbClr val="FF0000"/>
                </a:solidFill>
              </a:rPr>
              <a:t>872,3 TON</a:t>
            </a:r>
          </a:p>
          <a:p>
            <a:endParaRPr lang="it-IT" dirty="0"/>
          </a:p>
          <a:p>
            <a:endParaRPr lang="it-IT" dirty="0"/>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3818773057"/>
              </p:ext>
            </p:extLst>
          </p:nvPr>
        </p:nvGraphicFramePr>
        <p:xfrm>
          <a:off x="650240" y="3629932"/>
          <a:ext cx="2571932" cy="3291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PS</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738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848,7</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1338839614"/>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23,6</a:t>
                      </a: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27446378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C8C79-DD3D-67AC-7538-ED7C607139A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F88B74C-AA69-C871-49F9-2687A34F30E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260DE27-3D48-EE78-D151-EEAEA393F81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108</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PE</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r>
              <a:rPr lang="it-IT" sz="2000" b="1">
                <a:solidFill>
                  <a:srgbClr val="002060"/>
                </a:solidFill>
              </a:rPr>
              <a:t>Totale CO2 «esterna» emessa </a:t>
            </a:r>
            <a:r>
              <a:rPr lang="it-IT" sz="2000" b="1">
                <a:solidFill>
                  <a:srgbClr val="FF0000"/>
                </a:solidFill>
              </a:rPr>
              <a:t>: </a:t>
            </a:r>
            <a:r>
              <a:rPr lang="it-IT" sz="2400" b="1">
                <a:solidFill>
                  <a:srgbClr val="FF0000"/>
                </a:solidFill>
              </a:rPr>
              <a:t>1.036,9 TON</a:t>
            </a:r>
          </a:p>
          <a:p>
            <a:endParaRPr lang="it-IT"/>
          </a:p>
          <a:p>
            <a:endParaRPr lang="it-IT"/>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2385408131"/>
              </p:ext>
            </p:extLst>
          </p:nvPr>
        </p:nvGraphicFramePr>
        <p:xfrm>
          <a:off x="650240" y="3629932"/>
          <a:ext cx="2571932" cy="3291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PE</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1477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989,6</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511196537"/>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47,3</a:t>
                      </a: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39080269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82764-AC54-9BCC-00B4-9EF129E68A9D}"/>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6DF3FC4-6FAD-367C-CEA1-8156A97DDAF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85030B2-505B-FE05-9F24-5BD7E12520E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109</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P</a:t>
            </a:r>
            <a:r>
              <a:rPr lang="it-IT" dirty="0"/>
              <a:t>P riciclato</a:t>
            </a:r>
            <a:endParaRPr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98629441"/>
              </p:ext>
            </p:extLst>
          </p:nvPr>
        </p:nvGraphicFramePr>
        <p:xfrm>
          <a:off x="650240" y="3629932"/>
          <a:ext cx="2854692" cy="3291840"/>
        </p:xfrm>
        <a:graphic>
          <a:graphicData uri="http://schemas.openxmlformats.org/drawingml/2006/table">
            <a:tbl>
              <a:tblPr firstRow="1" bandRow="1">
                <a:tableStyleId>{5940675A-B579-460E-94D1-54222C63F5DA}</a:tableStyleId>
              </a:tblPr>
              <a:tblGrid>
                <a:gridCol w="285469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PP</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34.147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19.463,8</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1304588634"/>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1.092,7</a:t>
                      </a: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1550812"/>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r>
              <a:rPr lang="it-IT" sz="2000" b="1" dirty="0">
                <a:solidFill>
                  <a:srgbClr val="002060"/>
                </a:solidFill>
              </a:rPr>
              <a:t>Totale CO2 «esterna» emessa </a:t>
            </a:r>
            <a:r>
              <a:rPr lang="it-IT" sz="2000" b="1" dirty="0">
                <a:solidFill>
                  <a:srgbClr val="FF0000"/>
                </a:solidFill>
              </a:rPr>
              <a:t>: </a:t>
            </a:r>
            <a:r>
              <a:rPr lang="it-IT" sz="2400" b="1" dirty="0">
                <a:solidFill>
                  <a:srgbClr val="FF0000"/>
                </a:solidFill>
              </a:rPr>
              <a:t>20.556,5 TON</a:t>
            </a:r>
          </a:p>
          <a:p>
            <a:endParaRPr lang="it-IT" dirty="0"/>
          </a:p>
          <a:p>
            <a:endParaRPr lang="it-IT" dirty="0"/>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5409088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4449-89CD-CE9C-B64A-127E8FAA349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051532F-6C1D-24B8-55A5-043F16CA462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9B03688-A7BB-5988-CAA0-5AFEA9B8C39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110</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dirty="0"/>
              <a:t>P</a:t>
            </a:r>
            <a:r>
              <a:rPr lang="it-IT" dirty="0"/>
              <a:t>P per imballaggio (vergine + estrusione)</a:t>
            </a:r>
            <a:r>
              <a:rPr dirty="0"/>
              <a:t> </a:t>
            </a: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r>
              <a:rPr lang="it-IT" sz="2000" b="1" dirty="0">
                <a:solidFill>
                  <a:srgbClr val="002060"/>
                </a:solidFill>
              </a:rPr>
              <a:t>Totale CO2 «esterna» emessa </a:t>
            </a:r>
            <a:r>
              <a:rPr lang="it-IT" sz="2000" b="1" dirty="0">
                <a:solidFill>
                  <a:srgbClr val="FF0000"/>
                </a:solidFill>
              </a:rPr>
              <a:t>: </a:t>
            </a:r>
            <a:r>
              <a:rPr lang="it-IT" sz="2400" b="1" dirty="0">
                <a:solidFill>
                  <a:srgbClr val="FF0000"/>
                </a:solidFill>
              </a:rPr>
              <a:t>116,9 TON</a:t>
            </a:r>
          </a:p>
          <a:p>
            <a:endParaRPr lang="it-IT" dirty="0"/>
          </a:p>
          <a:p>
            <a:endParaRPr lang="it-IT" dirty="0"/>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3580283450"/>
              </p:ext>
            </p:extLst>
          </p:nvPr>
        </p:nvGraphicFramePr>
        <p:xfrm>
          <a:off x="650240" y="3629932"/>
          <a:ext cx="2571932" cy="4053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vergine</a:t>
                      </a:r>
                      <a:r>
                        <a:rPr lang="it-IT" sz="2200" baseline="0" dirty="0">
                          <a:latin typeface="Arial" panose="020B0604020202020204" pitchFamily="34" charset="0"/>
                          <a:cs typeface="Arial" panose="020B0604020202020204" pitchFamily="34" charset="0"/>
                        </a:rPr>
                        <a:t> + estrusione</a:t>
                      </a:r>
                      <a:endParaRPr lang="it-IT" sz="2200" dirty="0">
                        <a:latin typeface="Arial" panose="020B0604020202020204" pitchFamily="34" charset="0"/>
                        <a:cs typeface="Arial" panose="020B0604020202020204" pitchFamily="34" charset="0"/>
                      </a:endParaRPr>
                    </a:p>
                    <a:p>
                      <a:endParaRPr lang="it-IT" sz="2000" dirty="0"/>
                    </a:p>
                    <a:p>
                      <a:pPr algn="ctr"/>
                      <a:r>
                        <a:rPr lang="it-IT" sz="2800" b="1" dirty="0">
                          <a:latin typeface="Arial" panose="020B0604020202020204" pitchFamily="34" charset="0"/>
                          <a:cs typeface="Arial" panose="020B0604020202020204" pitchFamily="34" charset="0"/>
                        </a:rPr>
                        <a:t>PP imballaggio</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50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115,3</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122660665"/>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1,6</a:t>
                      </a: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23404096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1C60-9121-1E63-2F2A-6645B56B4E3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EB9E8E37-F46A-191E-FF40-D353A8D77EB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88551A2-C8FB-1688-FF40-CBA70B947D0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111</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GLICOL</a:t>
            </a:r>
            <a:r>
              <a:rPr dirty="0"/>
              <a:t> </a:t>
            </a: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dirty="0">
              <a:latin typeface="Arial" panose="020B0604020202020204" pitchFamily="34" charset="0"/>
              <a:ea typeface="Arial" panose="020B0604020202020204" pitchFamily="34" charset="0"/>
              <a:cs typeface="Times New Roman" panose="02020603050405020304" pitchFamily="18" charset="0"/>
            </a:endParaRPr>
          </a:p>
          <a:p>
            <a:r>
              <a:rPr lang="it-IT" sz="2000" b="1" dirty="0">
                <a:solidFill>
                  <a:srgbClr val="002060"/>
                </a:solidFill>
              </a:rPr>
              <a:t>Totale CO2 «esterna» emessa </a:t>
            </a:r>
            <a:r>
              <a:rPr lang="it-IT" sz="2000" b="1" dirty="0">
                <a:solidFill>
                  <a:srgbClr val="FF0000"/>
                </a:solidFill>
              </a:rPr>
              <a:t>: </a:t>
            </a:r>
            <a:r>
              <a:rPr lang="it-IT" sz="2400" b="1" dirty="0">
                <a:solidFill>
                  <a:srgbClr val="FF0000"/>
                </a:solidFill>
              </a:rPr>
              <a:t>60,3 TON</a:t>
            </a:r>
          </a:p>
          <a:p>
            <a:endParaRPr lang="it-IT" dirty="0"/>
          </a:p>
          <a:p>
            <a:endParaRPr lang="it-IT" dirty="0"/>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sz="24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1345359012"/>
              </p:ext>
            </p:extLst>
          </p:nvPr>
        </p:nvGraphicFramePr>
        <p:xfrm>
          <a:off x="650240" y="3629932"/>
          <a:ext cx="2571932" cy="3291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Glicol</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36,9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59,1</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1191783135"/>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1,2</a:t>
                      </a: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31189380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A1A2A-A7AA-BC1F-E160-AE7FB6473AC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BBBAFD91-012D-3F1F-DE76-CEF2A9D9BE2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D74D40D-0910-8D72-4442-A5FAA66ED24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112</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Acido Acetico</a:t>
            </a:r>
            <a:r>
              <a:rPr dirty="0"/>
              <a:t> </a:t>
            </a: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r>
              <a:rPr lang="it-IT" sz="2000" b="1">
                <a:solidFill>
                  <a:srgbClr val="002060"/>
                </a:solidFill>
              </a:rPr>
              <a:t>Totale CO2 «esterna» emessa </a:t>
            </a:r>
            <a:r>
              <a:rPr lang="it-IT" sz="2000" b="1">
                <a:solidFill>
                  <a:srgbClr val="FF0000"/>
                </a:solidFill>
              </a:rPr>
              <a:t>: </a:t>
            </a:r>
            <a:r>
              <a:rPr lang="it-IT" sz="2400" b="1">
                <a:solidFill>
                  <a:srgbClr val="FF0000"/>
                </a:solidFill>
              </a:rPr>
              <a:t>112,6 TON</a:t>
            </a:r>
          </a:p>
          <a:p>
            <a:endParaRPr lang="it-IT"/>
          </a:p>
          <a:p>
            <a:endParaRPr lang="it-IT"/>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3139754291"/>
              </p:ext>
            </p:extLst>
          </p:nvPr>
        </p:nvGraphicFramePr>
        <p:xfrm>
          <a:off x="650240" y="3629932"/>
          <a:ext cx="2571932" cy="3291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Acido</a:t>
                      </a:r>
                      <a:r>
                        <a:rPr lang="it-IT" sz="2800" b="1" baseline="0" dirty="0">
                          <a:latin typeface="Arial" panose="020B0604020202020204" pitchFamily="34" charset="0"/>
                          <a:cs typeface="Arial" panose="020B0604020202020204" pitchFamily="34" charset="0"/>
                        </a:rPr>
                        <a:t> Acetico</a:t>
                      </a:r>
                      <a:endParaRPr lang="it-IT" sz="2800" b="1" dirty="0">
                        <a:latin typeface="Arial" panose="020B0604020202020204" pitchFamily="34" charset="0"/>
                        <a:cs typeface="Arial" panose="020B0604020202020204" pitchFamily="34" charset="0"/>
                      </a:endParaRP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55,4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110,8</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1953640767"/>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1,8</a:t>
                      </a:r>
                    </a:p>
                  </a:txBody>
                  <a:tcPr/>
                </a:tc>
                <a:extLst>
                  <a:ext uri="{0D108BD9-81ED-4DB2-BD59-A6C34878D82A}">
                    <a16:rowId xmlns:a16="http://schemas.microsoft.com/office/drawing/2014/main" val="3200814633"/>
                  </a:ext>
                </a:extLst>
              </a:tr>
            </a:tbl>
          </a:graphicData>
        </a:graphic>
      </p:graphicFrame>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13664193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911CC-669C-A2D2-26E8-47C8AFAB6CA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203A4B2-300B-46D0-BD8A-FF2E0617F20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843B393-47EA-F554-665A-7D49C6A1C59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113</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Polibutadiene</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70504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algn="ctr"/>
            <a:endParaRPr lang="it-IT" sz="3200">
              <a:latin typeface="Arial" panose="020B0604020202020204" pitchFamily="34" charset="0"/>
              <a:ea typeface="Arial" panose="020B0604020202020204" pitchFamily="34" charset="0"/>
              <a:cs typeface="Times New Roman" panose="02020603050405020304" pitchFamily="18" charset="0"/>
            </a:endParaRPr>
          </a:p>
          <a:p>
            <a:r>
              <a:rPr lang="it-IT" sz="2000" b="1">
                <a:solidFill>
                  <a:srgbClr val="002060"/>
                </a:solidFill>
              </a:rPr>
              <a:t>Totale CO2 «esterna» emessa </a:t>
            </a:r>
            <a:r>
              <a:rPr lang="it-IT" sz="2000" b="1">
                <a:solidFill>
                  <a:srgbClr val="FF0000"/>
                </a:solidFill>
              </a:rPr>
              <a:t>: </a:t>
            </a:r>
            <a:r>
              <a:rPr lang="it-IT" sz="2400" b="1">
                <a:solidFill>
                  <a:srgbClr val="FF0000"/>
                </a:solidFill>
              </a:rPr>
              <a:t>352,2 TON</a:t>
            </a:r>
          </a:p>
          <a:p>
            <a:endParaRPr lang="it-IT"/>
          </a:p>
          <a:p>
            <a:endParaRPr lang="it-IT"/>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sz="240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graphicFrame>
        <p:nvGraphicFramePr>
          <p:cNvPr id="7" name="Tabella 7">
            <a:extLst>
              <a:ext uri="{FF2B5EF4-FFF2-40B4-BE49-F238E27FC236}">
                <a16:creationId xmlns:a16="http://schemas.microsoft.com/office/drawing/2014/main" id="{2164DA22-C04F-353D-A0A7-EB8B9420A9BA}"/>
              </a:ext>
            </a:extLst>
          </p:cNvPr>
          <p:cNvGraphicFramePr>
            <a:graphicFrameLocks/>
          </p:cNvGraphicFramePr>
          <p:nvPr>
            <p:extLst>
              <p:ext uri="{D42A27DB-BD31-4B8C-83A1-F6EECF244321}">
                <p14:modId xmlns:p14="http://schemas.microsoft.com/office/powerpoint/2010/main" val="696391591"/>
              </p:ext>
            </p:extLst>
          </p:nvPr>
        </p:nvGraphicFramePr>
        <p:xfrm>
          <a:off x="650240" y="3629932"/>
          <a:ext cx="2571932" cy="3291840"/>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3084768083"/>
                    </a:ext>
                  </a:extLst>
                </a:gridCol>
              </a:tblGrid>
              <a:tr h="3177268">
                <a:tc>
                  <a:txBody>
                    <a:bodyPr/>
                    <a:lstStyle/>
                    <a:p>
                      <a:pPr algn="ctr"/>
                      <a:r>
                        <a:rPr lang="it-IT" sz="2200" dirty="0">
                          <a:latin typeface="Arial" panose="020B0604020202020204" pitchFamily="34" charset="0"/>
                          <a:cs typeface="Arial" panose="020B0604020202020204" pitchFamily="34" charset="0"/>
                        </a:rPr>
                        <a:t>Materiale riciclato</a:t>
                      </a:r>
                    </a:p>
                    <a:p>
                      <a:endParaRPr lang="it-IT" sz="2000" dirty="0"/>
                    </a:p>
                    <a:p>
                      <a:pPr algn="ctr"/>
                      <a:r>
                        <a:rPr lang="it-IT" sz="2800" b="1" dirty="0">
                          <a:latin typeface="Arial" panose="020B0604020202020204" pitchFamily="34" charset="0"/>
                          <a:cs typeface="Arial" panose="020B0604020202020204" pitchFamily="34" charset="0"/>
                        </a:rPr>
                        <a:t>Polibutadiene</a:t>
                      </a:r>
                    </a:p>
                    <a:p>
                      <a:pPr algn="ctr"/>
                      <a:endParaRPr lang="it-IT" sz="2800" b="1" dirty="0">
                        <a:latin typeface="Arial" panose="020B0604020202020204" pitchFamily="34" charset="0"/>
                        <a:cs typeface="Arial" panose="020B0604020202020204" pitchFamily="34" charset="0"/>
                      </a:endParaRPr>
                    </a:p>
                    <a:p>
                      <a:pPr algn="ctr"/>
                      <a:r>
                        <a:rPr lang="it-IT" sz="2400" b="1" dirty="0">
                          <a:latin typeface="Arial" panose="020B0604020202020204" pitchFamily="34" charset="0"/>
                          <a:cs typeface="Arial" panose="020B0604020202020204" pitchFamily="34" charset="0"/>
                        </a:rPr>
                        <a:t>Qt. 73,8 t/anno</a:t>
                      </a:r>
                    </a:p>
                    <a:p>
                      <a:pPr algn="ctr"/>
                      <a:endParaRPr lang="it-IT" sz="2000" dirty="0">
                        <a:latin typeface="Arial" panose="020B0604020202020204" pitchFamily="34" charset="0"/>
                        <a:cs typeface="Arial"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CO₂ = 287,9</a:t>
                      </a:r>
                    </a:p>
                    <a:p>
                      <a:pPr algn="ctr"/>
                      <a:endParaRPr lang="it-IT" sz="2000" dirty="0"/>
                    </a:p>
                    <a:p>
                      <a:pPr algn="ctr"/>
                      <a:endParaRPr lang="it-IT" sz="2000" dirty="0"/>
                    </a:p>
                  </a:txBody>
                  <a:tcPr/>
                </a:tc>
                <a:extLst>
                  <a:ext uri="{0D108BD9-81ED-4DB2-BD59-A6C34878D82A}">
                    <a16:rowId xmlns:a16="http://schemas.microsoft.com/office/drawing/2014/main" val="1070251121"/>
                  </a:ext>
                </a:extLst>
              </a:tr>
            </a:tbl>
          </a:graphicData>
        </a:graphic>
      </p:graphicFrame>
      <p:graphicFrame>
        <p:nvGraphicFramePr>
          <p:cNvPr id="8" name="Tabella 8">
            <a:extLst>
              <a:ext uri="{FF2B5EF4-FFF2-40B4-BE49-F238E27FC236}">
                <a16:creationId xmlns:a16="http://schemas.microsoft.com/office/drawing/2014/main" id="{A02AF621-04A0-0D7E-68C9-2B3B90B7A782}"/>
              </a:ext>
            </a:extLst>
          </p:cNvPr>
          <p:cNvGraphicFramePr>
            <a:graphicFrameLocks noGrp="1"/>
          </p:cNvGraphicFramePr>
          <p:nvPr>
            <p:extLst>
              <p:ext uri="{D42A27DB-BD31-4B8C-83A1-F6EECF244321}">
                <p14:modId xmlns:p14="http://schemas.microsoft.com/office/powerpoint/2010/main" val="2966836694"/>
              </p:ext>
            </p:extLst>
          </p:nvPr>
        </p:nvGraphicFramePr>
        <p:xfrm>
          <a:off x="4805165" y="3624220"/>
          <a:ext cx="2571932" cy="3177268"/>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557178231"/>
                    </a:ext>
                  </a:extLst>
                </a:gridCol>
              </a:tblGrid>
              <a:tr h="3177268">
                <a:tc>
                  <a:txBody>
                    <a:bodyPr/>
                    <a:lstStyle/>
                    <a:p>
                      <a:pPr algn="ctr"/>
                      <a:r>
                        <a:rPr lang="it-IT" dirty="0">
                          <a:latin typeface="Arial" panose="020B0604020202020204" pitchFamily="34" charset="0"/>
                          <a:cs typeface="Arial" panose="020B0604020202020204" pitchFamily="34" charset="0"/>
                        </a:rPr>
                        <a:t>Trasporti</a:t>
                      </a:r>
                    </a:p>
                    <a:p>
                      <a:pPr algn="ctr"/>
                      <a:endParaRPr lang="it-IT"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200 Km</a:t>
                      </a:r>
                    </a:p>
                    <a:p>
                      <a:pPr algn="ctr"/>
                      <a:endParaRPr lang="it-IT" b="1" dirty="0">
                        <a:latin typeface="Arial" panose="020B0604020202020204" pitchFamily="34" charset="0"/>
                        <a:cs typeface="Arial" panose="020B0604020202020204" pitchFamily="34" charset="0"/>
                      </a:endParaRPr>
                    </a:p>
                    <a:p>
                      <a:pPr algn="ctr"/>
                      <a:endParaRPr lang="it-IT" b="1" dirty="0">
                        <a:latin typeface="Arial" panose="020B0604020202020204" pitchFamily="34" charset="0"/>
                        <a:cs typeface="Arial" panose="020B0604020202020204" pitchFamily="34" charset="0"/>
                      </a:endParaRPr>
                    </a:p>
                    <a:p>
                      <a:pPr algn="ctr"/>
                      <a:r>
                        <a:rPr lang="it-IT" sz="2800" b="1" dirty="0">
                          <a:solidFill>
                            <a:srgbClr val="FF0000"/>
                          </a:solidFill>
                          <a:latin typeface="Arial" panose="020B0604020202020204" pitchFamily="34" charset="0"/>
                          <a:cs typeface="Arial" panose="020B0604020202020204" pitchFamily="34" charset="0"/>
                        </a:rPr>
                        <a:t>CO₂ = 2,36</a:t>
                      </a:r>
                    </a:p>
                  </a:txBody>
                  <a:tcPr/>
                </a:tc>
                <a:extLst>
                  <a:ext uri="{0D108BD9-81ED-4DB2-BD59-A6C34878D82A}">
                    <a16:rowId xmlns:a16="http://schemas.microsoft.com/office/drawing/2014/main" val="3200814633"/>
                  </a:ext>
                </a:extLst>
              </a:tr>
            </a:tbl>
          </a:graphicData>
        </a:graphic>
      </p:graphicFrame>
      <p:sp>
        <p:nvSpPr>
          <p:cNvPr id="11" name="Freccia a destra 10">
            <a:extLst>
              <a:ext uri="{FF2B5EF4-FFF2-40B4-BE49-F238E27FC236}">
                <a16:creationId xmlns:a16="http://schemas.microsoft.com/office/drawing/2014/main" id="{AB8B13A4-80A4-B71F-B97C-54EE59649328}"/>
              </a:ext>
            </a:extLst>
          </p:cNvPr>
          <p:cNvSpPr/>
          <p:nvPr/>
        </p:nvSpPr>
        <p:spPr>
          <a:xfrm>
            <a:off x="3504932" y="497339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sp>
        <p:nvSpPr>
          <p:cNvPr id="13" name="Freccia a destra 12">
            <a:extLst>
              <a:ext uri="{FF2B5EF4-FFF2-40B4-BE49-F238E27FC236}">
                <a16:creationId xmlns:a16="http://schemas.microsoft.com/office/drawing/2014/main" id="{BD017F07-3EC5-9659-2883-D9A26F6C7110}"/>
              </a:ext>
            </a:extLst>
          </p:cNvPr>
          <p:cNvSpPr/>
          <p:nvPr/>
        </p:nvSpPr>
        <p:spPr>
          <a:xfrm>
            <a:off x="7579192" y="5013843"/>
            <a:ext cx="978408" cy="484632"/>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400" b="0" i="0" u="none" strike="noStrike" cap="none" spc="0" normalizeH="0" baseline="0">
              <a:ln>
                <a:noFill/>
              </a:ln>
              <a:solidFill>
                <a:srgbClr val="FFFFFF"/>
              </a:solidFill>
              <a:effectLst/>
              <a:uFillTx/>
              <a:latin typeface="+mn-lt"/>
              <a:ea typeface="+mn-ea"/>
              <a:cs typeface="+mn-cs"/>
              <a:sym typeface="Helvetica Light"/>
            </a:endParaRPr>
          </a:p>
        </p:txBody>
      </p:sp>
      <p:graphicFrame>
        <p:nvGraphicFramePr>
          <p:cNvPr id="9" name="Tabella 9">
            <a:extLst>
              <a:ext uri="{FF2B5EF4-FFF2-40B4-BE49-F238E27FC236}">
                <a16:creationId xmlns:a16="http://schemas.microsoft.com/office/drawing/2014/main" id="{29480546-5DA1-3E81-C953-308031EC09B9}"/>
              </a:ext>
            </a:extLst>
          </p:cNvPr>
          <p:cNvGraphicFramePr>
            <a:graphicFrameLocks noGrp="1"/>
          </p:cNvGraphicFramePr>
          <p:nvPr/>
        </p:nvGraphicFramePr>
        <p:xfrm>
          <a:off x="9290694" y="3629932"/>
          <a:ext cx="2571932" cy="3212592"/>
        </p:xfrm>
        <a:graphic>
          <a:graphicData uri="http://schemas.openxmlformats.org/drawingml/2006/table">
            <a:tbl>
              <a:tblPr firstRow="1" bandRow="1">
                <a:tableStyleId>{5940675A-B579-460E-94D1-54222C63F5DA}</a:tableStyleId>
              </a:tblPr>
              <a:tblGrid>
                <a:gridCol w="2571932">
                  <a:extLst>
                    <a:ext uri="{9D8B030D-6E8A-4147-A177-3AD203B41FA5}">
                      <a16:colId xmlns:a16="http://schemas.microsoft.com/office/drawing/2014/main" val="4094705202"/>
                    </a:ext>
                  </a:extLst>
                </a:gridCol>
              </a:tblGrid>
              <a:tr h="3182979">
                <a:tc>
                  <a:txBody>
                    <a:bodyPr/>
                    <a:lstStyle/>
                    <a:p>
                      <a:pPr algn="ctr"/>
                      <a:endParaRPr lang="it-IT" dirty="0"/>
                    </a:p>
                    <a:p>
                      <a:pPr algn="ctr"/>
                      <a:endParaRPr lang="it-IT" b="0" dirty="0">
                        <a:latin typeface="+mn-lt"/>
                        <a:cs typeface="+mn-cs"/>
                      </a:endParaRPr>
                    </a:p>
                    <a:p>
                      <a:pPr algn="ctr"/>
                      <a:r>
                        <a:rPr lang="it-IT" b="1" dirty="0">
                          <a:latin typeface="Arial" panose="020B0604020202020204" pitchFamily="34" charset="0"/>
                          <a:cs typeface="Arial" panose="020B0604020202020204" pitchFamily="34" charset="0"/>
                        </a:rPr>
                        <a:t>AZIENDA</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PRODUTTRICE</a:t>
                      </a:r>
                    </a:p>
                    <a:p>
                      <a:pPr algn="ctr"/>
                      <a:endParaRPr lang="it-IT" b="1" dirty="0">
                        <a:latin typeface="Arial" panose="020B0604020202020204" pitchFamily="34" charset="0"/>
                        <a:cs typeface="Arial" panose="020B0604020202020204" pitchFamily="34" charset="0"/>
                      </a:endParaRPr>
                    </a:p>
                    <a:p>
                      <a:pPr algn="ctr"/>
                      <a:r>
                        <a:rPr lang="it-IT" b="1" dirty="0">
                          <a:latin typeface="Arial" panose="020B0604020202020204" pitchFamily="34" charset="0"/>
                          <a:cs typeface="Arial" panose="020B0604020202020204" pitchFamily="34" charset="0"/>
                        </a:rPr>
                        <a:t> GRANULATO</a:t>
                      </a:r>
                    </a:p>
                  </a:txBody>
                  <a:tcPr/>
                </a:tc>
                <a:extLst>
                  <a:ext uri="{0D108BD9-81ED-4DB2-BD59-A6C34878D82A}">
                    <a16:rowId xmlns:a16="http://schemas.microsoft.com/office/drawing/2014/main" val="696229484"/>
                  </a:ext>
                </a:extLst>
              </a:tr>
            </a:tbl>
          </a:graphicData>
        </a:graphic>
      </p:graphicFrame>
    </p:spTree>
    <p:extLst>
      <p:ext uri="{BB962C8B-B14F-4D97-AF65-F5344CB8AC3E}">
        <p14:creationId xmlns:p14="http://schemas.microsoft.com/office/powerpoint/2010/main" val="8684836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F4253-810E-F72F-A37C-613F6CFE35E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DFEEA22-F5F0-A84E-C061-30A6E226E01E}"/>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2885679-9D22-46B0-16BE-08F2415F13A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114</a:t>
            </a:fld>
            <a:endParaRPr lang="it-IT" dirty="0">
              <a:solidFill>
                <a:prstClr val="black">
                  <a:tint val="75000"/>
                </a:prstClr>
              </a:solidFill>
              <a:latin typeface="Calibri"/>
            </a:endParaRPr>
          </a:p>
        </p:txBody>
      </p:sp>
      <p:pic>
        <p:nvPicPr>
          <p:cNvPr id="7" name="Immagine 6" descr="Immagine che contiene testo, schermata, numero, Carattere&#10;&#10;Descrizione generata automaticamente">
            <a:extLst>
              <a:ext uri="{FF2B5EF4-FFF2-40B4-BE49-F238E27FC236}">
                <a16:creationId xmlns:a16="http://schemas.microsoft.com/office/drawing/2014/main" id="{8DEEA3E7-E0DA-F476-BEAD-3CBBC956AA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785" y="2009774"/>
            <a:ext cx="12166775" cy="6600825"/>
          </a:xfrm>
          <a:prstGeom prst="rect">
            <a:avLst/>
          </a:prstGeom>
        </p:spPr>
      </p:pic>
    </p:spTree>
    <p:extLst>
      <p:ext uri="{BB962C8B-B14F-4D97-AF65-F5344CB8AC3E}">
        <p14:creationId xmlns:p14="http://schemas.microsoft.com/office/powerpoint/2010/main" val="4317438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E5B33-6D2A-9CE3-EB7B-AEA558F2355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398B065-278C-434C-A57F-959C7FC8488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B9C56EF-8056-1087-4402-75F0A7A1C86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115</a:t>
            </a:fld>
            <a:endParaRPr lang="it-IT" dirty="0">
              <a:solidFill>
                <a:prstClr val="black">
                  <a:tint val="75000"/>
                </a:prstClr>
              </a:solidFill>
              <a:latin typeface="Calibri"/>
            </a:endParaRPr>
          </a:p>
        </p:txBody>
      </p:sp>
      <p:sp>
        <p:nvSpPr>
          <p:cNvPr id="3" name="Segnaposto testo 2"/>
          <p:cNvSpPr txBox="1">
            <a:spLocks/>
          </p:cNvSpPr>
          <p:nvPr/>
        </p:nvSpPr>
        <p:spPr>
          <a:xfrm>
            <a:off x="894080" y="2596444"/>
            <a:ext cx="11216640" cy="4547306"/>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dirty="0"/>
          </a:p>
          <a:p>
            <a:pPr marL="0" indent="0" algn="ctr">
              <a:buNone/>
            </a:pPr>
            <a:r>
              <a:rPr lang="it-IT" sz="3600" b="1" dirty="0" smtClean="0">
                <a:solidFill>
                  <a:srgbClr val="FF0000"/>
                </a:solidFill>
              </a:rPr>
              <a:t>Le </a:t>
            </a:r>
            <a:r>
              <a:rPr lang="it-IT" sz="3600" b="1" dirty="0">
                <a:solidFill>
                  <a:srgbClr val="FF0000"/>
                </a:solidFill>
              </a:rPr>
              <a:t>nuove strategie per la riduzione delle emissioni di CO2</a:t>
            </a:r>
          </a:p>
          <a:p>
            <a:endParaRPr lang="it-IT" dirty="0"/>
          </a:p>
        </p:txBody>
      </p:sp>
    </p:spTree>
    <p:extLst>
      <p:ext uri="{BB962C8B-B14F-4D97-AF65-F5344CB8AC3E}">
        <p14:creationId xmlns:p14="http://schemas.microsoft.com/office/powerpoint/2010/main" val="6525874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D8965-08B8-7E56-5876-BC23DF58C8BF}"/>
            </a:ext>
          </a:extLst>
        </p:cNvPr>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Argomenti trattati</a:t>
            </a:r>
            <a:endParaRPr lang="it-IT" dirty="0"/>
          </a:p>
        </p:txBody>
      </p:sp>
      <p:sp>
        <p:nvSpPr>
          <p:cNvPr id="4" name="Segnaposto piè di pagina 3">
            <a:extLst>
              <a:ext uri="{FF2B5EF4-FFF2-40B4-BE49-F238E27FC236}">
                <a16:creationId xmlns:a16="http://schemas.microsoft.com/office/drawing/2014/main" id="{E99A47C0-E06D-8A28-E778-F71AAD6FD5D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DB08B92-9FE5-D3E2-6E27-2CF52263551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116</a:t>
            </a:fld>
            <a:endParaRPr lang="it-IT" dirty="0">
              <a:solidFill>
                <a:prstClr val="black">
                  <a:tint val="75000"/>
                </a:prstClr>
              </a:solidFill>
              <a:latin typeface="Calibri"/>
            </a:endParaRPr>
          </a:p>
        </p:txBody>
      </p:sp>
      <p:sp>
        <p:nvSpPr>
          <p:cNvPr id="3" name="Segnaposto testo 2"/>
          <p:cNvSpPr txBox="1">
            <a:spLocks/>
          </p:cNvSpPr>
          <p:nvPr/>
        </p:nvSpPr>
        <p:spPr>
          <a:xfrm>
            <a:off x="894080" y="2000250"/>
            <a:ext cx="11460480" cy="678476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lgn="ctr">
              <a:buNone/>
            </a:pPr>
            <a:endParaRPr lang="it-IT" sz="2800" b="1" dirty="0">
              <a:solidFill>
                <a:srgbClr val="FF0000"/>
              </a:solidFill>
            </a:endParaRPr>
          </a:p>
          <a:p>
            <a:pPr marL="342900" lvl="4" indent="-342900">
              <a:buFont typeface="Arial" pitchFamily="34" charset="0"/>
              <a:buChar char="•"/>
            </a:pPr>
            <a:r>
              <a:rPr lang="it-IT" sz="2800" b="1" dirty="0"/>
              <a:t>Il nuovo Meccanismo </a:t>
            </a:r>
            <a:r>
              <a:rPr lang="it-IT" sz="2800" b="1" dirty="0" err="1"/>
              <a:t>Emission</a:t>
            </a:r>
            <a:r>
              <a:rPr lang="it-IT" sz="2800" b="1" dirty="0"/>
              <a:t> trading : da ETS a ETS 2 (origini , evoluzione e sviluppo futuro).</a:t>
            </a:r>
          </a:p>
          <a:p>
            <a:pPr marL="342900" indent="-342900"/>
            <a:r>
              <a:rPr lang="it-IT" sz="2800" b="1" dirty="0"/>
              <a:t>Il Carbon Board </a:t>
            </a:r>
            <a:r>
              <a:rPr lang="it-IT" sz="2800" b="1" dirty="0" err="1"/>
              <a:t>Adjustment</a:t>
            </a:r>
            <a:r>
              <a:rPr lang="it-IT" sz="2800" b="1" dirty="0"/>
              <a:t> </a:t>
            </a:r>
            <a:r>
              <a:rPr lang="it-IT" sz="2800" b="1" dirty="0" err="1"/>
              <a:t>Mechanism</a:t>
            </a:r>
            <a:r>
              <a:rPr lang="it-IT" sz="2800" b="1" dirty="0"/>
              <a:t> (CBAM) e la sua integrazione nella politica UE sui gas climalteranti.</a:t>
            </a:r>
          </a:p>
          <a:p>
            <a:pPr marL="342900" indent="-342900"/>
            <a:r>
              <a:rPr lang="it-IT" sz="2800" b="1" dirty="0"/>
              <a:t>Il Regolamento «</a:t>
            </a:r>
            <a:r>
              <a:rPr lang="it-IT" sz="2800" b="1" dirty="0" err="1"/>
              <a:t>Ecodesign</a:t>
            </a:r>
            <a:r>
              <a:rPr lang="it-IT" sz="2800" b="1" dirty="0"/>
              <a:t> for </a:t>
            </a:r>
            <a:r>
              <a:rPr lang="it-IT" sz="2800" b="1" dirty="0" err="1"/>
              <a:t>Sustainable</a:t>
            </a:r>
            <a:r>
              <a:rPr lang="it-IT" sz="2800" b="1" dirty="0"/>
              <a:t> </a:t>
            </a:r>
            <a:r>
              <a:rPr lang="it-IT" sz="2800" b="1" dirty="0" err="1"/>
              <a:t>Products</a:t>
            </a:r>
            <a:r>
              <a:rPr lang="it-IT" sz="2800" b="1" dirty="0"/>
              <a:t> </a:t>
            </a:r>
            <a:r>
              <a:rPr lang="it-IT" sz="2800" b="1" dirty="0" err="1"/>
              <a:t>Regulation</a:t>
            </a:r>
            <a:r>
              <a:rPr lang="it-IT" sz="2800" b="1" dirty="0"/>
              <a:t>» (ESPR) ed il Passaporto Digitale di Prodotto (DPP).</a:t>
            </a:r>
          </a:p>
          <a:p>
            <a:pPr marL="342900" indent="-342900"/>
            <a:r>
              <a:rPr lang="it-IT" sz="2800" b="1" dirty="0"/>
              <a:t>I cambiamenti climatici (gas climalteranti) nella ISO 50001 e nella nuova UNI EN 11339 .</a:t>
            </a:r>
          </a:p>
          <a:p>
            <a:pPr marL="342900" indent="-342900"/>
            <a:r>
              <a:rPr lang="it-IT" sz="2800" b="1" dirty="0"/>
              <a:t>Possibili sviluppi del valore economico della CO2</a:t>
            </a:r>
          </a:p>
          <a:p>
            <a:pPr marL="342900" lvl="5" indent="-342900"/>
            <a:endParaRPr lang="it-IT" sz="2400" b="1" dirty="0"/>
          </a:p>
          <a:p>
            <a:pPr marL="342900" lvl="5" indent="-342900"/>
            <a:endParaRPr lang="it-IT" sz="2400" b="1" dirty="0"/>
          </a:p>
        </p:txBody>
      </p:sp>
    </p:spTree>
    <p:extLst>
      <p:ext uri="{BB962C8B-B14F-4D97-AF65-F5344CB8AC3E}">
        <p14:creationId xmlns:p14="http://schemas.microsoft.com/office/powerpoint/2010/main" val="27992573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5F21-BBEC-625D-F17F-868735B35DF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F0AFC0C-A750-9619-2B85-69B9C1E883A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AEB0EB4-C775-DE69-AC6B-DA50E9E1C56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117</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Il meccanismo dell’</a:t>
            </a:r>
            <a:r>
              <a:rPr lang="it-IT" dirty="0" err="1"/>
              <a:t>emission</a:t>
            </a:r>
            <a:r>
              <a:rPr lang="it-IT" dirty="0"/>
              <a:t> trading (ETS)</a:t>
            </a:r>
          </a:p>
        </p:txBody>
      </p:sp>
      <p:sp>
        <p:nvSpPr>
          <p:cNvPr id="3" name="Segnaposto testo 2"/>
          <p:cNvSpPr txBox="1">
            <a:spLocks/>
          </p:cNvSpPr>
          <p:nvPr/>
        </p:nvSpPr>
        <p:spPr>
          <a:xfrm>
            <a:off x="894080" y="2032000"/>
            <a:ext cx="11216640" cy="6753014"/>
          </a:xfrm>
          <a:prstGeom prst="rect">
            <a:avLst/>
          </a:prstGeom>
        </p:spPr>
        <p:txBody>
          <a:bodyPr vert="horz" lIns="91440" tIns="45720" rIns="91440" bIns="45720" rtlCol="0">
            <a:normAutofit fontScale="925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dirty="0"/>
          </a:p>
          <a:p>
            <a:pPr marL="0" indent="0">
              <a:buNone/>
            </a:pPr>
            <a:r>
              <a:rPr lang="it-IT" sz="3000" dirty="0">
                <a:latin typeface="Times New Roman" panose="02020603050405020304" pitchFamily="18" charset="0"/>
                <a:cs typeface="Times New Roman" panose="02020603050405020304" pitchFamily="18" charset="0"/>
              </a:rPr>
              <a:t>I</a:t>
            </a:r>
            <a:r>
              <a:rPr lang="it-IT" sz="3000" b="1" dirty="0">
                <a:latin typeface="Times New Roman" panose="02020603050405020304" pitchFamily="18" charset="0"/>
                <a:cs typeface="Times New Roman" panose="02020603050405020304" pitchFamily="18" charset="0"/>
              </a:rPr>
              <a:t>l sistema per lo scambio di quote di emissioni nell'Unione europea (EU ETS) è stato istituito dalla direttiva 2003/87/CE e costituisce il riferimento essenziale della politica dell'Unione in materia di clima.</a:t>
            </a:r>
          </a:p>
          <a:p>
            <a:endParaRPr lang="it-IT" sz="3000" b="1" dirty="0">
              <a:latin typeface="Times New Roman" panose="02020603050405020304" pitchFamily="18" charset="0"/>
              <a:cs typeface="Times New Roman" panose="02020603050405020304" pitchFamily="18" charset="0"/>
            </a:endParaRPr>
          </a:p>
          <a:p>
            <a:pPr marL="0" indent="0">
              <a:buNone/>
            </a:pPr>
            <a:r>
              <a:rPr lang="it-IT" sz="3000" b="1" dirty="0">
                <a:latin typeface="Times New Roman" panose="02020603050405020304" pitchFamily="18" charset="0"/>
                <a:cs typeface="Times New Roman" panose="02020603050405020304" pitchFamily="18" charset="0"/>
              </a:rPr>
              <a:t>Dalla emissione del  regolamento (UE) 2021/111 (c.d. legge UE sul clima) si può affermare che è derivata la revisione della direttiva 2003/87/CE costituisce parte del pacchetto di proposte “</a:t>
            </a:r>
            <a:r>
              <a:rPr lang="it-IT" sz="3000" b="1" dirty="0" err="1">
                <a:latin typeface="Times New Roman" panose="02020603050405020304" pitchFamily="18" charset="0"/>
                <a:cs typeface="Times New Roman" panose="02020603050405020304" pitchFamily="18" charset="0"/>
              </a:rPr>
              <a:t>Fit</a:t>
            </a:r>
            <a:r>
              <a:rPr lang="it-IT" sz="3000" b="1" dirty="0">
                <a:latin typeface="Times New Roman" panose="02020603050405020304" pitchFamily="18" charset="0"/>
                <a:cs typeface="Times New Roman" panose="02020603050405020304" pitchFamily="18" charset="0"/>
              </a:rPr>
              <a:t> For 55%”, generando la nuova versione </a:t>
            </a:r>
            <a:r>
              <a:rPr lang="it-IT" sz="3000" b="1" u="sng" dirty="0">
                <a:latin typeface="Times New Roman" panose="02020603050405020304" pitchFamily="18" charset="0"/>
                <a:cs typeface="Times New Roman" panose="02020603050405020304" pitchFamily="18" charset="0"/>
              </a:rPr>
              <a:t>denominata:</a:t>
            </a:r>
          </a:p>
          <a:p>
            <a:r>
              <a:rPr lang="it-IT" sz="3000" b="1" u="sng" dirty="0">
                <a:latin typeface="Times New Roman" panose="02020603050405020304" pitchFamily="18" charset="0"/>
                <a:cs typeface="Times New Roman" panose="02020603050405020304" pitchFamily="18" charset="0"/>
              </a:rPr>
              <a:t> ETS – 2.</a:t>
            </a:r>
          </a:p>
          <a:p>
            <a:endParaRPr lang="it-IT" sz="3000" b="1" dirty="0">
              <a:latin typeface="Times New Roman" panose="02020603050405020304" pitchFamily="18" charset="0"/>
              <a:cs typeface="Times New Roman" panose="02020603050405020304" pitchFamily="18" charset="0"/>
            </a:endParaRPr>
          </a:p>
          <a:p>
            <a:pPr marL="0" indent="0">
              <a:buNone/>
            </a:pPr>
            <a:r>
              <a:rPr lang="it-IT" sz="3000" b="1" dirty="0">
                <a:latin typeface="Times New Roman" panose="02020603050405020304" pitchFamily="18" charset="0"/>
                <a:cs typeface="Times New Roman" panose="02020603050405020304" pitchFamily="18" charset="0"/>
              </a:rPr>
              <a:t>Di fatto il campo di applicazione della direttiva ETS è stato integrato con l'inclusione graduale di nuovi settori, oltre a quelli già </a:t>
            </a:r>
            <a:r>
              <a:rPr lang="it-IT" sz="2800" b="1" dirty="0">
                <a:latin typeface="Times New Roman" panose="02020603050405020304" pitchFamily="18" charset="0"/>
                <a:cs typeface="Times New Roman" panose="02020603050405020304" pitchFamily="18" charset="0"/>
              </a:rPr>
              <a:t>regolati, fino a giungere alla nuova formulazione con il cosiddetto ETS – 2.</a:t>
            </a:r>
          </a:p>
          <a:p>
            <a:endParaRPr lang="it-IT"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25261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AED8-8266-43E6-4BF6-A050BCB0A4B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7DAB2B0-91DA-1B94-27B4-344662BCC60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42A7976-73D9-9E66-C02B-145E9CE3F3F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118</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1"/>
            <a:ext cx="11216640" cy="1284110"/>
          </a:xfrm>
          <a:prstGeom prst="rect">
            <a:avLst/>
          </a:prstGeom>
        </p:spPr>
        <p:txBody>
          <a:bodyPr/>
          <a:lstStyle/>
          <a:p>
            <a:pPr algn="ctr"/>
            <a:r>
              <a:rPr lang="it-IT" dirty="0"/>
              <a:t> Campo di applicazione ETS 2 - 1</a:t>
            </a:r>
            <a:endParaRPr dirty="0"/>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2044701"/>
            <a:ext cx="11216640" cy="6740314"/>
          </a:xfrm>
          <a:prstGeom prst="rect">
            <a:avLst/>
          </a:prstGeom>
        </p:spPr>
        <p:txBody>
          <a:bodyPr vert="horz" lIns="91440" tIns="45720" rIns="91440" bIns="45720" rtlCol="0">
            <a:normAutofit fontScale="85000"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2600" b="1" dirty="0">
                <a:latin typeface="Times New Roman" panose="02020603050405020304" pitchFamily="18" charset="0"/>
                <a:cs typeface="Times New Roman" panose="02020603050405020304" pitchFamily="18" charset="0"/>
              </a:rPr>
              <a:t>Marittimo</a:t>
            </a:r>
            <a:r>
              <a:rPr lang="it-IT" sz="2600" dirty="0">
                <a:latin typeface="Times New Roman" panose="02020603050405020304" pitchFamily="18" charset="0"/>
                <a:cs typeface="Times New Roman" panose="02020603050405020304" pitchFamily="18" charset="0"/>
              </a:rPr>
              <a:t> - Dal 2024 è infatti prevista la graduale estensione del sistema ETS alle emissioni prodotte dal </a:t>
            </a:r>
            <a:r>
              <a:rPr lang="it-IT" sz="2600" b="1" dirty="0">
                <a:latin typeface="Times New Roman" panose="02020603050405020304" pitchFamily="18" charset="0"/>
                <a:cs typeface="Times New Roman" panose="02020603050405020304" pitchFamily="18" charset="0"/>
              </a:rPr>
              <a:t>trasporto marittimo</a:t>
            </a:r>
            <a:r>
              <a:rPr lang="it-IT" sz="2600" dirty="0">
                <a:latin typeface="Times New Roman" panose="02020603050405020304" pitchFamily="18" charset="0"/>
                <a:cs typeface="Times New Roman" panose="02020603050405020304" pitchFamily="18" charset="0"/>
              </a:rPr>
              <a:t> .</a:t>
            </a:r>
          </a:p>
          <a:p>
            <a:endParaRPr lang="it-IT" sz="2600" dirty="0">
              <a:latin typeface="Times New Roman" panose="02020603050405020304" pitchFamily="18" charset="0"/>
              <a:cs typeface="Times New Roman" panose="02020603050405020304" pitchFamily="18" charset="0"/>
            </a:endParaRPr>
          </a:p>
          <a:p>
            <a:r>
              <a:rPr lang="it-IT" sz="2600" dirty="0">
                <a:latin typeface="Times New Roman" panose="02020603050405020304" pitchFamily="18" charset="0"/>
                <a:cs typeface="Times New Roman" panose="02020603050405020304" pitchFamily="18" charset="0"/>
              </a:rPr>
              <a:t> </a:t>
            </a:r>
            <a:r>
              <a:rPr lang="it-IT" sz="2600" b="1" dirty="0">
                <a:latin typeface="Times New Roman" panose="02020603050405020304" pitchFamily="18" charset="0"/>
                <a:cs typeface="Times New Roman" panose="02020603050405020304" pitchFamily="18" charset="0"/>
              </a:rPr>
              <a:t>Edifici, trasporto stradale, altri settori industriali</a:t>
            </a:r>
            <a:r>
              <a:rPr lang="it-IT" sz="2600" dirty="0">
                <a:latin typeface="Times New Roman" panose="02020603050405020304" pitchFamily="18" charset="0"/>
                <a:cs typeface="Times New Roman" panose="02020603050405020304" pitchFamily="18" charset="0"/>
              </a:rPr>
              <a:t> - Dal 2025, è prevista l'estensione del campo di applicazione alle emissioni di gas ad effetto serra </a:t>
            </a:r>
            <a:r>
              <a:rPr lang="it-IT" sz="2600" b="1" dirty="0">
                <a:latin typeface="Times New Roman" panose="02020603050405020304" pitchFamily="18" charset="0"/>
                <a:cs typeface="Times New Roman" panose="02020603050405020304" pitchFamily="18" charset="0"/>
              </a:rPr>
              <a:t>a </a:t>
            </a:r>
            <a:r>
              <a:rPr lang="it-IT" sz="2600" dirty="0">
                <a:latin typeface="Times New Roman" panose="02020603050405020304" pitchFamily="18" charset="0"/>
                <a:cs typeface="Times New Roman" panose="02020603050405020304" pitchFamily="18" charset="0"/>
              </a:rPr>
              <a:t>questi settori</a:t>
            </a:r>
            <a:r>
              <a:rPr lang="it-IT" sz="2600" b="1" dirty="0">
                <a:latin typeface="Times New Roman" panose="02020603050405020304" pitchFamily="18" charset="0"/>
                <a:cs typeface="Times New Roman" panose="02020603050405020304" pitchFamily="18" charset="0"/>
              </a:rPr>
              <a:t>,</a:t>
            </a:r>
            <a:r>
              <a:rPr lang="it-IT" sz="2600" dirty="0">
                <a:latin typeface="Times New Roman" panose="02020603050405020304" pitchFamily="18" charset="0"/>
                <a:cs typeface="Times New Roman" panose="02020603050405020304" pitchFamily="18" charset="0"/>
              </a:rPr>
              <a:t> disponendo di un quantitativo totale di quote (c.d. </a:t>
            </a:r>
            <a:r>
              <a:rPr lang="it-IT" sz="2600" i="1" dirty="0" err="1">
                <a:latin typeface="Times New Roman" panose="02020603050405020304" pitchFamily="18" charset="0"/>
                <a:cs typeface="Times New Roman" panose="02020603050405020304" pitchFamily="18" charset="0"/>
              </a:rPr>
              <a:t>cap</a:t>
            </a:r>
            <a:r>
              <a:rPr lang="it-IT" sz="2600" dirty="0">
                <a:latin typeface="Times New Roman" panose="02020603050405020304" pitchFamily="18" charset="0"/>
                <a:cs typeface="Times New Roman" panose="02020603050405020304" pitchFamily="18" charset="0"/>
              </a:rPr>
              <a:t>) separato e di uno specifico fattore lineare di riduzione.</a:t>
            </a:r>
          </a:p>
          <a:p>
            <a:endParaRPr lang="it-IT" sz="2600" dirty="0">
              <a:latin typeface="Times New Roman" panose="02020603050405020304" pitchFamily="18" charset="0"/>
              <a:cs typeface="Times New Roman" panose="02020603050405020304" pitchFamily="18" charset="0"/>
            </a:endParaRPr>
          </a:p>
          <a:p>
            <a:r>
              <a:rPr lang="it-IT" sz="2600" b="1" dirty="0">
                <a:latin typeface="Times New Roman" panose="02020603050405020304" pitchFamily="18" charset="0"/>
                <a:cs typeface="Times New Roman" panose="02020603050405020304" pitchFamily="18" charset="0"/>
              </a:rPr>
              <a:t>Aviazione </a:t>
            </a:r>
            <a:r>
              <a:rPr lang="it-IT" sz="2600" dirty="0">
                <a:latin typeface="Times New Roman" panose="02020603050405020304" pitchFamily="18" charset="0"/>
                <a:cs typeface="Times New Roman" panose="02020603050405020304" pitchFamily="18" charset="0"/>
              </a:rPr>
              <a:t>- Per il settore dell'</a:t>
            </a:r>
            <a:r>
              <a:rPr lang="it-IT" sz="2600" b="1" dirty="0">
                <a:latin typeface="Times New Roman" panose="02020603050405020304" pitchFamily="18" charset="0"/>
                <a:cs typeface="Times New Roman" panose="02020603050405020304" pitchFamily="18" charset="0"/>
              </a:rPr>
              <a:t>aviazione</a:t>
            </a:r>
            <a:r>
              <a:rPr lang="it-IT" sz="2600" dirty="0">
                <a:latin typeface="Times New Roman" panose="02020603050405020304" pitchFamily="18" charset="0"/>
                <a:cs typeface="Times New Roman" panose="02020603050405020304" pitchFamily="18" charset="0"/>
              </a:rPr>
              <a:t>, è stato confermato l'assoggettamento al sistema ETS delle sole emissioni rilasciate dai voli interni allo spazio economico europeo (SEE) fino al 31/12/2026 (proroga del c.d. “stop the clock"). Entro il 1° luglio 2026 valuterà lo stato di attuazione del sistema internazionale per la compensazione e riduzione delle emissioni di carbonio del trasporto aereo internazionale (CORSIA).</a:t>
            </a:r>
          </a:p>
          <a:p>
            <a:endParaRPr lang="it-IT" sz="2600" dirty="0">
              <a:latin typeface="Times New Roman" panose="02020603050405020304" pitchFamily="18" charset="0"/>
              <a:cs typeface="Times New Roman" panose="02020603050405020304" pitchFamily="18" charset="0"/>
            </a:endParaRPr>
          </a:p>
          <a:p>
            <a:r>
              <a:rPr lang="it-IT" sz="2600" b="1" dirty="0">
                <a:latin typeface="Times New Roman" panose="02020603050405020304" pitchFamily="18" charset="0"/>
                <a:cs typeface="Times New Roman" panose="02020603050405020304" pitchFamily="18" charset="0"/>
              </a:rPr>
              <a:t>Impianti stazionari - Incenerimento dei rifiuti</a:t>
            </a:r>
            <a:r>
              <a:rPr lang="it-IT" sz="2600" dirty="0">
                <a:latin typeface="Times New Roman" panose="02020603050405020304" pitchFamily="18" charset="0"/>
                <a:cs typeface="Times New Roman" panose="02020603050405020304" pitchFamily="18" charset="0"/>
              </a:rPr>
              <a:t> -  1° gennaio 2024, degli obblighi di monitoraggio e comunicazione delle emissioni agli impianti di </a:t>
            </a:r>
            <a:r>
              <a:rPr lang="it-IT" sz="2600" b="1" dirty="0">
                <a:latin typeface="Times New Roman" panose="02020603050405020304" pitchFamily="18" charset="0"/>
                <a:cs typeface="Times New Roman" panose="02020603050405020304" pitchFamily="18" charset="0"/>
              </a:rPr>
              <a:t>incenerimento dei rifiuti urbani</a:t>
            </a:r>
            <a:r>
              <a:rPr lang="it-IT" sz="2600" dirty="0">
                <a:latin typeface="Times New Roman" panose="02020603050405020304" pitchFamily="18" charset="0"/>
                <a:cs typeface="Times New Roman" panose="02020603050405020304" pitchFamily="18" charset="0"/>
              </a:rPr>
              <a:t> con una potenza termica nominale totale superiore a 20 MW. </a:t>
            </a:r>
            <a:endParaRPr lang="it-IT" sz="2600" dirty="0">
              <a:latin typeface="Times New Roman" panose="02020603050405020304" pitchFamily="18"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1764549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FB0B-6890-C1B8-1027-3B0BACE3B59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EE165FB-CFFC-7282-B314-FA18C24C50C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C650838-707A-2B28-4DB7-6C5DD43A786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119</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Campo di applicazione ETS 2 - 2</a:t>
            </a:r>
            <a:endParaRPr dirty="0"/>
          </a:p>
        </p:txBody>
      </p:sp>
      <p:pic>
        <p:nvPicPr>
          <p:cNvPr id="3" name="Immagine 2"/>
          <p:cNvPicPr>
            <a:picLocks noChangeAspect="1"/>
          </p:cNvPicPr>
          <p:nvPr/>
        </p:nvPicPr>
        <p:blipFill>
          <a:blip r:embed="rId3"/>
          <a:stretch>
            <a:fillRect/>
          </a:stretch>
        </p:blipFill>
        <p:spPr>
          <a:xfrm>
            <a:off x="1235232" y="2641977"/>
            <a:ext cx="11187833" cy="5925826"/>
          </a:xfrm>
          <a:prstGeom prst="rect">
            <a:avLst/>
          </a:prstGeom>
        </p:spPr>
      </p:pic>
    </p:spTree>
    <p:extLst>
      <p:ext uri="{BB962C8B-B14F-4D97-AF65-F5344CB8AC3E}">
        <p14:creationId xmlns:p14="http://schemas.microsoft.com/office/powerpoint/2010/main" val="32518977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166E8-71DF-835A-F3E0-C15CAC89682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CBB4107-7980-A937-3991-ED5F906AD96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EF68CB5-39EF-2027-1C06-F65C6FC88C4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120</a:t>
            </a:fld>
            <a:endParaRPr lang="it-IT" dirty="0">
              <a:solidFill>
                <a:prstClr val="black">
                  <a:tint val="75000"/>
                </a:prstClr>
              </a:solidFill>
              <a:latin typeface="Calibri"/>
            </a:endParaRPr>
          </a:p>
        </p:txBody>
      </p:sp>
      <p:sp>
        <p:nvSpPr>
          <p:cNvPr id="90" name="Pagina 1: testo a tutta pagina"/>
          <p:cNvSpPr txBox="1">
            <a:spLocks noGrp="1"/>
          </p:cNvSpPr>
          <p:nvPr>
            <p:ph type="title"/>
          </p:nvPr>
        </p:nvSpPr>
        <p:spPr>
          <a:xfrm>
            <a:off x="894080" y="519290"/>
            <a:ext cx="11216640" cy="1885245"/>
          </a:xfrm>
          <a:prstGeom prst="rect">
            <a:avLst/>
          </a:prstGeom>
        </p:spPr>
        <p:txBody>
          <a:bodyPr/>
          <a:lstStyle/>
          <a:p>
            <a:pPr algn="ctr"/>
            <a:r>
              <a:rPr lang="it-IT" dirty="0"/>
              <a:t>Lo sviluppo del meccanismo ETS 2</a:t>
            </a:r>
            <a:endParaRPr dirty="0"/>
          </a:p>
        </p:txBody>
      </p:sp>
      <p:pic>
        <p:nvPicPr>
          <p:cNvPr id="6" name="Immagine 5" descr="https://www.ets.minambiente.it/Content/images/novitaeuets/ets2_etsii1_full.png"/>
          <p:cNvPicPr/>
          <p:nvPr/>
        </p:nvPicPr>
        <p:blipFill>
          <a:blip r:embed="rId3">
            <a:extLst>
              <a:ext uri="{28A0092B-C50C-407E-A947-70E740481C1C}">
                <a14:useLocalDpi xmlns:a14="http://schemas.microsoft.com/office/drawing/2010/main" val="0"/>
              </a:ext>
            </a:extLst>
          </a:blip>
          <a:srcRect/>
          <a:stretch>
            <a:fillRect/>
          </a:stretch>
        </p:blipFill>
        <p:spPr bwMode="auto">
          <a:xfrm>
            <a:off x="315935" y="4564795"/>
            <a:ext cx="12273435" cy="3539545"/>
          </a:xfrm>
          <a:prstGeom prst="rect">
            <a:avLst/>
          </a:prstGeom>
          <a:noFill/>
          <a:ln>
            <a:noFill/>
          </a:ln>
        </p:spPr>
      </p:pic>
      <p:sp>
        <p:nvSpPr>
          <p:cNvPr id="3" name="Rettangolo 2"/>
          <p:cNvSpPr/>
          <p:nvPr/>
        </p:nvSpPr>
        <p:spPr>
          <a:xfrm>
            <a:off x="275573" y="2204581"/>
            <a:ext cx="12413293" cy="1815882"/>
          </a:xfrm>
          <a:prstGeom prst="rect">
            <a:avLst/>
          </a:prstGeom>
        </p:spPr>
        <p:txBody>
          <a:bodyPr wrap="square">
            <a:spAutoFit/>
          </a:bodyPr>
          <a:lstStyle/>
          <a:p>
            <a:pPr algn="just"/>
            <a:r>
              <a:rPr lang="it-IT"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La revisione della direttiva prevede una </a:t>
            </a:r>
            <a:r>
              <a:rPr lang="it-IT"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progressiva riduzione delle assegnazioni gratuite</a:t>
            </a:r>
            <a:r>
              <a:rPr lang="it-IT"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fino ad arrivare all'azzeramento nel 2026 per le emissioni del trasporto aereo; per i settori interessati al nuovo meccanismo</a:t>
            </a:r>
            <a:r>
              <a:rPr lang="it-IT"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sz="28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la restituzione delle quote ETS 2 avrà inizio nel 2028 per completarsi entro il 2034 (integrazione con il CBAM) . </a:t>
            </a:r>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81025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73ADF-C3CA-F412-545C-64B23E9EA538}"/>
            </a:ext>
          </a:extLst>
        </p:cNvPr>
        <p:cNvGrpSpPr/>
        <p:nvPr/>
      </p:nvGrpSpPr>
      <p:grpSpPr>
        <a:xfrm>
          <a:off x="0" y="0"/>
          <a:ext cx="0" cy="0"/>
          <a:chOff x="0" y="0"/>
          <a:chExt cx="0" cy="0"/>
        </a:xfrm>
      </p:grpSpPr>
      <p:sp>
        <p:nvSpPr>
          <p:cNvPr id="3" name="Titolo 2"/>
          <p:cNvSpPr>
            <a:spLocks noGrp="1"/>
          </p:cNvSpPr>
          <p:nvPr>
            <p:ph type="title"/>
          </p:nvPr>
        </p:nvSpPr>
        <p:spPr>
          <a:xfrm>
            <a:off x="279400" y="780346"/>
            <a:ext cx="10909300" cy="591000"/>
          </a:xfrm>
        </p:spPr>
        <p:txBody>
          <a:bodyPr/>
          <a:lstStyle/>
          <a:p>
            <a:pPr algn="ctr"/>
            <a:r>
              <a:rPr lang="it-IT" sz="3600" dirty="0">
                <a:solidFill>
                  <a:srgbClr val="0070C0"/>
                </a:solidFill>
              </a:rPr>
              <a:t>Il Carbon Board </a:t>
            </a:r>
            <a:r>
              <a:rPr lang="it-IT" sz="3600" dirty="0" err="1">
                <a:solidFill>
                  <a:srgbClr val="0070C0"/>
                </a:solidFill>
              </a:rPr>
              <a:t>Adjustment</a:t>
            </a:r>
            <a:r>
              <a:rPr lang="it-IT" sz="3600" dirty="0">
                <a:solidFill>
                  <a:srgbClr val="0070C0"/>
                </a:solidFill>
              </a:rPr>
              <a:t> </a:t>
            </a:r>
            <a:r>
              <a:rPr lang="it-IT" sz="3600" dirty="0" err="1" smtClean="0">
                <a:solidFill>
                  <a:srgbClr val="0070C0"/>
                </a:solidFill>
              </a:rPr>
              <a:t>Mechanism</a:t>
            </a:r>
            <a:r>
              <a:rPr lang="it-IT" sz="3600" dirty="0" smtClean="0">
                <a:solidFill>
                  <a:srgbClr val="0070C0"/>
                </a:solidFill>
              </a:rPr>
              <a:t> -1</a:t>
            </a:r>
            <a:endParaRPr lang="it-IT" sz="3600" dirty="0"/>
          </a:p>
        </p:txBody>
      </p:sp>
      <p:sp>
        <p:nvSpPr>
          <p:cNvPr id="4" name="Segnaposto piè di pagina 3">
            <a:extLst>
              <a:ext uri="{FF2B5EF4-FFF2-40B4-BE49-F238E27FC236}">
                <a16:creationId xmlns:a16="http://schemas.microsoft.com/office/drawing/2014/main" id="{14153B71-7523-5780-AB2A-EBE535F5ADB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2B226FD-72F2-E1CF-F132-88BF3520E09E}"/>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121</a:t>
            </a:fld>
            <a:endParaRPr lang="it-IT" dirty="0">
              <a:solidFill>
                <a:prstClr val="black">
                  <a:tint val="75000"/>
                </a:prstClr>
              </a:solidFill>
              <a:latin typeface="Calibri"/>
            </a:endParaRP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894080" y="1905000"/>
            <a:ext cx="11460480" cy="6880014"/>
          </a:xfrm>
          <a:prstGeom prst="rect">
            <a:avLst/>
          </a:prstGeom>
        </p:spPr>
        <p:txBody>
          <a:bodyPr vert="horz" lIns="91440" tIns="45720" rIns="91440" bIns="45720" rtlCol="0">
            <a:normAutofit lnSpcReduction="1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400" b="1" u="sng" dirty="0">
                <a:latin typeface="Times New Roman" panose="02020603050405020304" pitchFamily="18" charset="0"/>
                <a:cs typeface="Times New Roman" panose="02020603050405020304" pitchFamily="18" charset="0"/>
              </a:rPr>
              <a:t>Il CBAM è un regolamento della UE</a:t>
            </a:r>
            <a:r>
              <a:rPr lang="it-IT" sz="2400" dirty="0">
                <a:latin typeface="Times New Roman" panose="02020603050405020304" pitchFamily="18" charset="0"/>
                <a:cs typeface="Times New Roman" panose="02020603050405020304" pitchFamily="18" charset="0"/>
              </a:rPr>
              <a:t> attivo dal gennaio 2024 e costituisce un meccanismo di compensazione delle emissioni di carbonio incorporate nella merce </a:t>
            </a:r>
            <a:r>
              <a:rPr lang="it-IT" sz="2400" u="sng" dirty="0">
                <a:latin typeface="Times New Roman" panose="02020603050405020304" pitchFamily="18" charset="0"/>
                <a:cs typeface="Times New Roman" panose="02020603050405020304" pitchFamily="18" charset="0"/>
              </a:rPr>
              <a:t>prodotta fuori dalle frontiere </a:t>
            </a:r>
            <a:r>
              <a:rPr lang="it-IT" sz="2400" u="sng" dirty="0" err="1">
                <a:latin typeface="Times New Roman" panose="02020603050405020304" pitchFamily="18" charset="0"/>
                <a:cs typeface="Times New Roman" panose="02020603050405020304" pitchFamily="18" charset="0"/>
              </a:rPr>
              <a:t>dell</a:t>
            </a:r>
            <a:r>
              <a:rPr lang="it-IT" sz="2400" u="sng" dirty="0">
                <a:latin typeface="Times New Roman" panose="02020603050405020304" pitchFamily="18" charset="0"/>
                <a:cs typeface="Times New Roman" panose="02020603050405020304" pitchFamily="18" charset="0"/>
              </a:rPr>
              <a:t> 'Unione europea</a:t>
            </a:r>
            <a:r>
              <a:rPr lang="it-IT" sz="2400" dirty="0">
                <a:latin typeface="Times New Roman" panose="02020603050405020304" pitchFamily="18" charset="0"/>
                <a:cs typeface="Times New Roman" panose="02020603050405020304" pitchFamily="18" charset="0"/>
              </a:rPr>
              <a:t>, che vengono scontate mediante l'acquisto e l'annuale restituzione di certificati rappresentativi delle emissioni di C02 (certificati CBAM</a:t>
            </a:r>
            <a:r>
              <a:rPr lang="it-IT" sz="2400" dirty="0" smtClean="0">
                <a:latin typeface="Times New Roman" panose="02020603050405020304" pitchFamily="18" charset="0"/>
                <a:cs typeface="Times New Roman" panose="02020603050405020304" pitchFamily="18" charset="0"/>
              </a:rPr>
              <a:t>).</a:t>
            </a:r>
            <a:endParaRPr lang="it-IT" sz="2400" dirty="0">
              <a:latin typeface="Times New Roman" panose="02020603050405020304" pitchFamily="18" charset="0"/>
              <a:cs typeface="Times New Roman" panose="02020603050405020304" pitchFamily="18" charset="0"/>
            </a:endParaRPr>
          </a:p>
          <a:p>
            <a:pPr marL="0" indent="0">
              <a:buNone/>
            </a:pPr>
            <a:r>
              <a:rPr lang="it-IT" sz="2400" dirty="0">
                <a:latin typeface="Times New Roman" panose="02020603050405020304" pitchFamily="18" charset="0"/>
                <a:cs typeface="Times New Roman" panose="02020603050405020304" pitchFamily="18" charset="0"/>
              </a:rPr>
              <a:t>Il CBAM troverà applicazione per le merci ad alta intensità di carbonio elencatene all'allegato I al Regolamento ed in particolare per i settori produttivi :</a:t>
            </a:r>
          </a:p>
          <a:p>
            <a:pPr marL="342900" indent="-342900" fontAlgn="base"/>
            <a:r>
              <a:rPr lang="it-IT" sz="2400" dirty="0">
                <a:latin typeface="Times New Roman" panose="02020603050405020304" pitchFamily="18" charset="0"/>
                <a:cs typeface="Times New Roman" panose="02020603050405020304" pitchFamily="18" charset="0"/>
              </a:rPr>
              <a:t>cemento e prodotti in cemento;</a:t>
            </a:r>
          </a:p>
          <a:p>
            <a:pPr marL="342900" indent="-342900" fontAlgn="base"/>
            <a:r>
              <a:rPr lang="it-IT" sz="2400" dirty="0">
                <a:latin typeface="Times New Roman" panose="02020603050405020304" pitchFamily="18" charset="0"/>
                <a:cs typeface="Times New Roman" panose="02020603050405020304" pitchFamily="18" charset="0"/>
              </a:rPr>
              <a:t>energia elettrica;</a:t>
            </a:r>
          </a:p>
          <a:p>
            <a:pPr marL="342900" indent="-342900" fontAlgn="base"/>
            <a:r>
              <a:rPr lang="it-IT" sz="2400" dirty="0">
                <a:latin typeface="Times New Roman" panose="02020603050405020304" pitchFamily="18" charset="0"/>
                <a:cs typeface="Times New Roman" panose="02020603050405020304" pitchFamily="18" charset="0"/>
              </a:rPr>
              <a:t>fertilizzanti minerali e chimici;</a:t>
            </a:r>
          </a:p>
          <a:p>
            <a:pPr marL="342900" indent="-342900" fontAlgn="base"/>
            <a:r>
              <a:rPr lang="it-IT" sz="2400" dirty="0">
                <a:latin typeface="Times New Roman" panose="02020603050405020304" pitchFamily="18" charset="0"/>
                <a:cs typeface="Times New Roman" panose="02020603050405020304" pitchFamily="18" charset="0"/>
              </a:rPr>
              <a:t>prodotti in ferro e acciaio;</a:t>
            </a:r>
          </a:p>
          <a:p>
            <a:pPr marL="342900" indent="-342900" fontAlgn="base"/>
            <a:r>
              <a:rPr lang="it-IT" sz="2400" dirty="0">
                <a:latin typeface="Times New Roman" panose="02020603050405020304" pitchFamily="18" charset="0"/>
                <a:cs typeface="Times New Roman" panose="02020603050405020304" pitchFamily="18" charset="0"/>
              </a:rPr>
              <a:t>prodotti in alluminio;</a:t>
            </a:r>
          </a:p>
          <a:p>
            <a:pPr marL="342900" indent="-342900" fontAlgn="base"/>
            <a:r>
              <a:rPr lang="it-IT" sz="2400" dirty="0">
                <a:latin typeface="Times New Roman" panose="02020603050405020304" pitchFamily="18" charset="0"/>
                <a:cs typeface="Times New Roman" panose="02020603050405020304" pitchFamily="18" charset="0"/>
              </a:rPr>
              <a:t>idrogeno.</a:t>
            </a:r>
          </a:p>
          <a:p>
            <a:pPr marL="0" indent="0">
              <a:buNone/>
            </a:pPr>
            <a:r>
              <a:rPr lang="it-IT" sz="2400" u="sng" dirty="0">
                <a:latin typeface="Times New Roman" panose="02020603050405020304" pitchFamily="18" charset="0"/>
                <a:cs typeface="Times New Roman" panose="02020603050405020304" pitchFamily="18" charset="0"/>
              </a:rPr>
              <a:t>L’elenco delle merci CBAM sarà ulteriormente ampliato, con l'obiettivo di includervi, entro il 2030, tutti i prodotti già assoggettati alla normativa ETS.</a:t>
            </a:r>
          </a:p>
          <a:p>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7674558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E4CA9-6E4C-B02C-B5DF-E0959572D3CF}"/>
            </a:ext>
          </a:extLst>
        </p:cNvPr>
        <p:cNvGrpSpPr/>
        <p:nvPr/>
      </p:nvGrpSpPr>
      <p:grpSpPr>
        <a:xfrm>
          <a:off x="0" y="0"/>
          <a:ext cx="0" cy="0"/>
          <a:chOff x="0" y="0"/>
          <a:chExt cx="0" cy="0"/>
        </a:xfrm>
      </p:grpSpPr>
      <p:sp>
        <p:nvSpPr>
          <p:cNvPr id="6" name="Titolo 5"/>
          <p:cNvSpPr>
            <a:spLocks noGrp="1"/>
          </p:cNvSpPr>
          <p:nvPr>
            <p:ph type="title"/>
          </p:nvPr>
        </p:nvSpPr>
        <p:spPr>
          <a:xfrm>
            <a:off x="650240" y="780346"/>
            <a:ext cx="10360660" cy="591000"/>
          </a:xfrm>
        </p:spPr>
        <p:txBody>
          <a:bodyPr/>
          <a:lstStyle/>
          <a:p>
            <a:pPr algn="ctr"/>
            <a:r>
              <a:rPr lang="it-IT" sz="3600" dirty="0">
                <a:solidFill>
                  <a:srgbClr val="0070C0"/>
                </a:solidFill>
              </a:rPr>
              <a:t>Il Carbon Board </a:t>
            </a:r>
            <a:r>
              <a:rPr lang="it-IT" sz="3600" dirty="0" err="1">
                <a:solidFill>
                  <a:srgbClr val="0070C0"/>
                </a:solidFill>
              </a:rPr>
              <a:t>Adjustment</a:t>
            </a:r>
            <a:r>
              <a:rPr lang="it-IT" sz="3600" dirty="0">
                <a:solidFill>
                  <a:srgbClr val="0070C0"/>
                </a:solidFill>
              </a:rPr>
              <a:t> </a:t>
            </a:r>
            <a:r>
              <a:rPr lang="it-IT" sz="3600" dirty="0" err="1" smtClean="0">
                <a:solidFill>
                  <a:srgbClr val="0070C0"/>
                </a:solidFill>
              </a:rPr>
              <a:t>Mechanism</a:t>
            </a:r>
            <a:r>
              <a:rPr lang="it-IT" sz="3600" dirty="0" smtClean="0">
                <a:solidFill>
                  <a:srgbClr val="0070C0"/>
                </a:solidFill>
              </a:rPr>
              <a:t> - 2</a:t>
            </a:r>
            <a:endParaRPr lang="it-IT" sz="3600" dirty="0"/>
          </a:p>
        </p:txBody>
      </p:sp>
      <p:sp>
        <p:nvSpPr>
          <p:cNvPr id="4" name="Segnaposto piè di pagina 3">
            <a:extLst>
              <a:ext uri="{FF2B5EF4-FFF2-40B4-BE49-F238E27FC236}">
                <a16:creationId xmlns:a16="http://schemas.microsoft.com/office/drawing/2014/main" id="{D0E49B98-19B4-BB08-6DD4-FFD16DD7A79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B4B7B3E-1113-9D31-D873-690A008FFE5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122</a:t>
            </a:fld>
            <a:endParaRPr lang="it-IT" dirty="0">
              <a:solidFill>
                <a:prstClr val="black">
                  <a:tint val="75000"/>
                </a:prstClr>
              </a:solidFill>
              <a:latin typeface="Calibri"/>
            </a:endParaRP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54388"/>
            <a:ext cx="12186639" cy="6877885"/>
          </a:xfrm>
          <a:prstGeom prst="rect">
            <a:avLst/>
          </a:prstGeom>
        </p:spPr>
        <p:txBody>
          <a:bodyPr vert="horz" lIns="91440" tIns="45720" rIns="91440" bIns="45720" rtlCol="0">
            <a:normAutofit fontScale="925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800" b="1" dirty="0"/>
              <a:t>L'attuazione della misura sarà gestita in due fasi</a:t>
            </a:r>
            <a:r>
              <a:rPr lang="it-IT" sz="2800" b="1" dirty="0" smtClean="0"/>
              <a:t>:</a:t>
            </a:r>
            <a:endParaRPr lang="it-IT" sz="2800" b="1" dirty="0"/>
          </a:p>
          <a:p>
            <a:pPr marL="342900" indent="-342900" fontAlgn="base"/>
            <a:r>
              <a:rPr lang="it-IT" sz="2800" dirty="0"/>
              <a:t>una prima fase transitoria che, stando all'attuale Regolamento, inizierà a decorrere dal gennaio 2024.</a:t>
            </a:r>
          </a:p>
          <a:p>
            <a:pPr marL="342900" indent="-342900" fontAlgn="base"/>
            <a:r>
              <a:rPr lang="it-IT" sz="2800" dirty="0"/>
              <a:t>una seconda fase attuativa che inizierà a partire dal 1 gennaio 2026</a:t>
            </a:r>
            <a:r>
              <a:rPr lang="it-IT" sz="2800" dirty="0" smtClean="0"/>
              <a:t>.</a:t>
            </a:r>
            <a:endParaRPr lang="it-IT" sz="2800" dirty="0"/>
          </a:p>
          <a:p>
            <a:pPr marL="0" indent="0">
              <a:buNone/>
            </a:pPr>
            <a:r>
              <a:rPr lang="it-IT" sz="2800" dirty="0"/>
              <a:t>Nella fase transitoria il Regolamento prevede </a:t>
            </a:r>
            <a:r>
              <a:rPr lang="it-IT" sz="2800" u="sng" dirty="0"/>
              <a:t>solamente obblighi di rendicontazione</a:t>
            </a:r>
            <a:r>
              <a:rPr lang="it-IT" sz="2800" dirty="0"/>
              <a:t>.</a:t>
            </a:r>
          </a:p>
          <a:p>
            <a:pPr marL="0" indent="0">
              <a:buNone/>
            </a:pPr>
            <a:r>
              <a:rPr lang="it-IT" sz="2800" dirty="0"/>
              <a:t>Gli importatori di merci CBAM o i loro rappresentanti doganali indiretti saranno tenuti a presentare alla Commissione una relazione trimestrale, in cui sono specificati:</a:t>
            </a:r>
          </a:p>
          <a:p>
            <a:pPr marL="342900" indent="-342900" fontAlgn="base"/>
            <a:r>
              <a:rPr lang="it-IT" sz="2800" dirty="0"/>
              <a:t>la quantità totale di ciascun tipo di merce CBAM importata nel trimestre;</a:t>
            </a:r>
          </a:p>
          <a:p>
            <a:pPr marL="342900" indent="-342900" fontAlgn="base"/>
            <a:r>
              <a:rPr lang="it-IT" sz="2800" dirty="0"/>
              <a:t>le emissioni di C02 incorporate in tali merci;</a:t>
            </a:r>
          </a:p>
          <a:p>
            <a:pPr marL="342900" indent="-342900" fontAlgn="base"/>
            <a:r>
              <a:rPr lang="it-IT" sz="2800" dirty="0"/>
              <a:t>gli eventuali costi sostenuti nel Paese di origine in relazione a tali emissioni</a:t>
            </a:r>
            <a:r>
              <a:rPr lang="it-IT" sz="2800" dirty="0" smtClean="0"/>
              <a:t>.</a:t>
            </a:r>
            <a:endParaRPr lang="it-IT" sz="2800" dirty="0"/>
          </a:p>
          <a:p>
            <a:r>
              <a:rPr lang="it-IT" sz="2800" dirty="0"/>
              <a:t>I dati inclusi nelle relazioni CBAM saranno controllati dalla Commissione.</a:t>
            </a:r>
          </a:p>
          <a:p>
            <a:endParaRPr lang="it-IT" sz="3200" dirty="0">
              <a:latin typeface="Arial" panose="020B0604020202020204" pitchFamily="34" charset="0"/>
              <a:ea typeface="Arial" panose="020B060402020202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1714515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6CE21-46FE-D5C5-DDDA-F23B491CCD3A}"/>
            </a:ext>
          </a:extLst>
        </p:cNvPr>
        <p:cNvGrpSpPr/>
        <p:nvPr/>
      </p:nvGrpSpPr>
      <p:grpSpPr>
        <a:xfrm>
          <a:off x="0" y="0"/>
          <a:ext cx="0" cy="0"/>
          <a:chOff x="0" y="0"/>
          <a:chExt cx="0" cy="0"/>
        </a:xfrm>
      </p:grpSpPr>
      <p:sp>
        <p:nvSpPr>
          <p:cNvPr id="3" name="Titolo 2"/>
          <p:cNvSpPr>
            <a:spLocks noGrp="1"/>
          </p:cNvSpPr>
          <p:nvPr>
            <p:ph type="title"/>
          </p:nvPr>
        </p:nvSpPr>
        <p:spPr/>
        <p:txBody>
          <a:bodyPr/>
          <a:lstStyle/>
          <a:p>
            <a:pPr algn="ctr"/>
            <a:r>
              <a:rPr lang="it-IT" sz="3200" dirty="0" smtClean="0"/>
              <a:t>Obblighi derivanti dalla CBAM - 1</a:t>
            </a:r>
            <a:endParaRPr lang="it-IT" sz="3200" dirty="0"/>
          </a:p>
        </p:txBody>
      </p:sp>
      <p:sp>
        <p:nvSpPr>
          <p:cNvPr id="4" name="Segnaposto piè di pagina 3">
            <a:extLst>
              <a:ext uri="{FF2B5EF4-FFF2-40B4-BE49-F238E27FC236}">
                <a16:creationId xmlns:a16="http://schemas.microsoft.com/office/drawing/2014/main" id="{AE8F5517-617A-E0B7-F18A-DCE1C689747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4EA37D1-5AF1-0138-BE85-B9167CF3A8C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123</a:t>
            </a:fld>
            <a:endParaRPr lang="it-IT" dirty="0">
              <a:solidFill>
                <a:prstClr val="black">
                  <a:tint val="75000"/>
                </a:prstClr>
              </a:solidFill>
              <a:latin typeface="Calibri"/>
            </a:endParaRP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409081" y="1930400"/>
            <a:ext cx="11945479" cy="665480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endParaRPr lang="it-IT" sz="2100" dirty="0"/>
          </a:p>
          <a:p>
            <a:pPr marL="0" indent="0">
              <a:buNone/>
            </a:pPr>
            <a:r>
              <a:rPr lang="it-IT" sz="2800" b="1" dirty="0" smtClean="0"/>
              <a:t>I </a:t>
            </a:r>
            <a:r>
              <a:rPr lang="it-IT" sz="2800" b="1" dirty="0"/>
              <a:t>dichiaranti CBAM avranno l'obbligo di:</a:t>
            </a:r>
          </a:p>
          <a:p>
            <a:pPr marL="342900" indent="-342900" fontAlgn="base"/>
            <a:r>
              <a:rPr lang="it-IT" sz="2800" b="1" dirty="0"/>
              <a:t>calcolare la quantità di C02 incorporata nelle merci CBAM importate, e conservare le informazioni utilizzate per calcolare le emissioni per un periodo di 4 anni. </a:t>
            </a:r>
          </a:p>
          <a:p>
            <a:pPr marL="342900" indent="-342900" fontAlgn="base"/>
            <a:r>
              <a:rPr lang="it-IT" sz="2800" b="1" dirty="0"/>
              <a:t>acquistare i certificati CBAM necessari a compensare le emissioni incorporate nella merce CBAM importata nell'anno precedente. restituire i certificati CBAM attraverso il registro CBAM.</a:t>
            </a:r>
          </a:p>
          <a:p>
            <a:pPr marL="0" indent="0" fontAlgn="base">
              <a:buNone/>
            </a:pPr>
            <a:r>
              <a:rPr lang="it-IT" sz="2800" b="1" dirty="0"/>
              <a:t>I dichiaranti CBAM </a:t>
            </a:r>
            <a:r>
              <a:rPr lang="it-IT" sz="2800" b="1" dirty="0" smtClean="0"/>
              <a:t>saranno inoltre </a:t>
            </a:r>
            <a:r>
              <a:rPr lang="it-IT" sz="2800" b="1" dirty="0"/>
              <a:t>obbligati a:</a:t>
            </a:r>
          </a:p>
          <a:p>
            <a:pPr marL="342900" indent="-342900" fontAlgn="base"/>
            <a:r>
              <a:rPr lang="it-IT" sz="2800" b="1" dirty="0"/>
              <a:t> restituire entro il 31 maggio di ogni anno i certificati corrispondenti alla quantità di emissioni di C02 incorporate nella merce CBAM importata durante l'anno solare</a:t>
            </a:r>
            <a:r>
              <a:rPr lang="it-IT" sz="2800" b="1" dirty="0" smtClean="0"/>
              <a:t>.</a:t>
            </a:r>
            <a:endParaRPr lang="it-IT" sz="2800" b="1" dirty="0"/>
          </a:p>
        </p:txBody>
      </p:sp>
    </p:spTree>
    <p:extLst>
      <p:ext uri="{BB962C8B-B14F-4D97-AF65-F5344CB8AC3E}">
        <p14:creationId xmlns:p14="http://schemas.microsoft.com/office/powerpoint/2010/main" val="25537357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dirty="0"/>
              <a:t>Obblighi derivanti dalla CBAM - </a:t>
            </a:r>
            <a:r>
              <a:rPr lang="it-IT" sz="4000" dirty="0" smtClean="0"/>
              <a:t>2</a:t>
            </a:r>
            <a:endParaRPr lang="it-IT" dirty="0"/>
          </a:p>
        </p:txBody>
      </p:sp>
      <p:sp>
        <p:nvSpPr>
          <p:cNvPr id="3" name="Segnaposto contenuto 2"/>
          <p:cNvSpPr>
            <a:spLocks noGrp="1"/>
          </p:cNvSpPr>
          <p:nvPr>
            <p:ph idx="1"/>
          </p:nvPr>
        </p:nvSpPr>
        <p:spPr/>
        <p:txBody>
          <a:bodyPr>
            <a:normAutofit/>
          </a:bodyPr>
          <a:lstStyle/>
          <a:p>
            <a:pPr marL="342900" indent="-342900" fontAlgn="base"/>
            <a:r>
              <a:rPr lang="it-IT" sz="2800" b="1" dirty="0"/>
              <a:t>presentare la dichiarazione annuale CBAM entro il 31 maggio di ogni anno solare. Tale dichiarazione deve includere</a:t>
            </a:r>
            <a:r>
              <a:rPr lang="it-IT" sz="2800" b="1" dirty="0" smtClean="0"/>
              <a:t>:</a:t>
            </a:r>
          </a:p>
          <a:p>
            <a:pPr marL="342900" indent="-342900" fontAlgn="base"/>
            <a:r>
              <a:rPr lang="it-IT" sz="2800" b="1" dirty="0" smtClean="0"/>
              <a:t> </a:t>
            </a:r>
            <a:r>
              <a:rPr lang="it-IT" sz="2800" b="1" dirty="0"/>
              <a:t>la quantità totale di merci CBAM importate nell'anno solare precedente;</a:t>
            </a:r>
          </a:p>
          <a:p>
            <a:pPr fontAlgn="base"/>
            <a:r>
              <a:rPr lang="it-IT" sz="2800" b="1" dirty="0" smtClean="0"/>
              <a:t>le </a:t>
            </a:r>
            <a:r>
              <a:rPr lang="it-IT" sz="2800" b="1" dirty="0"/>
              <a:t>emissioni totali di C02 incorporate in tali merci; </a:t>
            </a:r>
          </a:p>
          <a:p>
            <a:pPr fontAlgn="base"/>
            <a:r>
              <a:rPr lang="it-IT" sz="2800" b="1" dirty="0" smtClean="0"/>
              <a:t> </a:t>
            </a:r>
            <a:r>
              <a:rPr lang="it-IT" sz="2800" b="1" dirty="0"/>
              <a:t>il numero totale di certificati </a:t>
            </a:r>
            <a:r>
              <a:rPr lang="it-IT" sz="2800" b="1" dirty="0" smtClean="0"/>
              <a:t>CBAM  </a:t>
            </a:r>
            <a:r>
              <a:rPr lang="it-IT" sz="2800" b="1" dirty="0"/>
              <a:t>restituiti;</a:t>
            </a:r>
          </a:p>
          <a:p>
            <a:pPr fontAlgn="base"/>
            <a:r>
              <a:rPr lang="it-IT" sz="2800" b="1" dirty="0" smtClean="0"/>
              <a:t>copia </a:t>
            </a:r>
            <a:r>
              <a:rPr lang="it-IT" sz="2800" b="1" dirty="0"/>
              <a:t>della relazione di verifica delle emissioni rilasciata da un organismo accreditato.</a:t>
            </a:r>
          </a:p>
          <a:p>
            <a:pPr fontAlgn="base"/>
            <a:r>
              <a:rPr lang="it-IT" sz="2800" b="1" dirty="0" smtClean="0"/>
              <a:t>garantire </a:t>
            </a:r>
            <a:r>
              <a:rPr lang="it-IT" sz="2800" b="1" dirty="0"/>
              <a:t>che le emissioni totali di C02 riportate nella dichiarazione CBAM siano </a:t>
            </a:r>
            <a:r>
              <a:rPr lang="it-IT" sz="2800" b="1" dirty="0" smtClean="0"/>
              <a:t>verificate </a:t>
            </a:r>
            <a:r>
              <a:rPr lang="it-IT" sz="2800" b="1" dirty="0"/>
              <a:t>da un organismo accreditato. Tale status sarà concesso ai verificatori accreditati 	nell'ambito del sistema ET S e ai verificatori CBAM specificamente accreditati dagli Stati </a:t>
            </a:r>
            <a:r>
              <a:rPr lang="it-IT" sz="2800" b="1" dirty="0" smtClean="0"/>
              <a:t>Membri</a:t>
            </a:r>
            <a:r>
              <a:rPr lang="it-IT" sz="2800" b="1" dirty="0"/>
              <a:t>.</a:t>
            </a:r>
          </a:p>
          <a:p>
            <a:pPr marL="0" indent="0">
              <a:buNone/>
            </a:pPr>
            <a:endParaRPr lang="it-IT" sz="2800" dirty="0"/>
          </a:p>
        </p:txBody>
      </p:sp>
      <p:sp>
        <p:nvSpPr>
          <p:cNvPr id="4" name="Segnaposto piè di pagina 3"/>
          <p:cNvSpPr>
            <a:spLocks noGrp="1"/>
          </p:cNvSpPr>
          <p:nvPr>
            <p:ph type="ftr" sz="quarter" idx="11"/>
          </p:nvPr>
        </p:nvSpPr>
        <p:spPr/>
        <p:txBody>
          <a:bodyPr/>
          <a:lstStyle/>
          <a:p>
            <a:r>
              <a:rPr lang="it-IT" smtClean="0"/>
              <a:t>www.assoege.it</a:t>
            </a:r>
            <a:endParaRPr lang="it-IT" dirty="0"/>
          </a:p>
        </p:txBody>
      </p:sp>
      <p:sp>
        <p:nvSpPr>
          <p:cNvPr id="5" name="Segnaposto numero diapositiva 4"/>
          <p:cNvSpPr>
            <a:spLocks noGrp="1"/>
          </p:cNvSpPr>
          <p:nvPr>
            <p:ph type="sldNum" sz="quarter" idx="12"/>
          </p:nvPr>
        </p:nvSpPr>
        <p:spPr/>
        <p:txBody>
          <a:bodyPr/>
          <a:lstStyle/>
          <a:p>
            <a:fld id="{CC42BA41-8CFD-4C0C-B3FB-B1083478E358}" type="slidenum">
              <a:rPr lang="it-IT" smtClean="0"/>
              <a:pPr/>
              <a:t>124</a:t>
            </a:fld>
            <a:endParaRPr lang="it-IT" dirty="0"/>
          </a:p>
        </p:txBody>
      </p:sp>
    </p:spTree>
    <p:extLst>
      <p:ext uri="{BB962C8B-B14F-4D97-AF65-F5344CB8AC3E}">
        <p14:creationId xmlns:p14="http://schemas.microsoft.com/office/powerpoint/2010/main" val="162035872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9AA32-5B08-ECE1-B0DE-2C4886032CE0}"/>
            </a:ext>
          </a:extLst>
        </p:cNvPr>
        <p:cNvGrpSpPr/>
        <p:nvPr/>
      </p:nvGrpSpPr>
      <p:grpSpPr>
        <a:xfrm>
          <a:off x="0" y="0"/>
          <a:ext cx="0" cy="0"/>
          <a:chOff x="0" y="0"/>
          <a:chExt cx="0" cy="0"/>
        </a:xfrm>
      </p:grpSpPr>
      <p:sp>
        <p:nvSpPr>
          <p:cNvPr id="6" name="Titolo 5"/>
          <p:cNvSpPr>
            <a:spLocks noGrp="1"/>
          </p:cNvSpPr>
          <p:nvPr>
            <p:ph type="title"/>
          </p:nvPr>
        </p:nvSpPr>
        <p:spPr/>
        <p:txBody>
          <a:bodyPr/>
          <a:lstStyle/>
          <a:p>
            <a:pPr algn="ctr"/>
            <a:r>
              <a:rPr lang="it-IT" dirty="0" smtClean="0"/>
              <a:t>Evoluzione della politica UE sulla CO2</a:t>
            </a:r>
            <a:endParaRPr lang="it-IT" dirty="0"/>
          </a:p>
        </p:txBody>
      </p:sp>
      <p:sp>
        <p:nvSpPr>
          <p:cNvPr id="4" name="Segnaposto piè di pagina 3">
            <a:extLst>
              <a:ext uri="{FF2B5EF4-FFF2-40B4-BE49-F238E27FC236}">
                <a16:creationId xmlns:a16="http://schemas.microsoft.com/office/drawing/2014/main" id="{4AA58B7C-9A01-02B6-CE43-534AB8D5304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2E83FD6-4884-E114-5B19-4A0D3A98E24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125</a:t>
            </a:fld>
            <a:endParaRPr lang="it-IT" dirty="0">
              <a:solidFill>
                <a:prstClr val="black">
                  <a:tint val="75000"/>
                </a:prstClr>
              </a:solidFill>
              <a:latin typeface="Calibri"/>
            </a:endParaRPr>
          </a:p>
        </p:txBody>
      </p:sp>
      <p:sp>
        <p:nvSpPr>
          <p:cNvPr id="2" name="Segnaposto testo 3">
            <a:extLst>
              <a:ext uri="{FF2B5EF4-FFF2-40B4-BE49-F238E27FC236}">
                <a16:creationId xmlns:a16="http://schemas.microsoft.com/office/drawing/2014/main" id="{60CD22CF-7DE1-3B9C-CE02-246281DD66C3}"/>
              </a:ext>
            </a:extLst>
          </p:cNvPr>
          <p:cNvSpPr txBox="1">
            <a:spLocks/>
          </p:cNvSpPr>
          <p:nvPr/>
        </p:nvSpPr>
        <p:spPr>
          <a:xfrm>
            <a:off x="325677" y="1930929"/>
            <a:ext cx="12390621" cy="586219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800" b="1" dirty="0"/>
              <a:t>In funzione di quanto mostrato sulla evoluzione del meccanismo ETS, quella che segue è una immagine sintetica </a:t>
            </a:r>
            <a:r>
              <a:rPr lang="it-IT" sz="2800" b="1" dirty="0" smtClean="0"/>
              <a:t>di </a:t>
            </a:r>
            <a:r>
              <a:rPr lang="it-IT" sz="2800" b="1" dirty="0"/>
              <a:t>quale sia la Politica della UE nel campo della gestione delle emissioni di CO2, affrontando anche il problema degli scambi commerciali con i paesi extra UE</a:t>
            </a:r>
            <a:r>
              <a:rPr lang="it-IT" sz="3200" dirty="0"/>
              <a:t>.</a:t>
            </a:r>
          </a:p>
          <a:p>
            <a:endParaRPr lang="it-IT" dirty="0"/>
          </a:p>
          <a:p>
            <a:endParaRPr lang="it-IT" dirty="0"/>
          </a:p>
        </p:txBody>
      </p:sp>
      <p:pic>
        <p:nvPicPr>
          <p:cNvPr id="3" name="Immagine 2"/>
          <p:cNvPicPr>
            <a:picLocks noChangeAspect="1"/>
          </p:cNvPicPr>
          <p:nvPr/>
        </p:nvPicPr>
        <p:blipFill>
          <a:blip r:embed="rId3"/>
          <a:stretch>
            <a:fillRect/>
          </a:stretch>
        </p:blipFill>
        <p:spPr>
          <a:xfrm>
            <a:off x="260712" y="3822700"/>
            <a:ext cx="12455586" cy="4953000"/>
          </a:xfrm>
          <a:prstGeom prst="rect">
            <a:avLst/>
          </a:prstGeom>
        </p:spPr>
      </p:pic>
    </p:spTree>
    <p:extLst>
      <p:ext uri="{BB962C8B-B14F-4D97-AF65-F5344CB8AC3E}">
        <p14:creationId xmlns:p14="http://schemas.microsoft.com/office/powerpoint/2010/main" val="20779677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13872-6FB1-0166-8660-06EDE452FD5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FE0ED9C-5082-0E71-E7BF-373A0E892CD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5A8A6AF9-66D6-2092-3364-EC93F2F3396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126</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FIT FOR 55% in sintesi</a:t>
            </a:r>
          </a:p>
        </p:txBody>
      </p:sp>
      <p:pic>
        <p:nvPicPr>
          <p:cNvPr id="3" name="Segnaposto contenuto 4"/>
          <p:cNvPicPr>
            <a:picLocks noGrp="1" noChangeAspect="1"/>
          </p:cNvPicPr>
          <p:nvPr>
            <p:ph idx="1"/>
          </p:nvPr>
        </p:nvPicPr>
        <p:blipFill>
          <a:blip r:embed="rId3"/>
          <a:stretch>
            <a:fillRect/>
          </a:stretch>
        </p:blipFill>
        <p:spPr>
          <a:xfrm>
            <a:off x="260186" y="2141950"/>
            <a:ext cx="12478298" cy="6463431"/>
          </a:xfrm>
          <a:prstGeom prst="rect">
            <a:avLst/>
          </a:prstGeom>
        </p:spPr>
      </p:pic>
    </p:spTree>
    <p:extLst>
      <p:ext uri="{BB962C8B-B14F-4D97-AF65-F5344CB8AC3E}">
        <p14:creationId xmlns:p14="http://schemas.microsoft.com/office/powerpoint/2010/main" val="167219486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23921-27BE-172A-3049-3A04ED0B4077}"/>
            </a:ext>
          </a:extLst>
        </p:cNvPr>
        <p:cNvGrpSpPr/>
        <p:nvPr/>
      </p:nvGrpSpPr>
      <p:grpSpPr>
        <a:xfrm>
          <a:off x="0" y="0"/>
          <a:ext cx="0" cy="0"/>
          <a:chOff x="0" y="0"/>
          <a:chExt cx="0" cy="0"/>
        </a:xfrm>
      </p:grpSpPr>
      <p:sp>
        <p:nvSpPr>
          <p:cNvPr id="6" name="Titolo 5"/>
          <p:cNvSpPr>
            <a:spLocks noGrp="1"/>
          </p:cNvSpPr>
          <p:nvPr>
            <p:ph type="title"/>
          </p:nvPr>
        </p:nvSpPr>
        <p:spPr/>
        <p:txBody>
          <a:bodyPr/>
          <a:lstStyle/>
          <a:p>
            <a:pPr algn="ctr"/>
            <a:r>
              <a:rPr lang="it-IT" dirty="0" smtClean="0"/>
              <a:t>Dalla Direttiva </a:t>
            </a:r>
            <a:r>
              <a:rPr lang="it-IT" dirty="0" err="1" smtClean="0"/>
              <a:t>EuP</a:t>
            </a:r>
            <a:r>
              <a:rPr lang="it-IT" dirty="0" smtClean="0"/>
              <a:t> alla </a:t>
            </a:r>
            <a:r>
              <a:rPr lang="it-IT" dirty="0" err="1" smtClean="0"/>
              <a:t>ErP</a:t>
            </a:r>
            <a:endParaRPr lang="it-IT" dirty="0"/>
          </a:p>
        </p:txBody>
      </p:sp>
      <p:sp>
        <p:nvSpPr>
          <p:cNvPr id="4" name="Segnaposto piè di pagina 3">
            <a:extLst>
              <a:ext uri="{FF2B5EF4-FFF2-40B4-BE49-F238E27FC236}">
                <a16:creationId xmlns:a16="http://schemas.microsoft.com/office/drawing/2014/main" id="{C9BC2B69-1DAC-9A69-9BDD-907A53C0E84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8976FA3-8CCB-8EDA-3C0E-CB2981A8CBE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127</a:t>
            </a:fld>
            <a:endParaRPr lang="it-IT" dirty="0">
              <a:solidFill>
                <a:prstClr val="black">
                  <a:tint val="75000"/>
                </a:prstClr>
              </a:solidFill>
              <a:latin typeface="Calibri"/>
            </a:endParaRPr>
          </a:p>
        </p:txBody>
      </p:sp>
      <p:sp>
        <p:nvSpPr>
          <p:cNvPr id="3" name="Segnaposto testo 2"/>
          <p:cNvSpPr txBox="1">
            <a:spLocks/>
          </p:cNvSpPr>
          <p:nvPr/>
        </p:nvSpPr>
        <p:spPr>
          <a:xfrm>
            <a:off x="508000" y="1981200"/>
            <a:ext cx="12077700" cy="728980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400" dirty="0"/>
              <a:t>Dal 2005 la UE ha messo l’</a:t>
            </a:r>
            <a:r>
              <a:rPr lang="it-IT" sz="2400" dirty="0" err="1"/>
              <a:t>Ecodesign</a:t>
            </a:r>
            <a:r>
              <a:rPr lang="it-IT" sz="2400" dirty="0"/>
              <a:t> al centro della propria politica sui prodotti; si sono susseguite nel tempo </a:t>
            </a:r>
            <a:r>
              <a:rPr lang="it-IT" sz="2400" b="1" dirty="0"/>
              <a:t>:</a:t>
            </a:r>
          </a:p>
          <a:p>
            <a:pPr algn="ctr"/>
            <a:r>
              <a:rPr lang="de-DE" sz="2400" b="1" dirty="0" err="1"/>
              <a:t>Direttiva</a:t>
            </a:r>
            <a:r>
              <a:rPr lang="de-DE" sz="2400" b="1" dirty="0"/>
              <a:t> </a:t>
            </a:r>
            <a:r>
              <a:rPr lang="de-DE" sz="2400" b="1" dirty="0" err="1"/>
              <a:t>EuP</a:t>
            </a:r>
            <a:r>
              <a:rPr lang="de-DE" sz="2400" b="1" dirty="0"/>
              <a:t> = </a:t>
            </a:r>
            <a:r>
              <a:rPr lang="de-DE" sz="2400" b="1" dirty="0" err="1"/>
              <a:t>Energy</a:t>
            </a:r>
            <a:r>
              <a:rPr lang="de-DE" sz="2400" b="1" dirty="0"/>
              <a:t> </a:t>
            </a:r>
            <a:r>
              <a:rPr lang="de-DE" sz="2400" b="1" dirty="0" err="1"/>
              <a:t>Using</a:t>
            </a:r>
            <a:r>
              <a:rPr lang="de-DE" sz="2400" b="1" dirty="0"/>
              <a:t> Products (2005/32/EC)  </a:t>
            </a:r>
          </a:p>
          <a:p>
            <a:pPr algn="ctr"/>
            <a:r>
              <a:rPr lang="de-DE" sz="2400" b="1" dirty="0" err="1"/>
              <a:t>Direttiva</a:t>
            </a:r>
            <a:r>
              <a:rPr lang="de-DE" sz="2400" b="1" dirty="0"/>
              <a:t> </a:t>
            </a:r>
            <a:r>
              <a:rPr lang="de-DE" sz="2400" b="1" dirty="0" err="1"/>
              <a:t>ErP</a:t>
            </a:r>
            <a:r>
              <a:rPr lang="de-DE" sz="2400" b="1" dirty="0"/>
              <a:t> = </a:t>
            </a:r>
            <a:r>
              <a:rPr lang="de-DE" sz="2400" b="1" dirty="0" err="1"/>
              <a:t>Energy</a:t>
            </a:r>
            <a:r>
              <a:rPr lang="de-DE" sz="2400" b="1" dirty="0"/>
              <a:t> </a:t>
            </a:r>
            <a:r>
              <a:rPr lang="de-DE" sz="2400" b="1" dirty="0" err="1"/>
              <a:t>Related</a:t>
            </a:r>
            <a:r>
              <a:rPr lang="de-DE" sz="2400" b="1" dirty="0"/>
              <a:t> Products (2009/125/EC)</a:t>
            </a:r>
          </a:p>
          <a:p>
            <a:r>
              <a:rPr lang="de-DE" sz="2400" b="1" dirty="0" err="1"/>
              <a:t>EuP</a:t>
            </a:r>
            <a:r>
              <a:rPr lang="de-DE" sz="2400" b="1" dirty="0"/>
              <a:t> = </a:t>
            </a:r>
            <a:r>
              <a:rPr lang="de-DE" sz="2400" dirty="0" err="1"/>
              <a:t>uso</a:t>
            </a:r>
            <a:r>
              <a:rPr lang="de-DE" sz="2400" dirty="0"/>
              <a:t>, </a:t>
            </a:r>
            <a:r>
              <a:rPr lang="de-DE" sz="2400" dirty="0" err="1"/>
              <a:t>generazione</a:t>
            </a:r>
            <a:r>
              <a:rPr lang="de-DE" sz="2400" dirty="0"/>
              <a:t>, </a:t>
            </a:r>
            <a:r>
              <a:rPr lang="de-DE" sz="2400" dirty="0" err="1"/>
              <a:t>trasporto</a:t>
            </a:r>
            <a:r>
              <a:rPr lang="de-DE" sz="2400" dirty="0"/>
              <a:t> e </a:t>
            </a:r>
            <a:r>
              <a:rPr lang="de-DE" sz="2400" dirty="0" err="1"/>
              <a:t>misura</a:t>
            </a:r>
            <a:r>
              <a:rPr lang="de-DE" sz="2400" dirty="0"/>
              <a:t> di </a:t>
            </a:r>
            <a:r>
              <a:rPr lang="de-DE" sz="2400" dirty="0" err="1"/>
              <a:t>energia</a:t>
            </a:r>
            <a:r>
              <a:rPr lang="de-DE" sz="2400" dirty="0"/>
              <a:t> (es. </a:t>
            </a:r>
            <a:r>
              <a:rPr lang="de-DE" sz="2400" dirty="0" err="1"/>
              <a:t>elettricità</a:t>
            </a:r>
            <a:r>
              <a:rPr lang="de-DE" sz="2400" dirty="0"/>
              <a:t>, gas, </a:t>
            </a:r>
            <a:r>
              <a:rPr lang="de-DE" sz="2400" dirty="0" err="1"/>
              <a:t>combustibili</a:t>
            </a:r>
            <a:r>
              <a:rPr lang="de-DE" sz="2400" dirty="0"/>
              <a:t> </a:t>
            </a:r>
            <a:r>
              <a:rPr lang="de-DE" sz="2400" dirty="0" err="1"/>
              <a:t>fossili</a:t>
            </a:r>
            <a:r>
              <a:rPr lang="de-DE" sz="2400" dirty="0"/>
              <a:t>), </a:t>
            </a:r>
            <a:r>
              <a:rPr lang="de-DE" sz="2400" dirty="0" err="1"/>
              <a:t>incluso</a:t>
            </a:r>
            <a:r>
              <a:rPr lang="de-DE" sz="2400" dirty="0"/>
              <a:t> </a:t>
            </a:r>
            <a:r>
              <a:rPr lang="de-DE" sz="2400" dirty="0" err="1"/>
              <a:t>beni</a:t>
            </a:r>
            <a:r>
              <a:rPr lang="de-DE" sz="2400" dirty="0"/>
              <a:t> di </a:t>
            </a:r>
            <a:r>
              <a:rPr lang="de-DE" sz="2400" dirty="0" err="1"/>
              <a:t>consumo</a:t>
            </a:r>
            <a:r>
              <a:rPr lang="de-DE" sz="2400" dirty="0"/>
              <a:t> </a:t>
            </a:r>
            <a:r>
              <a:rPr lang="de-DE" sz="2400" dirty="0" err="1"/>
              <a:t>quali</a:t>
            </a:r>
            <a:r>
              <a:rPr lang="de-DE" sz="2400" dirty="0"/>
              <a:t> </a:t>
            </a:r>
            <a:r>
              <a:rPr lang="de-DE" sz="2400" dirty="0" err="1"/>
              <a:t>caldaie</a:t>
            </a:r>
            <a:r>
              <a:rPr lang="de-DE" sz="2400" dirty="0"/>
              <a:t>, </a:t>
            </a:r>
            <a:r>
              <a:rPr lang="de-DE" sz="2400" dirty="0" err="1"/>
              <a:t>scaldabagno</a:t>
            </a:r>
            <a:r>
              <a:rPr lang="de-DE" sz="2400" dirty="0"/>
              <a:t>, </a:t>
            </a:r>
            <a:r>
              <a:rPr lang="de-DE" sz="2400" dirty="0" err="1"/>
              <a:t>computer</a:t>
            </a:r>
            <a:r>
              <a:rPr lang="de-DE" sz="2400" dirty="0"/>
              <a:t>, </a:t>
            </a:r>
            <a:r>
              <a:rPr lang="de-DE" sz="2400" dirty="0" err="1"/>
              <a:t>televisori</a:t>
            </a:r>
            <a:r>
              <a:rPr lang="de-DE" sz="2400" dirty="0"/>
              <a:t> e </a:t>
            </a:r>
            <a:r>
              <a:rPr lang="de-DE" sz="2400" dirty="0" err="1"/>
              <a:t>prodotti</a:t>
            </a:r>
            <a:r>
              <a:rPr lang="de-DE" sz="2400" dirty="0"/>
              <a:t> </a:t>
            </a:r>
            <a:r>
              <a:rPr lang="de-DE" sz="2400" dirty="0" err="1"/>
              <a:t>industriali</a:t>
            </a:r>
            <a:r>
              <a:rPr lang="de-DE" sz="2400" dirty="0"/>
              <a:t> </a:t>
            </a:r>
            <a:r>
              <a:rPr lang="de-DE" sz="2400" dirty="0" err="1"/>
              <a:t>quali</a:t>
            </a:r>
            <a:r>
              <a:rPr lang="de-DE" sz="2400" dirty="0"/>
              <a:t> </a:t>
            </a:r>
            <a:r>
              <a:rPr lang="de-DE" sz="2400" dirty="0" err="1"/>
              <a:t>trasformatori</a:t>
            </a:r>
            <a:r>
              <a:rPr lang="de-DE" sz="2400" dirty="0"/>
              <a:t>, </a:t>
            </a:r>
            <a:r>
              <a:rPr lang="de-DE" sz="2400" dirty="0" err="1"/>
              <a:t>ventilatori</a:t>
            </a:r>
            <a:r>
              <a:rPr lang="de-DE" sz="2400" dirty="0"/>
              <a:t> </a:t>
            </a:r>
            <a:r>
              <a:rPr lang="de-DE" sz="2400" dirty="0" err="1"/>
              <a:t>industriali</a:t>
            </a:r>
            <a:r>
              <a:rPr lang="de-DE" sz="2400" dirty="0"/>
              <a:t> e </a:t>
            </a:r>
            <a:r>
              <a:rPr lang="de-DE" sz="2400" dirty="0" err="1"/>
              <a:t>forni</a:t>
            </a:r>
            <a:r>
              <a:rPr lang="de-DE" sz="2400" dirty="0"/>
              <a:t> </a:t>
            </a:r>
            <a:r>
              <a:rPr lang="de-DE" sz="2400" dirty="0" err="1"/>
              <a:t>industriali</a:t>
            </a:r>
            <a:r>
              <a:rPr lang="de-DE" sz="2400" dirty="0"/>
              <a:t>. </a:t>
            </a:r>
          </a:p>
          <a:p>
            <a:r>
              <a:rPr lang="de-DE" sz="2400" b="1" dirty="0"/>
              <a:t>ERP = </a:t>
            </a:r>
            <a:r>
              <a:rPr lang="de-DE" sz="2400" dirty="0"/>
              <a:t>non </a:t>
            </a:r>
            <a:r>
              <a:rPr lang="de-DE" sz="2400" dirty="0" err="1"/>
              <a:t>necessariamente</a:t>
            </a:r>
            <a:r>
              <a:rPr lang="de-DE" sz="2400" dirty="0"/>
              <a:t> </a:t>
            </a:r>
            <a:r>
              <a:rPr lang="de-DE" sz="2400" dirty="0" err="1"/>
              <a:t>uso</a:t>
            </a:r>
            <a:r>
              <a:rPr lang="de-DE" sz="2400" dirty="0"/>
              <a:t> di </a:t>
            </a:r>
            <a:r>
              <a:rPr lang="de-DE" sz="2400" dirty="0" err="1"/>
              <a:t>energia</a:t>
            </a:r>
            <a:r>
              <a:rPr lang="de-DE" sz="2400" dirty="0"/>
              <a:t> </a:t>
            </a:r>
            <a:r>
              <a:rPr lang="de-DE" sz="2400" dirty="0" err="1"/>
              <a:t>ma</a:t>
            </a:r>
            <a:r>
              <a:rPr lang="de-DE" sz="2400" dirty="0"/>
              <a:t> </a:t>
            </a:r>
            <a:r>
              <a:rPr lang="de-DE" sz="2400" dirty="0" err="1"/>
              <a:t>ciò</a:t>
            </a:r>
            <a:r>
              <a:rPr lang="de-DE" sz="2400" dirty="0"/>
              <a:t> </a:t>
            </a:r>
            <a:r>
              <a:rPr lang="de-DE" sz="2400" dirty="0" err="1"/>
              <a:t>che</a:t>
            </a:r>
            <a:r>
              <a:rPr lang="de-DE" sz="2400" dirty="0"/>
              <a:t> ha </a:t>
            </a:r>
            <a:r>
              <a:rPr lang="de-DE" sz="2400" dirty="0" err="1"/>
              <a:t>un</a:t>
            </a:r>
            <a:r>
              <a:rPr lang="de-DE" sz="2400" dirty="0"/>
              <a:t> </a:t>
            </a:r>
            <a:r>
              <a:rPr lang="de-DE" sz="2400" dirty="0" err="1"/>
              <a:t>impatto</a:t>
            </a:r>
            <a:r>
              <a:rPr lang="de-DE" sz="2400" dirty="0"/>
              <a:t> </a:t>
            </a:r>
            <a:r>
              <a:rPr lang="de-DE" sz="2400" dirty="0" err="1"/>
              <a:t>sull‘energia</a:t>
            </a:r>
            <a:r>
              <a:rPr lang="de-DE" sz="2400" dirty="0"/>
              <a:t> e </a:t>
            </a:r>
            <a:r>
              <a:rPr lang="de-DE" sz="2400" dirty="0" err="1"/>
              <a:t>che</a:t>
            </a:r>
            <a:r>
              <a:rPr lang="de-DE" sz="2400" dirty="0"/>
              <a:t> </a:t>
            </a:r>
            <a:r>
              <a:rPr lang="de-DE" sz="2400" dirty="0" err="1"/>
              <a:t>può</a:t>
            </a:r>
            <a:r>
              <a:rPr lang="de-DE" sz="2400" dirty="0"/>
              <a:t> </a:t>
            </a:r>
            <a:r>
              <a:rPr lang="de-DE" sz="2400" dirty="0" err="1"/>
              <a:t>contribuire</a:t>
            </a:r>
            <a:r>
              <a:rPr lang="de-DE" sz="2400" dirty="0"/>
              <a:t> al </a:t>
            </a:r>
            <a:r>
              <a:rPr lang="de-DE" sz="2400" dirty="0" err="1"/>
              <a:t>risparmio</a:t>
            </a:r>
            <a:r>
              <a:rPr lang="de-DE" sz="2400" dirty="0"/>
              <a:t> di </a:t>
            </a:r>
            <a:r>
              <a:rPr lang="de-DE" sz="2400" dirty="0" err="1"/>
              <a:t>energia</a:t>
            </a:r>
            <a:r>
              <a:rPr lang="de-DE" sz="2400" dirty="0"/>
              <a:t>, </a:t>
            </a:r>
            <a:r>
              <a:rPr lang="de-DE" sz="2400" dirty="0" err="1"/>
              <a:t>quali</a:t>
            </a:r>
            <a:r>
              <a:rPr lang="de-DE" sz="2400" dirty="0"/>
              <a:t> </a:t>
            </a:r>
            <a:r>
              <a:rPr lang="de-DE" sz="2400" dirty="0" err="1"/>
              <a:t>finestre</a:t>
            </a:r>
            <a:r>
              <a:rPr lang="de-DE" sz="2400" dirty="0"/>
              <a:t>, </a:t>
            </a:r>
            <a:r>
              <a:rPr lang="de-DE" sz="2400" dirty="0" err="1"/>
              <a:t>materiali</a:t>
            </a:r>
            <a:r>
              <a:rPr lang="de-DE" sz="2400" dirty="0"/>
              <a:t> </a:t>
            </a:r>
            <a:r>
              <a:rPr lang="de-DE" sz="2400" dirty="0" err="1"/>
              <a:t>isolanti</a:t>
            </a:r>
            <a:r>
              <a:rPr lang="de-DE" sz="2400" dirty="0"/>
              <a:t> o </a:t>
            </a:r>
            <a:r>
              <a:rPr lang="de-DE" sz="2400" dirty="0" err="1"/>
              <a:t>accessori</a:t>
            </a:r>
            <a:r>
              <a:rPr lang="de-DE" sz="2400" dirty="0"/>
              <a:t> per  le </a:t>
            </a:r>
            <a:r>
              <a:rPr lang="de-DE" sz="2400" dirty="0" err="1"/>
              <a:t>sale</a:t>
            </a:r>
            <a:r>
              <a:rPr lang="de-DE" sz="2400" dirty="0"/>
              <a:t> da </a:t>
            </a:r>
            <a:r>
              <a:rPr lang="de-DE" sz="2400" dirty="0" err="1"/>
              <a:t>bagno</a:t>
            </a:r>
            <a:r>
              <a:rPr lang="de-DE" sz="2400" dirty="0"/>
              <a:t> o </a:t>
            </a:r>
            <a:r>
              <a:rPr lang="de-DE" sz="2400" dirty="0" err="1"/>
              <a:t>cucine</a:t>
            </a:r>
            <a:r>
              <a:rPr lang="de-DE" sz="2400" dirty="0"/>
              <a:t> (es. </a:t>
            </a:r>
            <a:r>
              <a:rPr lang="de-DE" sz="2400" dirty="0" err="1"/>
              <a:t>riduttori</a:t>
            </a:r>
            <a:r>
              <a:rPr lang="de-DE" sz="2400" dirty="0"/>
              <a:t> di </a:t>
            </a:r>
            <a:r>
              <a:rPr lang="de-DE" sz="2400" dirty="0" err="1"/>
              <a:t>flusso</a:t>
            </a:r>
            <a:r>
              <a:rPr lang="de-DE" sz="2400" dirty="0"/>
              <a:t>). </a:t>
            </a:r>
          </a:p>
          <a:p>
            <a:endParaRPr lang="it-IT" dirty="0"/>
          </a:p>
        </p:txBody>
      </p:sp>
      <p:pic>
        <p:nvPicPr>
          <p:cNvPr id="2" name="Immagine 1" descr="Tabella di comparazione tra le vecchie classi energetiche e quelle nuove"/>
          <p:cNvPicPr/>
          <p:nvPr/>
        </p:nvPicPr>
        <p:blipFill>
          <a:blip r:embed="rId3">
            <a:extLst>
              <a:ext uri="{28A0092B-C50C-407E-A947-70E740481C1C}">
                <a14:useLocalDpi xmlns:a14="http://schemas.microsoft.com/office/drawing/2010/main" val="0"/>
              </a:ext>
            </a:extLst>
          </a:blip>
          <a:srcRect/>
          <a:stretch>
            <a:fillRect/>
          </a:stretch>
        </p:blipFill>
        <p:spPr bwMode="auto">
          <a:xfrm>
            <a:off x="6546850" y="6558563"/>
            <a:ext cx="4442728" cy="2481580"/>
          </a:xfrm>
          <a:prstGeom prst="rect">
            <a:avLst/>
          </a:prstGeom>
          <a:noFill/>
          <a:ln>
            <a:noFill/>
          </a:ln>
        </p:spPr>
      </p:pic>
    </p:spTree>
    <p:extLst>
      <p:ext uri="{BB962C8B-B14F-4D97-AF65-F5344CB8AC3E}">
        <p14:creationId xmlns:p14="http://schemas.microsoft.com/office/powerpoint/2010/main" val="248682432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FEC43-1DC9-22DE-CF55-3E2D2CEE080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CED7C3A-8384-20A2-E1D0-229BD183168E}"/>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79417E1-4E9E-F297-ABEB-40533B6645DA}"/>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128</a:t>
            </a:fld>
            <a:endParaRPr lang="it-IT" dirty="0">
              <a:solidFill>
                <a:prstClr val="black">
                  <a:tint val="75000"/>
                </a:prstClr>
              </a:solidFill>
              <a:latin typeface="Calibri"/>
            </a:endParaRPr>
          </a:p>
        </p:txBody>
      </p:sp>
      <p:pic>
        <p:nvPicPr>
          <p:cNvPr id="6" name="Immagine 5"/>
          <p:cNvPicPr/>
          <p:nvPr/>
        </p:nvPicPr>
        <p:blipFill>
          <a:blip r:embed="rId3"/>
          <a:stretch>
            <a:fillRect/>
          </a:stretch>
        </p:blipFill>
        <p:spPr>
          <a:xfrm>
            <a:off x="650240" y="2286000"/>
            <a:ext cx="11704320" cy="6419589"/>
          </a:xfrm>
          <a:prstGeom prst="rect">
            <a:avLst/>
          </a:prstGeom>
        </p:spPr>
      </p:pic>
      <p:sp>
        <p:nvSpPr>
          <p:cNvPr id="7" name="Titolo 1"/>
          <p:cNvSpPr>
            <a:spLocks noGrp="1"/>
          </p:cNvSpPr>
          <p:nvPr>
            <p:ph type="title"/>
          </p:nvPr>
        </p:nvSpPr>
        <p:spPr>
          <a:xfrm>
            <a:off x="650240" y="965200"/>
            <a:ext cx="11704320" cy="787400"/>
          </a:xfrm>
        </p:spPr>
        <p:txBody>
          <a:bodyPr/>
          <a:lstStyle/>
          <a:p>
            <a:pPr algn="just"/>
            <a:r>
              <a:rPr lang="en-US" sz="3200" dirty="0" smtClean="0">
                <a:solidFill>
                  <a:srgbClr val="0070C0"/>
                </a:solidFill>
              </a:rPr>
              <a:t> </a:t>
            </a:r>
            <a:r>
              <a:rPr lang="en-US" u="sng" dirty="0">
                <a:solidFill>
                  <a:srgbClr val="0070C0"/>
                </a:solidFill>
              </a:rPr>
              <a:t/>
            </a:r>
            <a:br>
              <a:rPr lang="en-US" u="sng" dirty="0">
                <a:solidFill>
                  <a:srgbClr val="0070C0"/>
                </a:solidFill>
              </a:rPr>
            </a:br>
            <a:r>
              <a:rPr lang="en-US" sz="3600" dirty="0" err="1" smtClean="0">
                <a:solidFill>
                  <a:srgbClr val="0070C0"/>
                </a:solidFill>
              </a:rPr>
              <a:t>Ecodesign</a:t>
            </a:r>
            <a:r>
              <a:rPr lang="en-US" sz="3600" dirty="0" smtClean="0">
                <a:solidFill>
                  <a:srgbClr val="0070C0"/>
                </a:solidFill>
              </a:rPr>
              <a:t> for </a:t>
            </a:r>
            <a:r>
              <a:rPr lang="en-US" sz="3600" dirty="0" err="1" smtClean="0">
                <a:solidFill>
                  <a:srgbClr val="0070C0"/>
                </a:solidFill>
              </a:rPr>
              <a:t>Susteinable</a:t>
            </a:r>
            <a:r>
              <a:rPr lang="en-US" sz="3600" dirty="0" smtClean="0">
                <a:solidFill>
                  <a:srgbClr val="0070C0"/>
                </a:solidFill>
              </a:rPr>
              <a:t> Product Regulation - ESPR</a:t>
            </a:r>
            <a:endParaRPr lang="it-IT" sz="3600" dirty="0">
              <a:solidFill>
                <a:srgbClr val="0070C0"/>
              </a:solidFill>
            </a:endParaRPr>
          </a:p>
        </p:txBody>
      </p:sp>
    </p:spTree>
    <p:extLst>
      <p:ext uri="{BB962C8B-B14F-4D97-AF65-F5344CB8AC3E}">
        <p14:creationId xmlns:p14="http://schemas.microsoft.com/office/powerpoint/2010/main" val="35102456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E1A72-1693-F36C-AFC6-A0F135F309B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1C175CB-29AC-2FAE-CA7A-5AEF92B5A00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120716B3-B0F5-85C9-AA42-1B70C5CD552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129</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 Oggetto ed ambito applicazione dell’ ESPR</a:t>
            </a:r>
          </a:p>
        </p:txBody>
      </p:sp>
      <p:pic>
        <p:nvPicPr>
          <p:cNvPr id="3" name="Immagine 2"/>
          <p:cNvPicPr/>
          <p:nvPr/>
        </p:nvPicPr>
        <p:blipFill>
          <a:blip r:embed="rId3"/>
          <a:stretch>
            <a:fillRect/>
          </a:stretch>
        </p:blipFill>
        <p:spPr>
          <a:xfrm>
            <a:off x="650239" y="1966585"/>
            <a:ext cx="11115042" cy="6150281"/>
          </a:xfrm>
          <a:prstGeom prst="rect">
            <a:avLst/>
          </a:prstGeom>
        </p:spPr>
      </p:pic>
    </p:spTree>
    <p:extLst>
      <p:ext uri="{BB962C8B-B14F-4D97-AF65-F5344CB8AC3E}">
        <p14:creationId xmlns:p14="http://schemas.microsoft.com/office/powerpoint/2010/main" val="18073839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86C8F-7BF8-2BDD-A669-54A48002D5B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0567F0C-8506-1D12-6478-EB9409E3B2B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821FB75-AFF0-ADA8-3634-69CC88EEF3D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130</a:t>
            </a:fld>
            <a:endParaRPr lang="it-IT" dirty="0">
              <a:solidFill>
                <a:prstClr val="black">
                  <a:tint val="75000"/>
                </a:prstClr>
              </a:solidFill>
              <a:latin typeface="Calibri"/>
            </a:endParaRPr>
          </a:p>
        </p:txBody>
      </p:sp>
      <p:sp>
        <p:nvSpPr>
          <p:cNvPr id="6" name="Titolo 1"/>
          <p:cNvSpPr>
            <a:spLocks noGrp="1"/>
          </p:cNvSpPr>
          <p:nvPr>
            <p:ph type="title"/>
          </p:nvPr>
        </p:nvSpPr>
        <p:spPr>
          <a:xfrm>
            <a:off x="894080" y="519290"/>
            <a:ext cx="11216640" cy="1885245"/>
          </a:xfrm>
        </p:spPr>
        <p:txBody>
          <a:bodyPr/>
          <a:lstStyle/>
          <a:p>
            <a:pPr algn="ctr"/>
            <a:r>
              <a:rPr lang="it-IT" dirty="0"/>
              <a:t> Specifiche dell’</a:t>
            </a:r>
            <a:r>
              <a:rPr lang="it-IT" dirty="0" err="1"/>
              <a:t>Ecodesign</a:t>
            </a:r>
            <a:r>
              <a:rPr lang="it-IT" dirty="0"/>
              <a:t> - 1</a:t>
            </a:r>
          </a:p>
        </p:txBody>
      </p:sp>
      <p:pic>
        <p:nvPicPr>
          <p:cNvPr id="8" name="Immagine 7"/>
          <p:cNvPicPr/>
          <p:nvPr/>
        </p:nvPicPr>
        <p:blipFill>
          <a:blip r:embed="rId3"/>
          <a:stretch>
            <a:fillRect/>
          </a:stretch>
        </p:blipFill>
        <p:spPr>
          <a:xfrm>
            <a:off x="409081" y="2442574"/>
            <a:ext cx="11991685" cy="6237963"/>
          </a:xfrm>
          <a:prstGeom prst="rect">
            <a:avLst/>
          </a:prstGeom>
        </p:spPr>
      </p:pic>
    </p:spTree>
    <p:extLst>
      <p:ext uri="{BB962C8B-B14F-4D97-AF65-F5344CB8AC3E}">
        <p14:creationId xmlns:p14="http://schemas.microsoft.com/office/powerpoint/2010/main" val="11940965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FAAD7-F234-8A11-EE34-73AAEEB8331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8996120-E9E3-F2D5-D027-90559E780AC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8C34D640-47A7-3AED-8CD6-5520B35F997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131</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39131" cy="793892"/>
          </a:xfrm>
        </p:spPr>
        <p:txBody>
          <a:bodyPr/>
          <a:lstStyle/>
          <a:p>
            <a:pPr algn="ctr"/>
            <a:r>
              <a:rPr lang="it-IT" dirty="0"/>
              <a:t> Specifiche dell’</a:t>
            </a:r>
            <a:r>
              <a:rPr lang="it-IT" dirty="0" err="1"/>
              <a:t>Ecodesign</a:t>
            </a:r>
            <a:r>
              <a:rPr lang="it-IT" dirty="0"/>
              <a:t> - 2</a:t>
            </a:r>
          </a:p>
        </p:txBody>
      </p:sp>
      <p:pic>
        <p:nvPicPr>
          <p:cNvPr id="6" name="Immagine 5"/>
          <p:cNvPicPr/>
          <p:nvPr/>
        </p:nvPicPr>
        <p:blipFill>
          <a:blip r:embed="rId3"/>
          <a:stretch>
            <a:fillRect/>
          </a:stretch>
        </p:blipFill>
        <p:spPr>
          <a:xfrm>
            <a:off x="826719" y="2079321"/>
            <a:ext cx="10684700" cy="6513533"/>
          </a:xfrm>
          <a:prstGeom prst="rect">
            <a:avLst/>
          </a:prstGeom>
        </p:spPr>
      </p:pic>
    </p:spTree>
    <p:extLst>
      <p:ext uri="{BB962C8B-B14F-4D97-AF65-F5344CB8AC3E}">
        <p14:creationId xmlns:p14="http://schemas.microsoft.com/office/powerpoint/2010/main" val="20045417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4147B-3184-430C-3D1E-F6AF102237F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DFAB3B1-C15A-A4C4-A637-F3EA67AA525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C795799-3DE5-5081-F8E9-5354252582C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132</a:t>
            </a:fld>
            <a:endParaRPr lang="it-IT" dirty="0">
              <a:solidFill>
                <a:prstClr val="black">
                  <a:tint val="75000"/>
                </a:prstClr>
              </a:solidFill>
              <a:latin typeface="Calibri"/>
            </a:endParaRPr>
          </a:p>
        </p:txBody>
      </p:sp>
      <p:sp>
        <p:nvSpPr>
          <p:cNvPr id="2" name="Titolo 1"/>
          <p:cNvSpPr>
            <a:spLocks noGrp="1"/>
          </p:cNvSpPr>
          <p:nvPr>
            <p:ph type="title"/>
          </p:nvPr>
        </p:nvSpPr>
        <p:spPr>
          <a:xfrm>
            <a:off x="203201" y="474556"/>
            <a:ext cx="10693399" cy="793892"/>
          </a:xfrm>
        </p:spPr>
        <p:txBody>
          <a:bodyPr/>
          <a:lstStyle/>
          <a:p>
            <a:pPr algn="ctr"/>
            <a:r>
              <a:rPr lang="it-IT" dirty="0"/>
              <a:t>Informazioni richieste per la ESPR </a:t>
            </a:r>
          </a:p>
        </p:txBody>
      </p:sp>
      <p:pic>
        <p:nvPicPr>
          <p:cNvPr id="3" name="Immagine 2"/>
          <p:cNvPicPr/>
          <p:nvPr/>
        </p:nvPicPr>
        <p:blipFill>
          <a:blip r:embed="rId3"/>
          <a:stretch>
            <a:fillRect/>
          </a:stretch>
        </p:blipFill>
        <p:spPr>
          <a:xfrm>
            <a:off x="533400" y="1954389"/>
            <a:ext cx="11403904" cy="6650992"/>
          </a:xfrm>
          <a:prstGeom prst="rect">
            <a:avLst/>
          </a:prstGeom>
        </p:spPr>
      </p:pic>
    </p:spTree>
    <p:extLst>
      <p:ext uri="{BB962C8B-B14F-4D97-AF65-F5344CB8AC3E}">
        <p14:creationId xmlns:p14="http://schemas.microsoft.com/office/powerpoint/2010/main" val="7373275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C565F-E828-6B71-4105-17D9AB8AD2A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D5A546E-62BB-4532-C2E4-F9621793D1E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5E6046AC-59F5-B10B-EB4A-D6DF32ED528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133</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39131" cy="793892"/>
          </a:xfrm>
        </p:spPr>
        <p:txBody>
          <a:bodyPr/>
          <a:lstStyle/>
          <a:p>
            <a:pPr algn="ctr"/>
            <a:r>
              <a:rPr lang="it-IT" dirty="0"/>
              <a:t>Il DPP - 1</a:t>
            </a:r>
          </a:p>
        </p:txBody>
      </p:sp>
      <p:pic>
        <p:nvPicPr>
          <p:cNvPr id="3" name="Immagine 2"/>
          <p:cNvPicPr/>
          <p:nvPr/>
        </p:nvPicPr>
        <p:blipFill>
          <a:blip r:embed="rId3"/>
          <a:stretch>
            <a:fillRect/>
          </a:stretch>
        </p:blipFill>
        <p:spPr>
          <a:xfrm>
            <a:off x="831274" y="2468245"/>
            <a:ext cx="11326090" cy="6093864"/>
          </a:xfrm>
          <a:prstGeom prst="rect">
            <a:avLst/>
          </a:prstGeom>
        </p:spPr>
      </p:pic>
    </p:spTree>
    <p:extLst>
      <p:ext uri="{BB962C8B-B14F-4D97-AF65-F5344CB8AC3E}">
        <p14:creationId xmlns:p14="http://schemas.microsoft.com/office/powerpoint/2010/main" val="681789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0ED1-1B60-5421-3F92-4CCBB296455B}"/>
            </a:ext>
          </a:extLst>
        </p:cNvPr>
        <p:cNvGrpSpPr/>
        <p:nvPr/>
      </p:nvGrpSpPr>
      <p:grpSpPr>
        <a:xfrm>
          <a:off x="0" y="0"/>
          <a:ext cx="0" cy="0"/>
          <a:chOff x="0" y="0"/>
          <a:chExt cx="0" cy="0"/>
        </a:xfrm>
      </p:grpSpPr>
      <p:sp>
        <p:nvSpPr>
          <p:cNvPr id="3" name="Titolo 2"/>
          <p:cNvSpPr>
            <a:spLocks noGrp="1"/>
          </p:cNvSpPr>
          <p:nvPr>
            <p:ph type="title"/>
          </p:nvPr>
        </p:nvSpPr>
        <p:spPr/>
        <p:txBody>
          <a:bodyPr/>
          <a:lstStyle/>
          <a:p>
            <a:pPr algn="ctr"/>
            <a:r>
              <a:rPr lang="it-IT" dirty="0"/>
              <a:t>Il DPP - </a:t>
            </a:r>
            <a:r>
              <a:rPr lang="it-IT" dirty="0" smtClean="0"/>
              <a:t>2</a:t>
            </a:r>
            <a:endParaRPr lang="it-IT" dirty="0"/>
          </a:p>
        </p:txBody>
      </p:sp>
      <p:sp>
        <p:nvSpPr>
          <p:cNvPr id="4" name="Segnaposto piè di pagina 3">
            <a:extLst>
              <a:ext uri="{FF2B5EF4-FFF2-40B4-BE49-F238E27FC236}">
                <a16:creationId xmlns:a16="http://schemas.microsoft.com/office/drawing/2014/main" id="{25BC4C95-5764-3F5B-6111-7B7A4A559C7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DB4A711-23B7-9910-2BFE-A79AF79A3F5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134</a:t>
            </a:fld>
            <a:endParaRPr lang="it-IT" dirty="0">
              <a:solidFill>
                <a:prstClr val="black">
                  <a:tint val="75000"/>
                </a:prstClr>
              </a:solidFill>
              <a:latin typeface="Calibri"/>
            </a:endParaRPr>
          </a:p>
        </p:txBody>
      </p:sp>
      <p:sp>
        <p:nvSpPr>
          <p:cNvPr id="2" name="Rettangolo 1"/>
          <p:cNvSpPr/>
          <p:nvPr/>
        </p:nvSpPr>
        <p:spPr>
          <a:xfrm>
            <a:off x="325637" y="2114347"/>
            <a:ext cx="12353525" cy="5115246"/>
          </a:xfrm>
          <a:prstGeom prst="rect">
            <a:avLst/>
          </a:prstGeom>
        </p:spPr>
        <p:txBody>
          <a:bodyPr wrap="square">
            <a:spAutoFit/>
          </a:bodyPr>
          <a:lstStyle/>
          <a:p>
            <a:pPr algn="just"/>
            <a:endParaRPr lang="it-IT" sz="3840" dirty="0">
              <a:solidFill>
                <a:srgbClr val="222222"/>
              </a:solidFill>
              <a:latin typeface="Roboto"/>
            </a:endParaRPr>
          </a:p>
          <a:p>
            <a:pPr algn="just"/>
            <a:r>
              <a:rPr lang="it-IT" sz="3200" dirty="0">
                <a:solidFill>
                  <a:srgbClr val="222222"/>
                </a:solidFill>
                <a:latin typeface="Roboto"/>
              </a:rPr>
              <a:t>Tramite il </a:t>
            </a:r>
            <a:r>
              <a:rPr lang="it-IT" sz="3200" b="1" dirty="0">
                <a:solidFill>
                  <a:srgbClr val="222222"/>
                </a:solidFill>
                <a:latin typeface="Roboto"/>
              </a:rPr>
              <a:t>passaporto digitale del prodotto (Digital Product Passport - DPP)</a:t>
            </a:r>
            <a:r>
              <a:rPr lang="it-IT" sz="3200" dirty="0">
                <a:solidFill>
                  <a:srgbClr val="222222"/>
                </a:solidFill>
                <a:latin typeface="Roboto"/>
              </a:rPr>
              <a:t> il Regolamento fornisce un quadro per fissare obblighi di informazione sulla sostenibilità ambientale dei prodotti</a:t>
            </a:r>
          </a:p>
          <a:p>
            <a:pPr algn="just"/>
            <a:r>
              <a:rPr lang="it-IT" sz="3200" dirty="0">
                <a:solidFill>
                  <a:srgbClr val="222222"/>
                </a:solidFill>
                <a:latin typeface="Roboto"/>
              </a:rPr>
              <a:t>Il DPP è pensato con lo scopo di consentire ai prodotti di essere contraddistinti e identificati e rimanda alle informazioni pertinenti sulla circolarità e la sostenibilità e trasmetterli ai clienti.</a:t>
            </a:r>
          </a:p>
          <a:p>
            <a:pPr algn="just"/>
            <a:r>
              <a:rPr lang="it-IT" sz="3200" dirty="0">
                <a:solidFill>
                  <a:srgbClr val="222222"/>
                </a:solidFill>
                <a:latin typeface="Roboto"/>
              </a:rPr>
              <a:t>Da rilevare come nei contenuti del DPP rientri la valutazione ambientale del prodotto sia come CFP che come EFP.</a:t>
            </a:r>
          </a:p>
          <a:p>
            <a:pPr algn="just"/>
            <a:endParaRPr lang="it-IT" sz="3200" dirty="0">
              <a:solidFill>
                <a:srgbClr val="222222"/>
              </a:solidFill>
              <a:latin typeface="Roboto"/>
            </a:endParaRPr>
          </a:p>
        </p:txBody>
      </p:sp>
    </p:spTree>
    <p:extLst>
      <p:ext uri="{BB962C8B-B14F-4D97-AF65-F5344CB8AC3E}">
        <p14:creationId xmlns:p14="http://schemas.microsoft.com/office/powerpoint/2010/main" val="2265651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650F3-8DE6-A509-A6BB-7D931FC43C8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6EBF972-0E4D-E0EF-E342-3CAACCF2BFA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6F3E46A-DBE2-FE92-017E-ED9D9859B19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135</a:t>
            </a:fld>
            <a:endParaRPr lang="it-IT" dirty="0">
              <a:solidFill>
                <a:prstClr val="black">
                  <a:tint val="75000"/>
                </a:prstClr>
              </a:solidFill>
              <a:latin typeface="Calibri"/>
            </a:endParaRPr>
          </a:p>
        </p:txBody>
      </p:sp>
      <p:sp>
        <p:nvSpPr>
          <p:cNvPr id="2" name="Titolo 1"/>
          <p:cNvSpPr>
            <a:spLocks noGrp="1"/>
          </p:cNvSpPr>
          <p:nvPr>
            <p:ph type="title"/>
          </p:nvPr>
        </p:nvSpPr>
        <p:spPr>
          <a:xfrm>
            <a:off x="241301" y="474556"/>
            <a:ext cx="11950700" cy="1366944"/>
          </a:xfrm>
        </p:spPr>
        <p:txBody>
          <a:bodyPr/>
          <a:lstStyle/>
          <a:p>
            <a:r>
              <a:rPr lang="it-IT" sz="3200" dirty="0"/>
              <a:t>Il nuovo standard UNI CEI 11339 e la componente ambientale </a:t>
            </a:r>
          </a:p>
        </p:txBody>
      </p:sp>
      <p:pic>
        <p:nvPicPr>
          <p:cNvPr id="3" name="Segnaposto contenuto 3"/>
          <p:cNvPicPr>
            <a:picLocks noGrp="1" noChangeAspect="1"/>
          </p:cNvPicPr>
          <p:nvPr>
            <p:ph idx="1"/>
          </p:nvPr>
        </p:nvPicPr>
        <p:blipFill>
          <a:blip r:embed="rId3"/>
          <a:stretch>
            <a:fillRect/>
          </a:stretch>
        </p:blipFill>
        <p:spPr>
          <a:xfrm>
            <a:off x="491286" y="1977535"/>
            <a:ext cx="12022228" cy="7020905"/>
          </a:xfrm>
          <a:prstGeom prst="rect">
            <a:avLst/>
          </a:prstGeom>
        </p:spPr>
      </p:pic>
    </p:spTree>
    <p:extLst>
      <p:ext uri="{BB962C8B-B14F-4D97-AF65-F5344CB8AC3E}">
        <p14:creationId xmlns:p14="http://schemas.microsoft.com/office/powerpoint/2010/main" val="4793469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256DD-BA4C-51CD-30A5-061257D5BDD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FCAC109-3135-93BC-D2D7-68F3B5F33E1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DC17C193-BBD1-56C3-9C7C-DDF0A4B6EF5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136</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UNI CEI 11339:2023  - Compiti ed attività</a:t>
            </a:r>
          </a:p>
        </p:txBody>
      </p:sp>
      <p:pic>
        <p:nvPicPr>
          <p:cNvPr id="6" name="Segnaposto contenuto 5"/>
          <p:cNvPicPr>
            <a:picLocks noGrp="1" noChangeAspect="1"/>
          </p:cNvPicPr>
          <p:nvPr>
            <p:ph idx="1"/>
          </p:nvPr>
        </p:nvPicPr>
        <p:blipFill>
          <a:blip r:embed="rId3"/>
          <a:stretch>
            <a:fillRect/>
          </a:stretch>
        </p:blipFill>
        <p:spPr>
          <a:xfrm>
            <a:off x="505575" y="2095529"/>
            <a:ext cx="12195817" cy="6674279"/>
          </a:xfrm>
          <a:prstGeom prst="rect">
            <a:avLst/>
          </a:prstGeom>
        </p:spPr>
      </p:pic>
    </p:spTree>
    <p:extLst>
      <p:ext uri="{BB962C8B-B14F-4D97-AF65-F5344CB8AC3E}">
        <p14:creationId xmlns:p14="http://schemas.microsoft.com/office/powerpoint/2010/main" val="32720401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372AF-CB33-A010-DC4A-56E16B63F25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CAE08F3-7EE9-3795-B338-1FCFEA0C0DD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C846A7F-32D2-51B4-DDFE-5FF07AFA99B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137</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UNI CEI 11339:2023  contenuti principali</a:t>
            </a:r>
          </a:p>
        </p:txBody>
      </p:sp>
      <p:pic>
        <p:nvPicPr>
          <p:cNvPr id="6" name="Segnaposto contenuto 5"/>
          <p:cNvPicPr>
            <a:picLocks noGrp="1" noChangeAspect="1"/>
          </p:cNvPicPr>
          <p:nvPr>
            <p:ph idx="1"/>
          </p:nvPr>
        </p:nvPicPr>
        <p:blipFill>
          <a:blip r:embed="rId3"/>
          <a:stretch>
            <a:fillRect/>
          </a:stretch>
        </p:blipFill>
        <p:spPr>
          <a:xfrm>
            <a:off x="537085" y="1954212"/>
            <a:ext cx="12221555" cy="7239891"/>
          </a:xfrm>
          <a:prstGeom prst="rect">
            <a:avLst/>
          </a:prstGeom>
        </p:spPr>
      </p:pic>
    </p:spTree>
    <p:extLst>
      <p:ext uri="{BB962C8B-B14F-4D97-AF65-F5344CB8AC3E}">
        <p14:creationId xmlns:p14="http://schemas.microsoft.com/office/powerpoint/2010/main" val="9202315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1D3AD-63D9-1E18-43B0-9FD810BED0A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5CBC117-591A-D666-6746-1D372BFDA500}"/>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DE664C1-B0B8-BA12-D294-34181713EC4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138</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Le novità della UNI CEI 11339:2023 - 1</a:t>
            </a:r>
          </a:p>
        </p:txBody>
      </p:sp>
      <p:pic>
        <p:nvPicPr>
          <p:cNvPr id="6" name="Segnaposto contenuto 5"/>
          <p:cNvPicPr>
            <a:picLocks noGrp="1" noChangeAspect="1"/>
          </p:cNvPicPr>
          <p:nvPr>
            <p:ph idx="1"/>
          </p:nvPr>
        </p:nvPicPr>
        <p:blipFill>
          <a:blip r:embed="rId3"/>
          <a:stretch>
            <a:fillRect/>
          </a:stretch>
        </p:blipFill>
        <p:spPr>
          <a:xfrm>
            <a:off x="457944" y="2330009"/>
            <a:ext cx="12331130" cy="6442505"/>
          </a:xfrm>
          <a:prstGeom prst="rect">
            <a:avLst/>
          </a:prstGeom>
        </p:spPr>
      </p:pic>
    </p:spTree>
    <p:extLst>
      <p:ext uri="{BB962C8B-B14F-4D97-AF65-F5344CB8AC3E}">
        <p14:creationId xmlns:p14="http://schemas.microsoft.com/office/powerpoint/2010/main" val="272060728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27BFD-50BB-7E64-5228-6A9CD7B2175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8577217-DA0B-C9DD-E92B-46EF9D62809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7577DEB-C5C9-C0D4-C027-F1941DDFC16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139</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Le novità della UNI CEI 11339:2023 - 2</a:t>
            </a:r>
          </a:p>
        </p:txBody>
      </p:sp>
      <p:pic>
        <p:nvPicPr>
          <p:cNvPr id="3" name="Segnaposto contenuto 3"/>
          <p:cNvPicPr>
            <a:picLocks noGrp="1" noChangeAspect="1"/>
          </p:cNvPicPr>
          <p:nvPr>
            <p:ph idx="1"/>
          </p:nvPr>
        </p:nvPicPr>
        <p:blipFill>
          <a:blip r:embed="rId3"/>
          <a:stretch>
            <a:fillRect/>
          </a:stretch>
        </p:blipFill>
        <p:spPr>
          <a:xfrm>
            <a:off x="681812" y="4878303"/>
            <a:ext cx="11641175" cy="1219370"/>
          </a:xfrm>
          <a:prstGeom prst="rect">
            <a:avLst/>
          </a:prstGeom>
        </p:spPr>
      </p:pic>
    </p:spTree>
    <p:extLst>
      <p:ext uri="{BB962C8B-B14F-4D97-AF65-F5344CB8AC3E}">
        <p14:creationId xmlns:p14="http://schemas.microsoft.com/office/powerpoint/2010/main" val="16080254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5DD0B-576C-8FEF-49F2-A4E28B5C079B}"/>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2390C65-5EB6-F898-634C-92C143D4E48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A215451-848A-9B45-F033-7791E3C5D18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140</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r>
              <a:rPr lang="it-IT" dirty="0"/>
              <a:t>UNI EN ISO 50001 e la componente ambientale</a:t>
            </a:r>
          </a:p>
        </p:txBody>
      </p:sp>
      <p:sp>
        <p:nvSpPr>
          <p:cNvPr id="7" name="Segnaposto testo 6"/>
          <p:cNvSpPr txBox="1">
            <a:spLocks/>
          </p:cNvSpPr>
          <p:nvPr/>
        </p:nvSpPr>
        <p:spPr>
          <a:xfrm>
            <a:off x="703580" y="1872544"/>
            <a:ext cx="11650980" cy="6763456"/>
          </a:xfrm>
          <a:prstGeom prst="rect">
            <a:avLst/>
          </a:prstGeom>
        </p:spPr>
        <p:txBody>
          <a:bodyPr vert="horz" lIns="91440" tIns="45720" rIns="91440" bIns="45720" rtlCol="0">
            <a:no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endParaRPr lang="it-IT" sz="2800" dirty="0"/>
          </a:p>
          <a:p>
            <a:r>
              <a:rPr lang="it-IT" sz="2800" dirty="0">
                <a:latin typeface="Times New Roman" panose="02020603050405020304" pitchFamily="18" charset="0"/>
                <a:cs typeface="Times New Roman" panose="02020603050405020304" pitchFamily="18" charset="0"/>
              </a:rPr>
              <a:t>E’ in atto un avvicinamento tra i sistemi di gestione dell’energia e le tematiche ambientali, come conseguenza alle politiche ambientali sviluppate a livello internazionale e prima tra tutte da quella della UE.</a:t>
            </a:r>
          </a:p>
          <a:p>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Un elemento concreto è il progetto di norma </a:t>
            </a:r>
            <a:r>
              <a:rPr lang="it-IT" sz="2800" b="1" dirty="0">
                <a:latin typeface="Times New Roman" panose="02020603050405020304" pitchFamily="18" charset="0"/>
                <a:cs typeface="Times New Roman" panose="02020603050405020304" pitchFamily="18" charset="0"/>
              </a:rPr>
              <a:t>ISO/CD 24492 </a:t>
            </a:r>
            <a:r>
              <a:rPr lang="it-IT" sz="2800" dirty="0">
                <a:latin typeface="Times New Roman" panose="02020603050405020304" pitchFamily="18" charset="0"/>
                <a:cs typeface="Times New Roman" panose="02020603050405020304" pitchFamily="18" charset="0"/>
              </a:rPr>
              <a:t>: « Energy management and energy </a:t>
            </a:r>
            <a:r>
              <a:rPr lang="it-IT" sz="2800" dirty="0" err="1">
                <a:latin typeface="Times New Roman" panose="02020603050405020304" pitchFamily="18" charset="0"/>
                <a:cs typeface="Times New Roman" panose="02020603050405020304" pitchFamily="18" charset="0"/>
              </a:rPr>
              <a:t>saving</a:t>
            </a:r>
            <a:r>
              <a:rPr lang="it-IT" sz="2800" dirty="0">
                <a:latin typeface="Times New Roman" panose="02020603050405020304" pitchFamily="18" charset="0"/>
                <a:cs typeface="Times New Roman" panose="02020603050405020304" pitchFamily="18" charset="0"/>
              </a:rPr>
              <a:t> – </a:t>
            </a:r>
            <a:r>
              <a:rPr lang="it-IT" sz="2800" dirty="0" err="1">
                <a:latin typeface="Times New Roman" panose="02020603050405020304" pitchFamily="18" charset="0"/>
                <a:cs typeface="Times New Roman" panose="02020603050405020304" pitchFamily="18" charset="0"/>
              </a:rPr>
              <a:t>Decarbonization</a:t>
            </a:r>
            <a:r>
              <a:rPr lang="it-IT" sz="2800" dirty="0">
                <a:latin typeface="Times New Roman" panose="02020603050405020304" pitchFamily="18" charset="0"/>
                <a:cs typeface="Times New Roman" panose="02020603050405020304" pitchFamily="18" charset="0"/>
              </a:rPr>
              <a:t> – </a:t>
            </a:r>
            <a:r>
              <a:rPr lang="it-IT" sz="2800" dirty="0" err="1">
                <a:latin typeface="Times New Roman" panose="02020603050405020304" pitchFamily="18" charset="0"/>
                <a:cs typeface="Times New Roman" panose="02020603050405020304" pitchFamily="18" charset="0"/>
              </a:rPr>
              <a:t>Requirements</a:t>
            </a:r>
            <a:r>
              <a:rPr lang="it-IT" sz="2800" dirty="0">
                <a:latin typeface="Times New Roman" panose="02020603050405020304" pitchFamily="18" charset="0"/>
                <a:cs typeface="Times New Roman" panose="02020603050405020304" pitchFamily="18" charset="0"/>
              </a:rPr>
              <a:t> and </a:t>
            </a:r>
            <a:r>
              <a:rPr lang="it-IT" sz="2800" dirty="0" err="1">
                <a:latin typeface="Times New Roman" panose="02020603050405020304" pitchFamily="18" charset="0"/>
                <a:cs typeface="Times New Roman" panose="02020603050405020304" pitchFamily="18" charset="0"/>
              </a:rPr>
              <a:t>guidance</a:t>
            </a:r>
            <a:r>
              <a:rPr lang="it-IT" sz="2800" dirty="0">
                <a:latin typeface="Times New Roman" panose="02020603050405020304" pitchFamily="18" charset="0"/>
                <a:cs typeface="Times New Roman" panose="02020603050405020304" pitchFamily="18" charset="0"/>
              </a:rPr>
              <a:t> for use».</a:t>
            </a:r>
          </a:p>
          <a:p>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Questo progetto di norma costituisce un emendamento allo standard ISO 50001:18,</a:t>
            </a:r>
          </a:p>
          <a:p>
            <a:r>
              <a:rPr lang="it-IT" sz="2800" dirty="0">
                <a:latin typeface="Times New Roman" panose="02020603050405020304" pitchFamily="18" charset="0"/>
                <a:cs typeface="Times New Roman" panose="02020603050405020304" pitchFamily="18" charset="0"/>
              </a:rPr>
              <a:t>Denominato </a:t>
            </a:r>
            <a:r>
              <a:rPr lang="it-IT" sz="2800" b="1" dirty="0" err="1">
                <a:latin typeface="Times New Roman" panose="02020603050405020304" pitchFamily="18" charset="0"/>
                <a:cs typeface="Times New Roman" panose="02020603050405020304" pitchFamily="18" charset="0"/>
              </a:rPr>
              <a:t>Amd</a:t>
            </a:r>
            <a:r>
              <a:rPr lang="it-IT" sz="2800" b="1" dirty="0">
                <a:latin typeface="Times New Roman" panose="02020603050405020304" pitchFamily="18" charset="0"/>
                <a:cs typeface="Times New Roman" panose="02020603050405020304" pitchFamily="18" charset="0"/>
              </a:rPr>
              <a:t> 1: 2024.</a:t>
            </a:r>
          </a:p>
        </p:txBody>
      </p:sp>
    </p:spTree>
    <p:extLst>
      <p:ext uri="{BB962C8B-B14F-4D97-AF65-F5344CB8AC3E}">
        <p14:creationId xmlns:p14="http://schemas.microsoft.com/office/powerpoint/2010/main" val="20640541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3D6FC-ACFE-A8B0-0099-046FDD85732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194CE2B-46D3-8224-571E-41162EB1FF6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9614BD65-7FF3-B292-52FC-7D27E452A93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141</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ISO 50001:2018  e  ISO/CD 24492</a:t>
            </a:r>
          </a:p>
        </p:txBody>
      </p:sp>
      <p:sp>
        <p:nvSpPr>
          <p:cNvPr id="8" name="Segnaposto testo 7"/>
          <p:cNvSpPr txBox="1">
            <a:spLocks/>
          </p:cNvSpPr>
          <p:nvPr/>
        </p:nvSpPr>
        <p:spPr>
          <a:xfrm>
            <a:off x="894080" y="2032000"/>
            <a:ext cx="11216640" cy="6753014"/>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4000" b="1" dirty="0"/>
              <a:t>In sostanza la ISO/CD 24492 consiste in un :  </a:t>
            </a:r>
          </a:p>
          <a:p>
            <a:endParaRPr lang="it-IT" dirty="0"/>
          </a:p>
          <a:p>
            <a:endParaRPr lang="it-IT" dirty="0"/>
          </a:p>
        </p:txBody>
      </p:sp>
      <p:pic>
        <p:nvPicPr>
          <p:cNvPr id="9" name="Immagine 8"/>
          <p:cNvPicPr>
            <a:picLocks noChangeAspect="1"/>
          </p:cNvPicPr>
          <p:nvPr/>
        </p:nvPicPr>
        <p:blipFill>
          <a:blip r:embed="rId3"/>
          <a:stretch>
            <a:fillRect/>
          </a:stretch>
        </p:blipFill>
        <p:spPr>
          <a:xfrm>
            <a:off x="187890" y="3231714"/>
            <a:ext cx="12515780" cy="5060231"/>
          </a:xfrm>
          <a:prstGeom prst="rect">
            <a:avLst/>
          </a:prstGeom>
        </p:spPr>
      </p:pic>
    </p:spTree>
    <p:extLst>
      <p:ext uri="{BB962C8B-B14F-4D97-AF65-F5344CB8AC3E}">
        <p14:creationId xmlns:p14="http://schemas.microsoft.com/office/powerpoint/2010/main" val="383879094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332C5-DC27-1D24-E689-6F07AF067F8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9FA0C68-373A-C822-7526-1B998A08A35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4C6BCCD-E7CF-9926-7EA9-F8A6AFABAAE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142</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dirty="0"/>
              <a:t>ISO 50001-2018, ETS ed Efficienza Energetica</a:t>
            </a:r>
          </a:p>
        </p:txBody>
      </p:sp>
      <p:pic>
        <p:nvPicPr>
          <p:cNvPr id="3" name="Segnaposto contenuto 4"/>
          <p:cNvPicPr>
            <a:picLocks noGrp="1" noChangeAspect="1"/>
          </p:cNvPicPr>
          <p:nvPr>
            <p:ph idx="1"/>
          </p:nvPr>
        </p:nvPicPr>
        <p:blipFill>
          <a:blip r:embed="rId3"/>
          <a:stretch>
            <a:fillRect/>
          </a:stretch>
        </p:blipFill>
        <p:spPr>
          <a:xfrm>
            <a:off x="269995" y="2129424"/>
            <a:ext cx="12465028" cy="6973011"/>
          </a:xfrm>
          <a:prstGeom prst="rect">
            <a:avLst/>
          </a:prstGeom>
        </p:spPr>
      </p:pic>
    </p:spTree>
    <p:extLst>
      <p:ext uri="{BB962C8B-B14F-4D97-AF65-F5344CB8AC3E}">
        <p14:creationId xmlns:p14="http://schemas.microsoft.com/office/powerpoint/2010/main" val="394200665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9679D-8FF9-D309-C8D2-08B80DCB44E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FFB2F6D3-0A1E-C79F-3541-D95F714984F5}"/>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242ECD9-03E1-976D-9CEA-8F79D3395B1C}"/>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143</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3200" dirty="0"/>
              <a:t>Il valore della riduzione delle emissioni di gas climalteranti </a:t>
            </a:r>
          </a:p>
        </p:txBody>
      </p:sp>
      <p:sp>
        <p:nvSpPr>
          <p:cNvPr id="3" name="Segnaposto contenuto 2"/>
          <p:cNvSpPr>
            <a:spLocks noGrp="1"/>
          </p:cNvSpPr>
          <p:nvPr>
            <p:ph idx="1"/>
          </p:nvPr>
        </p:nvSpPr>
        <p:spPr>
          <a:xfrm>
            <a:off x="754743" y="1968500"/>
            <a:ext cx="11516843" cy="6438571"/>
          </a:xfrm>
        </p:spPr>
        <p:txBody>
          <a:bodyPr>
            <a:normAutofit fontScale="40000" lnSpcReduction="20000"/>
          </a:bodyPr>
          <a:lstStyle/>
          <a:p>
            <a:endParaRPr lang="it-IT" dirty="0"/>
          </a:p>
          <a:p>
            <a:pPr marL="0" indent="0">
              <a:buNone/>
            </a:pPr>
            <a:r>
              <a:rPr lang="it-IT" sz="6700" dirty="0"/>
              <a:t>Analizzando la situazione attuale </a:t>
            </a:r>
            <a:r>
              <a:rPr lang="it-IT" sz="6700" b="1" dirty="0"/>
              <a:t>del mercato </a:t>
            </a:r>
            <a:r>
              <a:rPr lang="it-IT" sz="6700" dirty="0"/>
              <a:t>e le proiezioni possibili abbiamo la seguente situazione della valorizzazione della CO2 (intesa sempre come gas climalteranti) </a:t>
            </a:r>
            <a:r>
              <a:rPr lang="it-IT" sz="6700" dirty="0" smtClean="0"/>
              <a:t>:</a:t>
            </a:r>
            <a:endParaRPr lang="it-IT" sz="6700" dirty="0"/>
          </a:p>
          <a:p>
            <a:pPr marL="0" indent="0">
              <a:buNone/>
            </a:pPr>
            <a:r>
              <a:rPr lang="it-IT" sz="6700" dirty="0" smtClean="0"/>
              <a:t>-  Secondo </a:t>
            </a:r>
            <a:r>
              <a:rPr lang="it-IT" sz="6700" dirty="0"/>
              <a:t>EU ETS Trading </a:t>
            </a:r>
            <a:r>
              <a:rPr lang="it-IT" sz="6700" dirty="0" err="1"/>
              <a:t>system</a:t>
            </a:r>
            <a:r>
              <a:rPr lang="it-IT" sz="6700" dirty="0"/>
              <a:t> «attuale» un valore attuale è </a:t>
            </a:r>
            <a:r>
              <a:rPr lang="it-IT" sz="6700" b="1" dirty="0"/>
              <a:t>circa 85,45 €/ton</a:t>
            </a:r>
            <a:r>
              <a:rPr lang="it-IT" sz="6700" dirty="0"/>
              <a:t>, </a:t>
            </a:r>
            <a:r>
              <a:rPr lang="it-IT" sz="6700" dirty="0" smtClean="0"/>
              <a:t> con </a:t>
            </a:r>
            <a:r>
              <a:rPr lang="it-IT" sz="6700" dirty="0"/>
              <a:t>un andamento in crescita con la tendenza </a:t>
            </a:r>
            <a:r>
              <a:rPr lang="it-IT" sz="6700" u="sng" dirty="0"/>
              <a:t>a superare il 100 €/ton </a:t>
            </a:r>
            <a:r>
              <a:rPr lang="it-IT" sz="6700" dirty="0"/>
              <a:t>entro il 2030 (ma il trend potrebbe accelerare</a:t>
            </a:r>
            <a:r>
              <a:rPr lang="it-IT" sz="6700" dirty="0" smtClean="0"/>
              <a:t>).</a:t>
            </a:r>
            <a:endParaRPr lang="it-IT" sz="6700" dirty="0"/>
          </a:p>
          <a:p>
            <a:pPr marL="342900" indent="-342900">
              <a:buFontTx/>
              <a:buChar char="-"/>
            </a:pPr>
            <a:r>
              <a:rPr lang="it-IT" sz="6700" dirty="0"/>
              <a:t>Il valore del mercato «volontario» è di difficile definizione, in quanto varia dall’interesse e dalla utilità che l’acquirente da alla CO2; un valore attuale è pari a circa </a:t>
            </a:r>
            <a:r>
              <a:rPr lang="it-IT" sz="6700" b="1" dirty="0"/>
              <a:t>10 €/ton</a:t>
            </a:r>
            <a:r>
              <a:rPr lang="it-IT" sz="6700" b="1" dirty="0" smtClean="0"/>
              <a:t>.</a:t>
            </a:r>
            <a:endParaRPr lang="it-IT" sz="6700" b="1" dirty="0"/>
          </a:p>
          <a:p>
            <a:pPr marL="342900" indent="-342900">
              <a:buFontTx/>
              <a:buChar char="-"/>
            </a:pPr>
            <a:r>
              <a:rPr lang="it-IT" sz="6700" dirty="0"/>
              <a:t>A fronte della completa applicazione</a:t>
            </a:r>
            <a:r>
              <a:rPr lang="it-IT" sz="6700" b="1" dirty="0"/>
              <a:t> </a:t>
            </a:r>
            <a:r>
              <a:rPr lang="it-IT" sz="6700" dirty="0"/>
              <a:t>dell’ETS 2 si prevede che un</a:t>
            </a:r>
            <a:r>
              <a:rPr lang="it-IT" sz="6700" b="1" dirty="0"/>
              <a:t> prezzo delle quote pari a  45€</a:t>
            </a:r>
            <a:r>
              <a:rPr lang="it-IT" sz="6700" dirty="0"/>
              <a:t> (a prezzi del 2020, adeguati all’inflazione) ; in caso di aumento si potrebbe ricorrere al rilascio di quote aggiuntive dalla riserva di stabilità del mercato ETS 2.</a:t>
            </a:r>
          </a:p>
          <a:p>
            <a:pPr marL="342900" indent="-342900">
              <a:buFontTx/>
              <a:buChar char="-"/>
            </a:pPr>
            <a:endParaRPr lang="it-IT" dirty="0"/>
          </a:p>
          <a:p>
            <a:endParaRPr lang="it-IT" dirty="0"/>
          </a:p>
          <a:p>
            <a:endParaRPr lang="it-IT" b="1" dirty="0"/>
          </a:p>
          <a:p>
            <a:pPr marL="342900" indent="-342900">
              <a:buFontTx/>
              <a:buChar char="-"/>
            </a:pPr>
            <a:endParaRPr lang="it-IT" b="1" dirty="0"/>
          </a:p>
        </p:txBody>
      </p:sp>
    </p:spTree>
    <p:extLst>
      <p:ext uri="{BB962C8B-B14F-4D97-AF65-F5344CB8AC3E}">
        <p14:creationId xmlns:p14="http://schemas.microsoft.com/office/powerpoint/2010/main" val="5534193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AFDD7-8790-354D-ACF8-6CC68ACDF3E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CA7562C-19FD-4967-274E-8CED122B918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E88E696-19BF-3C93-E737-CCDF6790DB3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144</a:t>
            </a:fld>
            <a:endParaRPr lang="it-IT" dirty="0">
              <a:solidFill>
                <a:prstClr val="black">
                  <a:tint val="75000"/>
                </a:prstClr>
              </a:solidFill>
              <a:latin typeface="Calibri"/>
            </a:endParaRPr>
          </a:p>
        </p:txBody>
      </p:sp>
      <p:sp>
        <p:nvSpPr>
          <p:cNvPr id="2" name="Titolo 1"/>
          <p:cNvSpPr>
            <a:spLocks noGrp="1"/>
          </p:cNvSpPr>
          <p:nvPr>
            <p:ph type="title"/>
          </p:nvPr>
        </p:nvSpPr>
        <p:spPr>
          <a:xfrm>
            <a:off x="478971" y="352229"/>
            <a:ext cx="9963815" cy="917771"/>
          </a:xfrm>
        </p:spPr>
        <p:txBody>
          <a:bodyPr/>
          <a:lstStyle/>
          <a:p>
            <a:pPr algn="ctr"/>
            <a:r>
              <a:rPr lang="it-IT" sz="3200" dirty="0"/>
              <a:t>Considerazioni sulla valorizzazione delle emissioni di CO2</a:t>
            </a:r>
          </a:p>
        </p:txBody>
      </p:sp>
      <p:sp>
        <p:nvSpPr>
          <p:cNvPr id="3" name="Segnaposto contenuto 2"/>
          <p:cNvSpPr>
            <a:spLocks noGrp="1"/>
          </p:cNvSpPr>
          <p:nvPr>
            <p:ph idx="1"/>
          </p:nvPr>
        </p:nvSpPr>
        <p:spPr>
          <a:xfrm>
            <a:off x="478971" y="1752600"/>
            <a:ext cx="12308115" cy="7287543"/>
          </a:xfrm>
        </p:spPr>
        <p:txBody>
          <a:bodyPr>
            <a:noAutofit/>
          </a:bodyPr>
          <a:lstStyle/>
          <a:p>
            <a:pPr marL="0" indent="0">
              <a:buNone/>
            </a:pPr>
            <a:r>
              <a:rPr lang="it-IT" sz="2400" b="1" dirty="0" smtClean="0">
                <a:latin typeface="Times New Roman" panose="02020603050405020304" pitchFamily="18" charset="0"/>
                <a:cs typeface="Times New Roman" panose="02020603050405020304" pitchFamily="18" charset="0"/>
              </a:rPr>
              <a:t>Analizzando </a:t>
            </a:r>
            <a:r>
              <a:rPr lang="it-IT" sz="2400" b="1" dirty="0">
                <a:latin typeface="Times New Roman" panose="02020603050405020304" pitchFamily="18" charset="0"/>
                <a:cs typeface="Times New Roman" panose="02020603050405020304" pitchFamily="18" charset="0"/>
              </a:rPr>
              <a:t>il meccanismo di composizione del valore della componente di emissione dei gas climalteranti (CO2) i meccanismi che si possono individuare sono 2 </a:t>
            </a:r>
            <a:r>
              <a:rPr lang="it-IT" sz="2400" b="1" dirty="0" smtClean="0">
                <a:latin typeface="Times New Roman" panose="02020603050405020304" pitchFamily="18" charset="0"/>
                <a:cs typeface="Times New Roman" panose="02020603050405020304" pitchFamily="18" charset="0"/>
              </a:rPr>
              <a:t>:</a:t>
            </a:r>
            <a:endParaRPr lang="it-IT"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it-IT" sz="2400" b="1" dirty="0">
                <a:latin typeface="Times New Roman" panose="02020603050405020304" pitchFamily="18" charset="0"/>
                <a:cs typeface="Times New Roman" panose="02020603050405020304" pitchFamily="18" charset="0"/>
              </a:rPr>
              <a:t>Costo per la azienda per ridurre la emissione di 1 ton (o altra unità di peso) di CO2</a:t>
            </a:r>
            <a:r>
              <a:rPr lang="it-IT" sz="2400" b="1" dirty="0" smtClean="0">
                <a:latin typeface="Times New Roman" panose="02020603050405020304" pitchFamily="18" charset="0"/>
                <a:cs typeface="Times New Roman" panose="02020603050405020304" pitchFamily="18" charset="0"/>
              </a:rPr>
              <a:t>.</a:t>
            </a:r>
            <a:endParaRPr lang="it-IT"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it-IT" sz="2400" b="1" dirty="0">
                <a:latin typeface="Times New Roman" panose="02020603050405020304" pitchFamily="18" charset="0"/>
                <a:cs typeface="Times New Roman" panose="02020603050405020304" pitchFamily="18" charset="0"/>
              </a:rPr>
              <a:t>Valutazione del «danno» che la emissione di 1 ton di CO2 può causare</a:t>
            </a:r>
            <a:r>
              <a:rPr lang="it-IT" sz="2400" b="1" dirty="0" smtClean="0">
                <a:latin typeface="Times New Roman" panose="02020603050405020304" pitchFamily="18" charset="0"/>
                <a:cs typeface="Times New Roman" panose="02020603050405020304" pitchFamily="18" charset="0"/>
              </a:rPr>
              <a:t>.</a:t>
            </a:r>
            <a:endParaRPr lang="it-IT" sz="2400" b="1" dirty="0">
              <a:latin typeface="Times New Roman" panose="02020603050405020304" pitchFamily="18" charset="0"/>
              <a:cs typeface="Times New Roman" panose="02020603050405020304" pitchFamily="18" charset="0"/>
            </a:endParaRPr>
          </a:p>
          <a:p>
            <a:pPr marL="0" indent="0">
              <a:buNone/>
            </a:pPr>
            <a:r>
              <a:rPr lang="it-IT" sz="2400" b="1" dirty="0">
                <a:latin typeface="Times New Roman" panose="02020603050405020304" pitchFamily="18" charset="0"/>
                <a:cs typeface="Times New Roman" panose="02020603050405020304" pitchFamily="18" charset="0"/>
              </a:rPr>
              <a:t>Il primo meccanismo è quello che sembra generare la valorizzazione attuale, almeno del mercato «obbligato»; il secondo dovrebbe essere originato dalla messa a punto di un sistema condiviso per la quantizzazione del danno arrecato all’ecosistema dalle emissioni di CO2.</a:t>
            </a:r>
          </a:p>
          <a:p>
            <a:r>
              <a:rPr lang="it-IT" sz="2400" b="1" dirty="0">
                <a:latin typeface="Times New Roman" panose="02020603050405020304" pitchFamily="18" charset="0"/>
                <a:cs typeface="Times New Roman" panose="02020603050405020304" pitchFamily="18" charset="0"/>
              </a:rPr>
              <a:t>Tale ultima pratica è utilizzata nella LCA che, anche quando non arriva alla determinazione di un valore economico attribuisce «un punteggio» alle singole emissioni in aria, acqua, suolo, come pure al consumo di risorse naturali non rinnovabili.</a:t>
            </a:r>
          </a:p>
          <a:p>
            <a:r>
              <a:rPr lang="it-IT" sz="2400" b="1" dirty="0">
                <a:latin typeface="Times New Roman" panose="02020603050405020304" pitchFamily="18" charset="0"/>
                <a:cs typeface="Times New Roman" panose="02020603050405020304" pitchFamily="18" charset="0"/>
              </a:rPr>
              <a:t>Un tentativo da parte della UE è stato eseguito ed in parte sperimentato tramite la metodologia «</a:t>
            </a:r>
            <a:r>
              <a:rPr lang="it-IT" sz="2400" b="1" dirty="0" err="1">
                <a:latin typeface="Times New Roman" panose="02020603050405020304" pitchFamily="18" charset="0"/>
                <a:cs typeface="Times New Roman" panose="02020603050405020304" pitchFamily="18" charset="0"/>
              </a:rPr>
              <a:t>Externè</a:t>
            </a:r>
            <a:r>
              <a:rPr lang="it-IT" sz="2400" b="1" dirty="0">
                <a:latin typeface="Times New Roman" panose="02020603050405020304" pitchFamily="18" charset="0"/>
                <a:cs typeface="Times New Roman" panose="02020603050405020304" pitchFamily="18" charset="0"/>
              </a:rPr>
              <a:t>» (valutazione dei costi delle «esternalità» ambientali di un prodotto o attività).</a:t>
            </a:r>
          </a:p>
          <a:p>
            <a:r>
              <a:rPr lang="it-IT" sz="2400" b="1" dirty="0">
                <a:latin typeface="Times New Roman" panose="02020603050405020304" pitchFamily="18" charset="0"/>
                <a:cs typeface="Times New Roman" panose="02020603050405020304" pitchFamily="18" charset="0"/>
              </a:rPr>
              <a:t>Per informazione (con un aggiornamento ante 2020) il valore del «danno prodotto» (o producibile) da 1 ton di CO2 calcolato con </a:t>
            </a:r>
            <a:r>
              <a:rPr lang="it-IT" sz="2400" b="1" dirty="0" err="1">
                <a:latin typeface="Times New Roman" panose="02020603050405020304" pitchFamily="18" charset="0"/>
                <a:cs typeface="Times New Roman" panose="02020603050405020304" pitchFamily="18" charset="0"/>
              </a:rPr>
              <a:t>Externè</a:t>
            </a:r>
            <a:r>
              <a:rPr lang="it-IT" sz="2400" b="1" dirty="0">
                <a:latin typeface="Times New Roman" panose="02020603050405020304" pitchFamily="18" charset="0"/>
                <a:cs typeface="Times New Roman" panose="02020603050405020304" pitchFamily="18" charset="0"/>
              </a:rPr>
              <a:t> era decisamente superiore a 100 €/ton.</a:t>
            </a:r>
          </a:p>
        </p:txBody>
      </p:sp>
    </p:spTree>
    <p:extLst>
      <p:ext uri="{BB962C8B-B14F-4D97-AF65-F5344CB8AC3E}">
        <p14:creationId xmlns:p14="http://schemas.microsoft.com/office/powerpoint/2010/main" val="390728561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3235-2906-A65E-D9BE-426BFB6B3DC9}"/>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FB617A6-52C7-E8B1-ED37-56AB2DD8DCD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01D79E4-30D0-B551-E115-5DF6542C55AC}"/>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145</a:t>
            </a:fld>
            <a:endParaRPr lang="it-IT" dirty="0">
              <a:solidFill>
                <a:prstClr val="black">
                  <a:tint val="75000"/>
                </a:prstClr>
              </a:solidFill>
              <a:latin typeface="Calibri"/>
            </a:endParaRPr>
          </a:p>
        </p:txBody>
      </p:sp>
      <p:sp>
        <p:nvSpPr>
          <p:cNvPr id="2" name="Titolo 1"/>
          <p:cNvSpPr>
            <a:spLocks noGrp="1"/>
          </p:cNvSpPr>
          <p:nvPr>
            <p:ph type="title"/>
          </p:nvPr>
        </p:nvSpPr>
        <p:spPr>
          <a:xfrm>
            <a:off x="295234" y="1084093"/>
            <a:ext cx="11415244" cy="1407885"/>
          </a:xfrm>
        </p:spPr>
        <p:txBody>
          <a:bodyPr/>
          <a:lstStyle/>
          <a:p>
            <a:pPr algn="ctr"/>
            <a:r>
              <a:rPr lang="it-IT" dirty="0"/>
              <a:t>Green </a:t>
            </a:r>
            <a:r>
              <a:rPr lang="it-IT" dirty="0" err="1"/>
              <a:t>conditionalities</a:t>
            </a:r>
            <a:r>
              <a:rPr lang="it-IT" dirty="0"/>
              <a:t> ed utilizzo emissioni CO2 nei bandi Regionali - 1</a:t>
            </a:r>
          </a:p>
        </p:txBody>
      </p:sp>
      <p:sp>
        <p:nvSpPr>
          <p:cNvPr id="3" name="Segnaposto contenuto 2"/>
          <p:cNvSpPr>
            <a:spLocks noGrp="1"/>
          </p:cNvSpPr>
          <p:nvPr>
            <p:ph idx="1"/>
          </p:nvPr>
        </p:nvSpPr>
        <p:spPr>
          <a:xfrm>
            <a:off x="856343" y="2104571"/>
            <a:ext cx="11415243" cy="6302500"/>
          </a:xfrm>
        </p:spPr>
        <p:txBody>
          <a:bodyPr/>
          <a:lstStyle/>
          <a:p>
            <a:endParaRPr lang="it-IT" dirty="0"/>
          </a:p>
          <a:p>
            <a:pPr marL="342900" indent="-342900">
              <a:buFont typeface="Arial" panose="020B0604020202020204" pitchFamily="34" charset="0"/>
              <a:buChar char="•"/>
            </a:pPr>
            <a:r>
              <a:rPr lang="it-IT" sz="2800" b="1" dirty="0"/>
              <a:t>Le Green </a:t>
            </a:r>
            <a:r>
              <a:rPr lang="it-IT" sz="2800" b="1" dirty="0" err="1"/>
              <a:t>Conditionalities</a:t>
            </a:r>
            <a:r>
              <a:rPr lang="it-IT" sz="2800" b="1" dirty="0"/>
              <a:t> </a:t>
            </a:r>
            <a:r>
              <a:rPr lang="it-IT" sz="2800" dirty="0"/>
              <a:t>«compaiono» come termine nella legislazione nazionale con il  </a:t>
            </a:r>
            <a:r>
              <a:rPr lang="it-IT" sz="2800" i="1" dirty="0"/>
              <a:t>Decreto del Ministro dell’Ambiente e della Sicurezza Energetica del 10 luglio 2024 n. 256 recante la disciplina delle modalità e dei criteri per il soddisfacimento delle condizioni di cui all’articolo 3, commi 5, 6 e 8, del decreto-legge 131 del 2023</a:t>
            </a:r>
          </a:p>
          <a:p>
            <a:r>
              <a:rPr lang="it-IT" sz="2800" dirty="0"/>
              <a:t>Di fatto si pongono le condizioni in base alle quali le aziende «</a:t>
            </a:r>
            <a:r>
              <a:rPr lang="it-IT" sz="2800" dirty="0" err="1"/>
              <a:t>elettrivore</a:t>
            </a:r>
            <a:r>
              <a:rPr lang="it-IT" sz="2800" dirty="0"/>
              <a:t>» possono accedere ai benefici di riduzione delle accise sul costo dell’energia elettrica.</a:t>
            </a:r>
          </a:p>
          <a:p>
            <a:r>
              <a:rPr lang="it-IT" sz="2800" u="sng" dirty="0"/>
              <a:t>Viene considerata la produzione di Energia elettrica da rinnovabili, come pure la riduzione diretta di emissioni di CO2 (aziende sottoposte a ET) come equivalente ad azioni di riduzione del consumo di energia elettrica</a:t>
            </a:r>
          </a:p>
          <a:p>
            <a:endParaRPr lang="it-IT" dirty="0"/>
          </a:p>
          <a:p>
            <a:pPr marL="342900" indent="-342900">
              <a:buFont typeface="Arial" panose="020B0604020202020204" pitchFamily="34" charset="0"/>
              <a:buChar char="•"/>
            </a:pPr>
            <a:endParaRPr lang="it-IT" dirty="0"/>
          </a:p>
        </p:txBody>
      </p:sp>
    </p:spTree>
    <p:extLst>
      <p:ext uri="{BB962C8B-B14F-4D97-AF65-F5344CB8AC3E}">
        <p14:creationId xmlns:p14="http://schemas.microsoft.com/office/powerpoint/2010/main" val="150293232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BC10E-A9A0-418F-B05E-07643600D87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3B346BC-FBF9-AA8D-C4B6-9E36AA2B82E1}"/>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D41DA30-F765-FEA4-3018-7F7CC7E0E0C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146</a:t>
            </a:fld>
            <a:endParaRPr lang="it-IT" dirty="0">
              <a:solidFill>
                <a:prstClr val="black">
                  <a:tint val="75000"/>
                </a:prstClr>
              </a:solidFill>
              <a:latin typeface="Calibri"/>
            </a:endParaRPr>
          </a:p>
        </p:txBody>
      </p:sp>
      <p:sp>
        <p:nvSpPr>
          <p:cNvPr id="7" name="Titolo 6"/>
          <p:cNvSpPr>
            <a:spLocks noGrp="1"/>
          </p:cNvSpPr>
          <p:nvPr>
            <p:ph type="title"/>
          </p:nvPr>
        </p:nvSpPr>
        <p:spPr>
          <a:xfrm>
            <a:off x="167923" y="580916"/>
            <a:ext cx="10995377" cy="1197084"/>
          </a:xfrm>
        </p:spPr>
        <p:txBody>
          <a:bodyPr/>
          <a:lstStyle/>
          <a:p>
            <a:pPr algn="ctr"/>
            <a:r>
              <a:rPr lang="it-IT" sz="3600" dirty="0"/>
              <a:t>Green </a:t>
            </a:r>
            <a:r>
              <a:rPr lang="it-IT" sz="3600" dirty="0" err="1"/>
              <a:t>conditionalities</a:t>
            </a:r>
            <a:r>
              <a:rPr lang="it-IT" sz="3600" dirty="0"/>
              <a:t> ed utilizzo emissioni CO2 </a:t>
            </a:r>
            <a:r>
              <a:rPr lang="it-IT" sz="3600" dirty="0" smtClean="0"/>
              <a:t/>
            </a:r>
            <a:br>
              <a:rPr lang="it-IT" sz="3600" dirty="0" smtClean="0"/>
            </a:br>
            <a:r>
              <a:rPr lang="it-IT" sz="3600" dirty="0" smtClean="0"/>
              <a:t>nei </a:t>
            </a:r>
            <a:r>
              <a:rPr lang="it-IT" sz="3600" dirty="0"/>
              <a:t>bandi Regionali - 2</a:t>
            </a:r>
          </a:p>
        </p:txBody>
      </p:sp>
      <p:sp>
        <p:nvSpPr>
          <p:cNvPr id="8" name="Segnaposto testo 7"/>
          <p:cNvSpPr txBox="1">
            <a:spLocks/>
          </p:cNvSpPr>
          <p:nvPr/>
        </p:nvSpPr>
        <p:spPr>
          <a:xfrm>
            <a:off x="362857" y="1954388"/>
            <a:ext cx="12474021" cy="7067692"/>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r>
              <a:rPr lang="it-IT" sz="2800" b="1" dirty="0"/>
              <a:t>Il bando della Regione Lazio «Coesione Italia 21 – 27» pone come vincolo per l’ammissione ai benefici del bando (finanziamento a fondo perduto) il raggiungimento della riduzione delle emissioni di CO2 pari ad almeno il 30% con interventi congiunti di riduzione dei consumi di energia e realizzazione di impianti di produzione di energia elettrica da fonti rinnovabili</a:t>
            </a:r>
          </a:p>
        </p:txBody>
      </p:sp>
      <p:pic>
        <p:nvPicPr>
          <p:cNvPr id="6" name="Segnaposto contenuto 5"/>
          <p:cNvPicPr>
            <a:picLocks noChangeAspect="1"/>
          </p:cNvPicPr>
          <p:nvPr/>
        </p:nvPicPr>
        <p:blipFill>
          <a:blip r:embed="rId3"/>
          <a:stretch>
            <a:fillRect/>
          </a:stretch>
        </p:blipFill>
        <p:spPr>
          <a:xfrm>
            <a:off x="6323223" y="4419600"/>
            <a:ext cx="5942895" cy="4035005"/>
          </a:xfrm>
          <a:prstGeom prst="rect">
            <a:avLst/>
          </a:prstGeom>
        </p:spPr>
      </p:pic>
    </p:spTree>
    <p:extLst>
      <p:ext uri="{BB962C8B-B14F-4D97-AF65-F5344CB8AC3E}">
        <p14:creationId xmlns:p14="http://schemas.microsoft.com/office/powerpoint/2010/main" val="211916148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D00B4-A834-1823-726B-60C36E036807}"/>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ED12CAB8-B617-0DFC-F8FD-A2627148873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CC3F732-0E58-CD5D-6A0E-783A87CF850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147</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08001"/>
            <a:ext cx="11216640" cy="1536699"/>
          </a:xfrm>
        </p:spPr>
        <p:txBody>
          <a:bodyPr/>
          <a:lstStyle/>
          <a:p>
            <a:pPr algn="ctr"/>
            <a:r>
              <a:rPr lang="it-IT" dirty="0"/>
              <a:t>Conclusioni</a:t>
            </a:r>
          </a:p>
        </p:txBody>
      </p:sp>
      <p:sp>
        <p:nvSpPr>
          <p:cNvPr id="3" name="Segnaposto contenuto 2"/>
          <p:cNvSpPr>
            <a:spLocks noGrp="1"/>
          </p:cNvSpPr>
          <p:nvPr>
            <p:ph idx="1"/>
          </p:nvPr>
        </p:nvSpPr>
        <p:spPr>
          <a:xfrm>
            <a:off x="571500" y="2641600"/>
            <a:ext cx="12151723" cy="5179987"/>
          </a:xfrm>
        </p:spPr>
        <p:txBody>
          <a:bodyPr>
            <a:normAutofit fontScale="85000" lnSpcReduction="10000"/>
          </a:bodyPr>
          <a:lstStyle/>
          <a:p>
            <a:r>
              <a:rPr lang="it-IT" sz="3200" b="1" dirty="0">
                <a:latin typeface="Times New Roman" panose="02020603050405020304" pitchFamily="18" charset="0"/>
                <a:cs typeface="Times New Roman" panose="02020603050405020304" pitchFamily="18" charset="0"/>
              </a:rPr>
              <a:t>Tutto quanto detto porta verso una situazione in cui il «valore della CO2» è destinato a far parte sia di tutte le valutazioni sulla convenienza di interventi di </a:t>
            </a:r>
            <a:r>
              <a:rPr lang="it-IT" sz="3200" b="1" dirty="0" err="1">
                <a:latin typeface="Times New Roman" panose="02020603050405020304" pitchFamily="18" charset="0"/>
                <a:cs typeface="Times New Roman" panose="02020603050405020304" pitchFamily="18" charset="0"/>
              </a:rPr>
              <a:t>efficientamento</a:t>
            </a:r>
            <a:r>
              <a:rPr lang="it-IT" sz="3200" b="1" dirty="0">
                <a:latin typeface="Times New Roman" panose="02020603050405020304" pitchFamily="18" charset="0"/>
                <a:cs typeface="Times New Roman" panose="02020603050405020304" pitchFamily="18" charset="0"/>
              </a:rPr>
              <a:t> energetico, come pure divenire una componente del prezzo dei prodotti finali.</a:t>
            </a:r>
          </a:p>
          <a:p>
            <a:r>
              <a:rPr lang="it-IT" sz="3200" b="1" dirty="0">
                <a:latin typeface="Times New Roman" panose="02020603050405020304" pitchFamily="18" charset="0"/>
                <a:cs typeface="Times New Roman" panose="02020603050405020304" pitchFamily="18" charset="0"/>
              </a:rPr>
              <a:t>Questo comporta per tutti gli addetti ai lavori (ed in particolare a chi si occupa degli aspetti energetici di imprese ) di essere in grado di fornire assistenza anche sul calcolo della quantizzazione della CO2 «in gioco».</a:t>
            </a:r>
          </a:p>
          <a:p>
            <a:r>
              <a:rPr lang="it-IT" sz="3200" b="1" dirty="0">
                <a:latin typeface="Times New Roman" panose="02020603050405020304" pitchFamily="18" charset="0"/>
                <a:cs typeface="Times New Roman" panose="02020603050405020304" pitchFamily="18" charset="0"/>
              </a:rPr>
              <a:t>Parimenti per le istituzioni la necessità sia di poter verificare la veridicità delle asserzioni sui quantitativi in gioco (ed in questo contesto la figura degli EGE anche alla luce della 11339 – 24 ed in generale dei SGE – ISO 50001 divengono fondamentali) come pure di stabilire la corretta valorizzazione economica della CO2.</a:t>
            </a:r>
          </a:p>
        </p:txBody>
      </p:sp>
    </p:spTree>
    <p:extLst>
      <p:ext uri="{BB962C8B-B14F-4D97-AF65-F5344CB8AC3E}">
        <p14:creationId xmlns:p14="http://schemas.microsoft.com/office/powerpoint/2010/main" val="34202269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4B0EF-1060-9D85-0EA5-A26593615CA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2D6D1197-4212-1662-5C17-57E37466C50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D07C370-892B-AD8D-75F0-EA9F7E35E2E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148</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1327573" y="1981200"/>
            <a:ext cx="9509760" cy="5720174"/>
          </a:xfrm>
        </p:spPr>
        <p:txBody>
          <a:bodyPr>
            <a:normAutofit fontScale="55000" lnSpcReduction="20000"/>
          </a:bodyPr>
          <a:lstStyle/>
          <a:p>
            <a:pPr algn="ctr"/>
            <a:r>
              <a:rPr lang="it-IT" sz="5100" b="1" dirty="0">
                <a:latin typeface="Times New Roman" panose="02020603050405020304" pitchFamily="18" charset="0"/>
                <a:cs typeface="Times New Roman" panose="02020603050405020304" pitchFamily="18" charset="0"/>
              </a:rPr>
              <a:t>Grazie a tutti per la attenzione e sottovoce vi saluto….per non svegliarvi</a:t>
            </a:r>
            <a:r>
              <a:rPr lang="it-IT" sz="2800" b="1" dirty="0">
                <a:latin typeface="Times New Roman" panose="02020603050405020304" pitchFamily="18" charset="0"/>
                <a:cs typeface="Times New Roman" panose="02020603050405020304" pitchFamily="18" charset="0"/>
              </a:rPr>
              <a:t>.</a:t>
            </a: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	Ing. Raffaele </a:t>
            </a:r>
            <a:r>
              <a:rPr lang="it-IT" sz="2800" dirty="0" err="1">
                <a:latin typeface="Times New Roman" panose="02020603050405020304" pitchFamily="18" charset="0"/>
                <a:cs typeface="Times New Roman" panose="02020603050405020304" pitchFamily="18" charset="0"/>
              </a:rPr>
              <a:t>Scialdoni</a:t>
            </a:r>
            <a:r>
              <a:rPr lang="it-IT" sz="2800" dirty="0">
                <a:latin typeface="Times New Roman" panose="02020603050405020304" pitchFamily="18" charset="0"/>
                <a:cs typeface="Times New Roman" panose="02020603050405020304" pitchFamily="18" charset="0"/>
              </a:rPr>
              <a:t> 				rscialdoni@hotmail.com</a:t>
            </a:r>
          </a:p>
          <a:p>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a:p>
            <a:endParaRPr lang="it-IT" dirty="0"/>
          </a:p>
          <a:p>
            <a:endParaRPr lang="it-IT" dirty="0"/>
          </a:p>
        </p:txBody>
      </p:sp>
      <p:pic>
        <p:nvPicPr>
          <p:cNvPr id="2" name="Immagine 1"/>
          <p:cNvPicPr>
            <a:picLocks noChangeAspect="1"/>
          </p:cNvPicPr>
          <p:nvPr/>
        </p:nvPicPr>
        <p:blipFill>
          <a:blip r:embed="rId3"/>
          <a:stretch>
            <a:fillRect/>
          </a:stretch>
        </p:blipFill>
        <p:spPr>
          <a:xfrm>
            <a:off x="2763682" y="3603715"/>
            <a:ext cx="7540433" cy="4930283"/>
          </a:xfrm>
          <a:prstGeom prst="rect">
            <a:avLst/>
          </a:prstGeom>
        </p:spPr>
      </p:pic>
    </p:spTree>
    <p:extLst>
      <p:ext uri="{BB962C8B-B14F-4D97-AF65-F5344CB8AC3E}">
        <p14:creationId xmlns:p14="http://schemas.microsoft.com/office/powerpoint/2010/main" val="391549643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C7483-BF85-78E2-35C1-4657B44D2CF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88FB686-58FC-D813-5EB8-1102EA62E96C}"/>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0DFA853A-4AD0-3F09-4A80-CFA42BCBABC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149</a:t>
            </a:fld>
            <a:endParaRPr lang="it-IT" dirty="0">
              <a:solidFill>
                <a:prstClr val="black">
                  <a:tint val="75000"/>
                </a:prstClr>
              </a:solidFill>
              <a:latin typeface="Calibri"/>
            </a:endParaRPr>
          </a:p>
        </p:txBody>
      </p:sp>
      <p:sp>
        <p:nvSpPr>
          <p:cNvPr id="3" name="Segnaposto contenuto 2"/>
          <p:cNvSpPr>
            <a:spLocks noGrp="1"/>
          </p:cNvSpPr>
          <p:nvPr>
            <p:ph idx="1"/>
          </p:nvPr>
        </p:nvSpPr>
        <p:spPr>
          <a:xfrm>
            <a:off x="551543" y="2235200"/>
            <a:ext cx="11720043" cy="6171871"/>
          </a:xfrm>
        </p:spPr>
        <p:txBody>
          <a:bodyPr/>
          <a:lstStyle/>
          <a:p>
            <a:endParaRPr lang="it-IT" dirty="0"/>
          </a:p>
          <a:p>
            <a:pPr marL="0" indent="0" algn="ctr">
              <a:buNone/>
            </a:pPr>
            <a:endParaRPr lang="it-IT" sz="4800" b="1" dirty="0">
              <a:solidFill>
                <a:srgbClr val="FF0000"/>
              </a:solidFill>
            </a:endParaRPr>
          </a:p>
          <a:p>
            <a:pPr algn="ctr"/>
            <a:r>
              <a:rPr lang="it-IT" sz="4800" b="1" dirty="0">
                <a:solidFill>
                  <a:srgbClr val="FF0000"/>
                </a:solidFill>
              </a:rPr>
              <a:t>MA SE IL TEMPO LO CONSENTE E   PER CHI FOSSE ANCORA SVEGLIO</a:t>
            </a:r>
          </a:p>
        </p:txBody>
      </p:sp>
    </p:spTree>
    <p:extLst>
      <p:ext uri="{BB962C8B-B14F-4D97-AF65-F5344CB8AC3E}">
        <p14:creationId xmlns:p14="http://schemas.microsoft.com/office/powerpoint/2010/main" val="373724212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D8FB0-1006-B812-339C-13109B4E858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D83B7C4E-8BA2-30BE-38E4-1901BA30E3D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6A37900-DE14-651A-5BA3-658AAABEF54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150</a:t>
            </a:fld>
            <a:endParaRPr lang="it-IT" dirty="0">
              <a:solidFill>
                <a:prstClr val="black">
                  <a:tint val="75000"/>
                </a:prstClr>
              </a:solidFill>
              <a:latin typeface="Calibri"/>
            </a:endParaRPr>
          </a:p>
        </p:txBody>
      </p:sp>
      <p:sp>
        <p:nvSpPr>
          <p:cNvPr id="3" name="Segnaposto testo 2"/>
          <p:cNvSpPr txBox="1">
            <a:spLocks/>
          </p:cNvSpPr>
          <p:nvPr/>
        </p:nvSpPr>
        <p:spPr>
          <a:xfrm>
            <a:off x="332971" y="1392639"/>
            <a:ext cx="11709861" cy="7647503"/>
          </a:xfrm>
          <a:prstGeom prst="rect">
            <a:avLst/>
          </a:prstGeom>
        </p:spPr>
        <p:txBody>
          <a:bodyPr vert="horz" lIns="91440" tIns="45720" rIns="91440" bIns="45720" rtlCol="0">
            <a:normAutofit fontScale="40000" lnSpcReduction="20000"/>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5000" b="1" dirty="0"/>
              <a:t>Eco.it (</a:t>
            </a:r>
            <a:r>
              <a:rPr lang="it-IT" sz="5000" b="1" dirty="0" err="1"/>
              <a:t>Pre.consultant</a:t>
            </a:r>
            <a:r>
              <a:rPr lang="it-IT" sz="5000" b="1" dirty="0"/>
              <a:t> – Paesi Bassi) 2014</a:t>
            </a:r>
          </a:p>
          <a:p>
            <a:r>
              <a:rPr lang="it-IT" sz="5000" dirty="0"/>
              <a:t>E’ un SW per la esecuzione della LCA, semplificato.</a:t>
            </a:r>
          </a:p>
          <a:p>
            <a:r>
              <a:rPr lang="it-IT" sz="5000" dirty="0"/>
              <a:t>E’ definito “ Quick Screening Tool”, un SW adatto ad una prima valutazione degli impatti di un prodotto, materiale o sistema.</a:t>
            </a:r>
          </a:p>
          <a:p>
            <a:r>
              <a:rPr lang="it-IT" sz="5000" dirty="0"/>
              <a:t>Non è per “esperti” e riporta le seguenti fasi della vita :</a:t>
            </a:r>
          </a:p>
          <a:p>
            <a:pPr marL="342900" indent="-342900"/>
            <a:r>
              <a:rPr lang="it-IT" sz="5000" dirty="0"/>
              <a:t>Produzione</a:t>
            </a:r>
          </a:p>
          <a:p>
            <a:pPr marL="342900" indent="-342900"/>
            <a:r>
              <a:rPr lang="it-IT" sz="5000" dirty="0"/>
              <a:t>Utilizzo</a:t>
            </a:r>
          </a:p>
          <a:p>
            <a:pPr marL="342900" indent="-342900"/>
            <a:r>
              <a:rPr lang="it-IT" sz="5000" dirty="0"/>
              <a:t>Smaltimento</a:t>
            </a:r>
          </a:p>
          <a:p>
            <a:r>
              <a:rPr lang="it-IT" sz="5000" dirty="0"/>
              <a:t>I risultati sono espressi o in “Emissioni di CO2” o “</a:t>
            </a:r>
            <a:r>
              <a:rPr lang="it-IT" sz="5000" dirty="0" err="1"/>
              <a:t>Ecopunti</a:t>
            </a:r>
            <a:r>
              <a:rPr lang="it-IT" sz="5000" dirty="0"/>
              <a:t>” (</a:t>
            </a:r>
            <a:r>
              <a:rPr lang="it-IT" sz="5000" dirty="0" err="1"/>
              <a:t>ReCiPe</a:t>
            </a:r>
            <a:r>
              <a:rPr lang="it-IT" sz="5000" dirty="0"/>
              <a:t>) ed il SW ha al proprio interno una banca dati di oltre 500 dati di impatti relativi a :</a:t>
            </a:r>
          </a:p>
          <a:p>
            <a:pPr marL="342900" indent="-342900"/>
            <a:r>
              <a:rPr lang="it-IT" sz="5000" dirty="0"/>
              <a:t>Materiali </a:t>
            </a:r>
          </a:p>
          <a:p>
            <a:pPr marL="342900" indent="-342900"/>
            <a:r>
              <a:rPr lang="it-IT" sz="5000" dirty="0"/>
              <a:t>Processi</a:t>
            </a:r>
          </a:p>
          <a:p>
            <a:pPr marL="342900" indent="-342900"/>
            <a:r>
              <a:rPr lang="it-IT" sz="5000" dirty="0"/>
              <a:t>Produzione di energia</a:t>
            </a:r>
          </a:p>
          <a:p>
            <a:pPr marL="342900" indent="-342900"/>
            <a:r>
              <a:rPr lang="it-IT" sz="5000" dirty="0"/>
              <a:t>Trasporti</a:t>
            </a:r>
          </a:p>
          <a:p>
            <a:pPr marL="342900" indent="-342900"/>
            <a:r>
              <a:rPr lang="it-IT" sz="5000" dirty="0"/>
              <a:t>Smaltimento</a:t>
            </a:r>
          </a:p>
          <a:p>
            <a:r>
              <a:rPr lang="it-IT" sz="5000" dirty="0"/>
              <a:t>La banca dati è aggiornata al 2014. Esiste un apposito SW che permette di aggiungere dati alla Banca esistente</a:t>
            </a:r>
          </a:p>
          <a:p>
            <a:endParaRPr lang="it-IT" dirty="0"/>
          </a:p>
        </p:txBody>
      </p:sp>
    </p:spTree>
    <p:extLst>
      <p:ext uri="{BB962C8B-B14F-4D97-AF65-F5344CB8AC3E}">
        <p14:creationId xmlns:p14="http://schemas.microsoft.com/office/powerpoint/2010/main" val="175237181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8F80-DE1E-3BE7-556F-E561B71C06C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3728733-40B6-F939-3F01-74195ED1C9D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67AB65C-9FBA-5376-117F-CDAD626F696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151</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974105" y="1918290"/>
            <a:ext cx="9960057" cy="6960812"/>
          </a:xfrm>
          <a:prstGeom prst="rect">
            <a:avLst/>
          </a:prstGeom>
        </p:spPr>
      </p:pic>
    </p:spTree>
    <p:extLst>
      <p:ext uri="{BB962C8B-B14F-4D97-AF65-F5344CB8AC3E}">
        <p14:creationId xmlns:p14="http://schemas.microsoft.com/office/powerpoint/2010/main" val="27897501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5A58C-C7E9-AAB8-BB1F-0048E1B88BE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3B8BB6C7-61FC-DC54-0AE8-C4A769AD13A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423B7A6E-FBE6-9CF0-05F6-AECBB2F8726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152</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4000" dirty="0"/>
              <a:t>ECO.IT  - 2</a:t>
            </a:r>
            <a:endParaRPr lang="it-IT" dirty="0"/>
          </a:p>
        </p:txBody>
      </p:sp>
      <p:pic>
        <p:nvPicPr>
          <p:cNvPr id="6" name="Immagine 5"/>
          <p:cNvPicPr>
            <a:picLocks noChangeAspect="1"/>
          </p:cNvPicPr>
          <p:nvPr/>
        </p:nvPicPr>
        <p:blipFill>
          <a:blip r:embed="rId3"/>
          <a:stretch>
            <a:fillRect/>
          </a:stretch>
        </p:blipFill>
        <p:spPr>
          <a:xfrm>
            <a:off x="1030309" y="1854558"/>
            <a:ext cx="10169815" cy="7401255"/>
          </a:xfrm>
          <a:prstGeom prst="rect">
            <a:avLst/>
          </a:prstGeom>
        </p:spPr>
      </p:pic>
    </p:spTree>
    <p:extLst>
      <p:ext uri="{BB962C8B-B14F-4D97-AF65-F5344CB8AC3E}">
        <p14:creationId xmlns:p14="http://schemas.microsoft.com/office/powerpoint/2010/main" val="150179806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D2CB9-DC65-FFE4-34E7-2CDC595FA623}"/>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7246754-B117-E0EC-74D0-077290518AD2}"/>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92B7F66-4AB7-6AD8-9681-EEAF256572A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153</a:t>
            </a:fld>
            <a:endParaRPr lang="it-IT" dirty="0">
              <a:solidFill>
                <a:prstClr val="black">
                  <a:tint val="75000"/>
                </a:prstClr>
              </a:solidFill>
              <a:latin typeface="Calibri"/>
            </a:endParaRPr>
          </a:p>
        </p:txBody>
      </p:sp>
      <p:sp>
        <p:nvSpPr>
          <p:cNvPr id="2" name="Titolo 1"/>
          <p:cNvSpPr>
            <a:spLocks noGrp="1"/>
          </p:cNvSpPr>
          <p:nvPr>
            <p:ph type="title"/>
          </p:nvPr>
        </p:nvSpPr>
        <p:spPr>
          <a:xfrm>
            <a:off x="409080" y="263587"/>
            <a:ext cx="11216640" cy="1885245"/>
          </a:xfrm>
        </p:spPr>
        <p:txBody>
          <a:bodyPr/>
          <a:lstStyle/>
          <a:p>
            <a:pPr algn="ctr"/>
            <a:r>
              <a:rPr lang="it-IT" dirty="0"/>
              <a:t>Applicazione al calcolo della CFP di </a:t>
            </a:r>
            <a:br>
              <a:rPr lang="it-IT" dirty="0"/>
            </a:br>
            <a:r>
              <a:rPr lang="it-IT" dirty="0"/>
              <a:t>condizionatore 18.000 </a:t>
            </a:r>
            <a:r>
              <a:rPr lang="it-IT" dirty="0" err="1"/>
              <a:t>btu</a:t>
            </a:r>
            <a:r>
              <a:rPr lang="it-IT" dirty="0"/>
              <a:t> - 3</a:t>
            </a:r>
          </a:p>
        </p:txBody>
      </p:sp>
      <p:sp>
        <p:nvSpPr>
          <p:cNvPr id="6" name="Rectangle 1"/>
          <p:cNvSpPr txBox="1">
            <a:spLocks noChangeArrowheads="1"/>
          </p:cNvSpPr>
          <p:nvPr/>
        </p:nvSpPr>
        <p:spPr bwMode="auto">
          <a:xfrm>
            <a:off x="409080" y="1412796"/>
            <a:ext cx="11356202" cy="7879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487672" indent="449263" algn="l" defTabSz="1300460" rtl="0" eaLnBrk="0" fontAlgn="base" latinLnBrk="0" hangingPunct="1">
              <a:spcBef>
                <a:spcPct val="0"/>
              </a:spcBef>
              <a:spcAft>
                <a:spcPct val="0"/>
              </a:spcAft>
              <a:buFont typeface="Arial" pitchFamily="34" charset="0"/>
              <a:buChar char="•"/>
              <a:defRPr sz="4551" kern="1200">
                <a:solidFill>
                  <a:schemeClr val="tx1"/>
                </a:solidFill>
                <a:latin typeface="Arial" panose="020B0604020202020204" pitchFamily="34" charset="0"/>
                <a:ea typeface="+mn-ea"/>
                <a:cs typeface="+mn-cs"/>
              </a:defRPr>
            </a:lvl1pPr>
            <a:lvl2pPr marL="457200" indent="-406394" algn="l" defTabSz="1300460" rtl="0" eaLnBrk="0" fontAlgn="base" latinLnBrk="0" hangingPunct="1">
              <a:spcBef>
                <a:spcPct val="0"/>
              </a:spcBef>
              <a:spcAft>
                <a:spcPct val="0"/>
              </a:spcAft>
              <a:buFont typeface="Arial" pitchFamily="34" charset="0"/>
              <a:buChar char="–"/>
              <a:defRPr sz="3982" kern="1200">
                <a:solidFill>
                  <a:schemeClr val="tx1"/>
                </a:solidFill>
                <a:latin typeface="Arial" panose="020B0604020202020204" pitchFamily="34" charset="0"/>
                <a:ea typeface="+mn-ea"/>
                <a:cs typeface="+mn-cs"/>
              </a:defRPr>
            </a:lvl2pPr>
            <a:lvl3pPr marL="914400" indent="-325115" algn="l" defTabSz="1300460" rtl="0" eaLnBrk="0" fontAlgn="base" latinLnBrk="0" hangingPunct="1">
              <a:spcBef>
                <a:spcPct val="0"/>
              </a:spcBef>
              <a:spcAft>
                <a:spcPct val="0"/>
              </a:spcAft>
              <a:buFont typeface="Arial" pitchFamily="34" charset="0"/>
              <a:buChar char="•"/>
              <a:defRPr sz="3413" kern="1200">
                <a:solidFill>
                  <a:schemeClr val="tx1"/>
                </a:solidFill>
                <a:latin typeface="Arial" panose="020B0604020202020204" pitchFamily="34" charset="0"/>
                <a:ea typeface="+mn-ea"/>
                <a:cs typeface="+mn-cs"/>
              </a:defRPr>
            </a:lvl3pPr>
            <a:lvl4pPr marL="1371600" indent="-325115" algn="l" defTabSz="1300460" rtl="0" eaLnBrk="0" fontAlgn="base" latinLnBrk="0" hangingPunct="1">
              <a:spcBef>
                <a:spcPct val="0"/>
              </a:spcBef>
              <a:spcAft>
                <a:spcPct val="0"/>
              </a:spcAft>
              <a:buFont typeface="Arial" pitchFamily="34" charset="0"/>
              <a:buChar char="–"/>
              <a:defRPr sz="2844" kern="1200">
                <a:solidFill>
                  <a:schemeClr val="tx1"/>
                </a:solidFill>
                <a:latin typeface="Arial" panose="020B0604020202020204" pitchFamily="34" charset="0"/>
                <a:ea typeface="+mn-ea"/>
                <a:cs typeface="+mn-cs"/>
              </a:defRPr>
            </a:lvl4pPr>
            <a:lvl5pPr marL="1828800" indent="-325115" algn="l" defTabSz="1300460" rtl="0" eaLnBrk="0" fontAlgn="base" latinLnBrk="0" hangingPunct="1">
              <a:spcBef>
                <a:spcPct val="0"/>
              </a:spcBef>
              <a:spcAft>
                <a:spcPct val="0"/>
              </a:spcAft>
              <a:buFont typeface="Arial" pitchFamily="34" charset="0"/>
              <a:buChar char="»"/>
              <a:defRPr sz="2844" kern="1200">
                <a:solidFill>
                  <a:schemeClr val="tx1"/>
                </a:solidFill>
                <a:latin typeface="Arial" panose="020B0604020202020204" pitchFamily="34" charset="0"/>
                <a:ea typeface="+mn-ea"/>
                <a:cs typeface="+mn-cs"/>
              </a:defRPr>
            </a:lvl5pPr>
            <a:lvl6pPr marL="2286000" indent="-325115" algn="l" defTabSz="1300460" rtl="0" eaLnBrk="0" fontAlgn="base" latinLnBrk="0" hangingPunct="1">
              <a:spcBef>
                <a:spcPct val="0"/>
              </a:spcBef>
              <a:spcAft>
                <a:spcPct val="0"/>
              </a:spcAft>
              <a:buFont typeface="Arial" pitchFamily="34" charset="0"/>
              <a:buChar char="•"/>
              <a:defRPr sz="2844" kern="1200">
                <a:solidFill>
                  <a:schemeClr val="tx1"/>
                </a:solidFill>
                <a:latin typeface="Arial" panose="020B0604020202020204" pitchFamily="34" charset="0"/>
                <a:ea typeface="+mn-ea"/>
                <a:cs typeface="+mn-cs"/>
              </a:defRPr>
            </a:lvl6pPr>
            <a:lvl7pPr marL="2743200" indent="-325115" algn="l" defTabSz="1300460" rtl="0" eaLnBrk="0" fontAlgn="base" latinLnBrk="0" hangingPunct="1">
              <a:spcBef>
                <a:spcPct val="0"/>
              </a:spcBef>
              <a:spcAft>
                <a:spcPct val="0"/>
              </a:spcAft>
              <a:buFont typeface="Arial" pitchFamily="34" charset="0"/>
              <a:buChar char="•"/>
              <a:defRPr sz="2844" kern="1200">
                <a:solidFill>
                  <a:schemeClr val="tx1"/>
                </a:solidFill>
                <a:latin typeface="Arial" panose="020B0604020202020204" pitchFamily="34" charset="0"/>
                <a:ea typeface="+mn-ea"/>
                <a:cs typeface="+mn-cs"/>
              </a:defRPr>
            </a:lvl7pPr>
            <a:lvl8pPr marL="3200400" indent="-325115" algn="l" defTabSz="1300460" rtl="0" eaLnBrk="0" fontAlgn="base" latinLnBrk="0" hangingPunct="1">
              <a:spcBef>
                <a:spcPct val="0"/>
              </a:spcBef>
              <a:spcAft>
                <a:spcPct val="0"/>
              </a:spcAft>
              <a:buFont typeface="Arial" pitchFamily="34" charset="0"/>
              <a:buChar char="•"/>
              <a:defRPr sz="2844" kern="1200">
                <a:solidFill>
                  <a:schemeClr val="tx1"/>
                </a:solidFill>
                <a:latin typeface="Arial" panose="020B0604020202020204" pitchFamily="34" charset="0"/>
                <a:ea typeface="+mn-ea"/>
                <a:cs typeface="+mn-cs"/>
              </a:defRPr>
            </a:lvl8pPr>
            <a:lvl9pPr marL="3657600" indent="-325115" algn="l" defTabSz="1300460" rtl="0" eaLnBrk="0" fontAlgn="base" latinLnBrk="0" hangingPunct="1">
              <a:spcBef>
                <a:spcPct val="0"/>
              </a:spcBef>
              <a:spcAft>
                <a:spcPct val="0"/>
              </a:spcAft>
              <a:buFont typeface="Arial" pitchFamily="34" charset="0"/>
              <a:buChar char="•"/>
              <a:defRPr sz="2844" kern="1200">
                <a:solidFill>
                  <a:schemeClr val="tx1"/>
                </a:solidFill>
                <a:latin typeface="Arial" panose="020B0604020202020204" pitchFamily="34" charset="0"/>
                <a:ea typeface="+mn-ea"/>
                <a:cs typeface="+mn-cs"/>
              </a:defRPr>
            </a:lvl9pPr>
          </a:lstStyle>
          <a:p>
            <a:pPr marL="0" defTabSz="914400" hangingPunct="0">
              <a:buFontTx/>
              <a:buNone/>
            </a:pPr>
            <a:endParaRPr lang="it-IT" altLang="it-IT" sz="1200" b="1"/>
          </a:p>
          <a:p>
            <a:pPr marL="0" defTabSz="914400" hangingPunct="0">
              <a:buFontTx/>
              <a:buNone/>
            </a:pPr>
            <a:endParaRPr lang="it-IT" altLang="it-IT" sz="1200" b="1"/>
          </a:p>
          <a:p>
            <a:pPr marL="0" defTabSz="914400" hangingPunct="0">
              <a:buFontTx/>
              <a:buNone/>
            </a:pPr>
            <a:endParaRPr lang="it-IT" altLang="it-IT" sz="1200" b="1"/>
          </a:p>
          <a:p>
            <a:pPr marL="0" defTabSz="914400" hangingPunct="0">
              <a:buFontTx/>
              <a:buNone/>
            </a:pPr>
            <a:endParaRPr lang="it-IT" altLang="it-IT" sz="800"/>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2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400" b="1">
              <a:ea typeface="Times New Roman" panose="02020603050405020304" pitchFamily="18" charset="0"/>
            </a:endParaRPr>
          </a:p>
          <a:p>
            <a:pPr marL="0" defTabSz="914400" hangingPunct="0">
              <a:buFontTx/>
              <a:buNone/>
            </a:pPr>
            <a:endParaRPr lang="it-IT" altLang="it-IT" sz="1600" b="1">
              <a:ea typeface="Times New Roman" panose="02020603050405020304" pitchFamily="18" charset="0"/>
            </a:endParaRPr>
          </a:p>
          <a:p>
            <a:pPr marL="0" defTabSz="914400" hangingPunct="0">
              <a:buFontTx/>
              <a:buNone/>
            </a:pPr>
            <a:r>
              <a:rPr lang="it-IT" altLang="it-IT" sz="1600" b="1">
                <a:ea typeface="Times New Roman" panose="02020603050405020304" pitchFamily="18" charset="0"/>
              </a:rPr>
              <a:t>Assemblaggio : </a:t>
            </a:r>
            <a:r>
              <a:rPr lang="it-IT" altLang="it-IT" sz="1600">
                <a:ea typeface="Times New Roman" panose="02020603050405020304" pitchFamily="18" charset="0"/>
              </a:rPr>
              <a:t>10 KWe e 5 MJ termici</a:t>
            </a:r>
            <a:endParaRPr lang="it-IT" altLang="it-IT" sz="1600"/>
          </a:p>
          <a:p>
            <a:pPr marL="0" defTabSz="914400" hangingPunct="0">
              <a:buFontTx/>
              <a:buNone/>
            </a:pPr>
            <a:r>
              <a:rPr lang="it-IT" altLang="it-IT" sz="1600" b="1">
                <a:ea typeface="Times New Roman" panose="02020603050405020304" pitchFamily="18" charset="0"/>
              </a:rPr>
              <a:t>Imballaggio : </a:t>
            </a:r>
            <a:endParaRPr lang="it-IT" altLang="it-IT" sz="1600"/>
          </a:p>
          <a:p>
            <a:pPr marL="0" defTabSz="914400" hangingPunct="0">
              <a:buFontTx/>
              <a:buNone/>
            </a:pPr>
            <a:r>
              <a:rPr lang="it-IT" altLang="it-IT" sz="1600">
                <a:ea typeface="Times New Roman" panose="02020603050405020304" pitchFamily="18" charset="0"/>
              </a:rPr>
              <a:t>Materiale : cartone 1 kg – PP foglio 0,3 kg </a:t>
            </a:r>
            <a:endParaRPr lang="it-IT" altLang="it-IT" sz="1600"/>
          </a:p>
          <a:p>
            <a:pPr marL="0" defTabSz="914400" hangingPunct="0">
              <a:buFontTx/>
              <a:buNone/>
            </a:pPr>
            <a:r>
              <a:rPr lang="it-IT" altLang="it-IT" sz="1600" b="1">
                <a:ea typeface="Times New Roman" panose="02020603050405020304" pitchFamily="18" charset="0"/>
              </a:rPr>
              <a:t>Trasporto al consumo</a:t>
            </a:r>
            <a:r>
              <a:rPr lang="it-IT" altLang="it-IT" sz="1600">
                <a:ea typeface="Times New Roman" panose="02020603050405020304" pitchFamily="18" charset="0"/>
              </a:rPr>
              <a:t> :</a:t>
            </a:r>
            <a:endParaRPr lang="it-IT" altLang="it-IT" sz="1600"/>
          </a:p>
          <a:p>
            <a:pPr marL="0" defTabSz="914400" hangingPunct="0">
              <a:buFontTx/>
              <a:buNone/>
            </a:pPr>
            <a:r>
              <a:rPr lang="it-IT" altLang="it-IT" sz="1600">
                <a:ea typeface="Times New Roman" panose="02020603050405020304" pitchFamily="18" charset="0"/>
              </a:rPr>
              <a:t>		Milano Roma treno</a:t>
            </a:r>
            <a:endParaRPr lang="it-IT" altLang="it-IT" sz="1600"/>
          </a:p>
          <a:p>
            <a:pPr marL="0" defTabSz="914400" hangingPunct="0">
              <a:buFontTx/>
              <a:buNone/>
            </a:pPr>
            <a:r>
              <a:rPr lang="it-IT" altLang="it-IT" sz="1600">
                <a:ea typeface="Times New Roman" panose="02020603050405020304" pitchFamily="18" charset="0"/>
              </a:rPr>
              <a:t>		Roma Ascoli autotreno</a:t>
            </a:r>
            <a:endParaRPr lang="it-IT" altLang="it-IT" sz="1600"/>
          </a:p>
          <a:p>
            <a:pPr marL="0" defTabSz="914400" hangingPunct="0">
              <a:buFontTx/>
              <a:buNone/>
            </a:pPr>
            <a:r>
              <a:rPr lang="it-IT" altLang="it-IT" sz="1600" b="1">
                <a:ea typeface="Times New Roman" panose="02020603050405020304" pitchFamily="18" charset="0"/>
              </a:rPr>
              <a:t>Utilizzo</a:t>
            </a:r>
            <a:endParaRPr lang="it-IT" altLang="it-IT" sz="1600"/>
          </a:p>
          <a:p>
            <a:pPr marL="0" defTabSz="914400" hangingPunct="0">
              <a:buFontTx/>
              <a:buNone/>
            </a:pPr>
            <a:r>
              <a:rPr lang="it-IT" altLang="it-IT" sz="1600">
                <a:ea typeface="Times New Roman" panose="02020603050405020304" pitchFamily="18" charset="0"/>
              </a:rPr>
              <a:t>Consumo di ee : 700 kwh /anno </a:t>
            </a:r>
            <a:endParaRPr lang="it-IT" altLang="it-IT" sz="1600"/>
          </a:p>
          <a:p>
            <a:pPr marL="0" defTabSz="914400" hangingPunct="0">
              <a:buFontTx/>
              <a:buNone/>
            </a:pPr>
            <a:r>
              <a:rPr lang="it-IT" altLang="it-IT" sz="1600">
                <a:ea typeface="Times New Roman" panose="02020603050405020304" pitchFamily="18" charset="0"/>
              </a:rPr>
              <a:t>Vita utile 15 anni</a:t>
            </a:r>
            <a:endParaRPr lang="it-IT" altLang="it-IT" sz="1600"/>
          </a:p>
          <a:p>
            <a:pPr marL="0" defTabSz="914400" hangingPunct="0">
              <a:buFontTx/>
              <a:buNone/>
            </a:pPr>
            <a:endParaRPr lang="it-IT" altLang="it-IT" sz="1600"/>
          </a:p>
          <a:p>
            <a:pPr marL="0" defTabSz="914400" hangingPunct="0">
              <a:buFontTx/>
              <a:buNone/>
            </a:pPr>
            <a:r>
              <a:rPr lang="it-IT" altLang="it-IT" sz="1600" b="1">
                <a:ea typeface="Times New Roman" panose="02020603050405020304" pitchFamily="18" charset="0"/>
              </a:rPr>
              <a:t>Smaltimento</a:t>
            </a:r>
            <a:endParaRPr lang="it-IT" altLang="it-IT" sz="1600"/>
          </a:p>
          <a:p>
            <a:pPr marL="0" defTabSz="914400" hangingPunct="0">
              <a:buFontTx/>
              <a:buNone/>
            </a:pPr>
            <a:endParaRPr lang="it-IT" altLang="it-IT" sz="1600"/>
          </a:p>
          <a:p>
            <a:pPr marL="0" defTabSz="914400" hangingPunct="0">
              <a:buFontTx/>
              <a:buNone/>
            </a:pPr>
            <a:r>
              <a:rPr lang="it-IT" altLang="it-IT" sz="1600">
                <a:ea typeface="Times New Roman" panose="02020603050405020304" pitchFamily="18" charset="0"/>
              </a:rPr>
              <a:t>Plastiche :  riciclo 35%, Combustione 15%, Landfilling 50%</a:t>
            </a:r>
            <a:endParaRPr lang="it-IT" altLang="it-IT" sz="1600"/>
          </a:p>
          <a:p>
            <a:pPr marL="0" defTabSz="914400" hangingPunct="0">
              <a:buFontTx/>
              <a:buNone/>
            </a:pPr>
            <a:r>
              <a:rPr lang="it-IT" altLang="it-IT" sz="1600">
                <a:ea typeface="Times New Roman" panose="02020603050405020304" pitchFamily="18" charset="0"/>
              </a:rPr>
              <a:t>Metalli : riciclo 90% , Landfilling 10%</a:t>
            </a:r>
            <a:endParaRPr lang="it-IT" altLang="it-IT" sz="1600"/>
          </a:p>
          <a:p>
            <a:pPr marL="0" defTabSz="914400" hangingPunct="0">
              <a:buFontTx/>
              <a:buNone/>
            </a:pPr>
            <a:endParaRPr lang="it-IT" altLang="it-IT" sz="1400" dirty="0"/>
          </a:p>
        </p:txBody>
      </p:sp>
      <p:graphicFrame>
        <p:nvGraphicFramePr>
          <p:cNvPr id="9" name="Tabella 8"/>
          <p:cNvGraphicFramePr>
            <a:graphicFrameLocks noGrp="1"/>
          </p:cNvGraphicFramePr>
          <p:nvPr>
            <p:extLst/>
          </p:nvPr>
        </p:nvGraphicFramePr>
        <p:xfrm>
          <a:off x="891498" y="1931835"/>
          <a:ext cx="6089013" cy="3567443"/>
        </p:xfrm>
        <a:graphic>
          <a:graphicData uri="http://schemas.openxmlformats.org/drawingml/2006/table">
            <a:tbl>
              <a:tblPr>
                <a:tableStyleId>{5940675A-B579-460E-94D1-54222C63F5DA}</a:tableStyleId>
              </a:tblPr>
              <a:tblGrid>
                <a:gridCol w="869859">
                  <a:extLst>
                    <a:ext uri="{9D8B030D-6E8A-4147-A177-3AD203B41FA5}">
                      <a16:colId xmlns:a16="http://schemas.microsoft.com/office/drawing/2014/main" val="3381792604"/>
                    </a:ext>
                  </a:extLst>
                </a:gridCol>
                <a:gridCol w="869859">
                  <a:extLst>
                    <a:ext uri="{9D8B030D-6E8A-4147-A177-3AD203B41FA5}">
                      <a16:colId xmlns:a16="http://schemas.microsoft.com/office/drawing/2014/main" val="3085271176"/>
                    </a:ext>
                  </a:extLst>
                </a:gridCol>
                <a:gridCol w="869859">
                  <a:extLst>
                    <a:ext uri="{9D8B030D-6E8A-4147-A177-3AD203B41FA5}">
                      <a16:colId xmlns:a16="http://schemas.microsoft.com/office/drawing/2014/main" val="1853818580"/>
                    </a:ext>
                  </a:extLst>
                </a:gridCol>
                <a:gridCol w="869859">
                  <a:extLst>
                    <a:ext uri="{9D8B030D-6E8A-4147-A177-3AD203B41FA5}">
                      <a16:colId xmlns:a16="http://schemas.microsoft.com/office/drawing/2014/main" val="2173414850"/>
                    </a:ext>
                  </a:extLst>
                </a:gridCol>
                <a:gridCol w="869859">
                  <a:extLst>
                    <a:ext uri="{9D8B030D-6E8A-4147-A177-3AD203B41FA5}">
                      <a16:colId xmlns:a16="http://schemas.microsoft.com/office/drawing/2014/main" val="1912505165"/>
                    </a:ext>
                  </a:extLst>
                </a:gridCol>
                <a:gridCol w="869859">
                  <a:extLst>
                    <a:ext uri="{9D8B030D-6E8A-4147-A177-3AD203B41FA5}">
                      <a16:colId xmlns:a16="http://schemas.microsoft.com/office/drawing/2014/main" val="4282596925"/>
                    </a:ext>
                  </a:extLst>
                </a:gridCol>
                <a:gridCol w="869859">
                  <a:extLst>
                    <a:ext uri="{9D8B030D-6E8A-4147-A177-3AD203B41FA5}">
                      <a16:colId xmlns:a16="http://schemas.microsoft.com/office/drawing/2014/main" val="2371707175"/>
                    </a:ext>
                  </a:extLst>
                </a:gridCol>
              </a:tblGrid>
              <a:tr h="324313">
                <a:tc>
                  <a:txBody>
                    <a:bodyPr/>
                    <a:lstStyle/>
                    <a:p>
                      <a:pPr algn="l" rtl="0" fontAlgn="ctr"/>
                      <a:r>
                        <a:rPr lang="it-IT" sz="1600" b="1" u="none" strike="noStrike" dirty="0" err="1">
                          <a:effectLst/>
                        </a:rPr>
                        <a:t>Ss</a:t>
                      </a:r>
                      <a:endParaRPr lang="it-IT" sz="16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b="1" u="none" strike="noStrike">
                          <a:effectLst/>
                        </a:rPr>
                        <a:t>18</a:t>
                      </a:r>
                      <a:endParaRPr lang="it-IT" sz="1600" b="1"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850663074"/>
                  </a:ext>
                </a:extLst>
              </a:tr>
              <a:tr h="324313">
                <a:tc gridSpan="5">
                  <a:txBody>
                    <a:bodyPr/>
                    <a:lstStyle/>
                    <a:p>
                      <a:pPr algn="l" rtl="0" fontAlgn="ctr"/>
                      <a:r>
                        <a:rPr lang="it-IT" sz="1600" b="1" u="none" strike="noStrike" dirty="0">
                          <a:effectLst/>
                        </a:rPr>
                        <a:t>Cast </a:t>
                      </a:r>
                      <a:r>
                        <a:rPr lang="it-IT" sz="1600" b="1" u="none" strike="noStrike" dirty="0" err="1">
                          <a:effectLst/>
                        </a:rPr>
                        <a:t>iron</a:t>
                      </a:r>
                      <a:r>
                        <a:rPr lang="it-IT" sz="1600" b="1" u="none" strike="noStrike" dirty="0">
                          <a:effectLst/>
                        </a:rPr>
                        <a:t>                                                        </a:t>
                      </a:r>
                      <a:endParaRPr lang="it-IT" sz="1600" b="1" i="0" u="none" strike="noStrike" dirty="0">
                        <a:solidFill>
                          <a:srgbClr val="000000"/>
                        </a:solidFill>
                        <a:effectLst/>
                        <a:latin typeface="Arial" panose="020B0604020202020204" pitchFamily="34" charset="0"/>
                      </a:endParaRPr>
                    </a:p>
                  </a:txBody>
                  <a:tcPr marL="9525" marR="9525" marT="9525" marB="0"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dirty="0">
                          <a:effectLst/>
                        </a:rPr>
                        <a:t>1</a:t>
                      </a:r>
                      <a:endParaRPr lang="it-IT" sz="16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321615164"/>
                  </a:ext>
                </a:extLst>
              </a:tr>
              <a:tr h="324313">
                <a:tc gridSpan="2">
                  <a:txBody>
                    <a:bodyPr/>
                    <a:lstStyle/>
                    <a:p>
                      <a:pPr algn="l" rtl="0" fontAlgn="ctr"/>
                      <a:r>
                        <a:rPr lang="it-IT" sz="1600" b="1" u="none" strike="noStrike">
                          <a:effectLst/>
                        </a:rPr>
                        <a:t>Rame tubi</a:t>
                      </a:r>
                      <a:endParaRPr lang="it-IT" sz="1600" b="1" i="0" u="none" strike="noStrike">
                        <a:solidFill>
                          <a:srgbClr val="000000"/>
                        </a:solidFill>
                        <a:effectLst/>
                        <a:latin typeface="Arial" panose="020B0604020202020204" pitchFamily="34" charset="0"/>
                      </a:endParaRPr>
                    </a:p>
                  </a:txBody>
                  <a:tcPr marL="9525" marR="9525" marT="9525" marB="0" anchor="ctr"/>
                </a:tc>
                <a:tc hMerge="1">
                  <a:txBody>
                    <a:bodyPr/>
                    <a:lstStyle/>
                    <a:p>
                      <a:endParaRPr lang="it-IT"/>
                    </a:p>
                  </a:txBody>
                  <a:tcPr/>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rtl="0" fontAlgn="ctr"/>
                      <a:r>
                        <a:rPr lang="it-IT" sz="1600" b="1" u="none" strike="noStrike" dirty="0">
                          <a:effectLst/>
                        </a:rPr>
                        <a:t>      </a:t>
                      </a:r>
                      <a:endParaRPr lang="it-IT" sz="16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rtl="0" fontAlgn="ctr"/>
                      <a:endParaRPr lang="it-IT" sz="16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b"/>
                      <a:r>
                        <a:rPr lang="it-IT" sz="1600" b="1" u="none" strike="noStrike">
                          <a:effectLst/>
                        </a:rPr>
                        <a:t>10</a:t>
                      </a:r>
                      <a:endParaRPr lang="it-IT" sz="1600" b="1"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834006027"/>
                  </a:ext>
                </a:extLst>
              </a:tr>
              <a:tr h="324313">
                <a:tc gridSpan="5">
                  <a:txBody>
                    <a:bodyPr/>
                    <a:lstStyle/>
                    <a:p>
                      <a:pPr algn="l" rtl="0" fontAlgn="ctr"/>
                      <a:r>
                        <a:rPr lang="it-IT" sz="1600" b="1" u="none" strike="noStrike" dirty="0">
                          <a:effectLst/>
                        </a:rPr>
                        <a:t>Rame fili                                                        </a:t>
                      </a:r>
                      <a:endParaRPr lang="it-IT" sz="1600" b="1" i="0" u="none" strike="noStrike" dirty="0">
                        <a:solidFill>
                          <a:srgbClr val="000000"/>
                        </a:solidFill>
                        <a:effectLst/>
                        <a:latin typeface="Arial" panose="020B0604020202020204" pitchFamily="34" charset="0"/>
                      </a:endParaRPr>
                    </a:p>
                  </a:txBody>
                  <a:tcPr marL="9525" marR="9525" marT="9525" marB="0"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a:effectLst/>
                        </a:rPr>
                        <a:t>4</a:t>
                      </a:r>
                      <a:endParaRPr lang="it-IT" sz="1600" b="1"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45341887"/>
                  </a:ext>
                </a:extLst>
              </a:tr>
              <a:tr h="324313">
                <a:tc gridSpan="5">
                  <a:txBody>
                    <a:bodyPr/>
                    <a:lstStyle/>
                    <a:p>
                      <a:pPr algn="l" rtl="0" fontAlgn="ctr"/>
                      <a:r>
                        <a:rPr lang="it-IT" sz="1600" b="1" u="none" strike="noStrike">
                          <a:effectLst/>
                        </a:rPr>
                        <a:t>Alluminio foglio                                          </a:t>
                      </a:r>
                      <a:endParaRPr lang="it-IT" sz="1600" b="1" i="0" u="none" strike="noStrike">
                        <a:solidFill>
                          <a:srgbClr val="000000"/>
                        </a:solidFill>
                        <a:effectLst/>
                        <a:latin typeface="Arial" panose="020B0604020202020204" pitchFamily="34" charset="0"/>
                      </a:endParaRPr>
                    </a:p>
                  </a:txBody>
                  <a:tcPr marL="9525" marR="9525" marT="9525" marB="0" anchor="ct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dirty="0">
                          <a:effectLst/>
                        </a:rPr>
                        <a:t>3</a:t>
                      </a:r>
                      <a:endParaRPr lang="it-IT" sz="16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018031296"/>
                  </a:ext>
                </a:extLst>
              </a:tr>
              <a:tr h="324313">
                <a:tc>
                  <a:txBody>
                    <a:bodyPr/>
                    <a:lstStyle/>
                    <a:p>
                      <a:pPr algn="l" rtl="0" fontAlgn="ctr"/>
                      <a:r>
                        <a:rPr lang="it-IT" sz="1600" b="1" u="none" strike="noStrike">
                          <a:effectLst/>
                        </a:rPr>
                        <a:t>HIPS</a:t>
                      </a:r>
                      <a:endParaRPr lang="it-IT" sz="1600" b="1" i="0" u="none" strike="noStrike">
                        <a:solidFill>
                          <a:srgbClr val="000000"/>
                        </a:solidFill>
                        <a:effectLst/>
                        <a:latin typeface="Arial" panose="020B0604020202020204" pitchFamily="34" charset="0"/>
                      </a:endParaRPr>
                    </a:p>
                  </a:txBody>
                  <a:tcPr marL="9525" marR="9525" marT="9525" marB="0" anchor="ct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b="1" u="none" strike="noStrike" dirty="0">
                          <a:effectLst/>
                        </a:rPr>
                        <a:t>5</a:t>
                      </a:r>
                      <a:endParaRPr lang="it-IT" sz="1600" b="1"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786819304"/>
                  </a:ext>
                </a:extLst>
              </a:tr>
              <a:tr h="324313">
                <a:tc>
                  <a:txBody>
                    <a:bodyPr/>
                    <a:lstStyle/>
                    <a:p>
                      <a:pPr algn="l" rtl="0" fontAlgn="ctr"/>
                      <a:r>
                        <a:rPr lang="it-IT" sz="1600" b="1" u="none" strike="noStrike">
                          <a:effectLst/>
                        </a:rPr>
                        <a:t>PVC</a:t>
                      </a:r>
                      <a:endParaRPr lang="it-IT" sz="1600" b="1" i="0" u="none" strike="noStrike">
                        <a:solidFill>
                          <a:srgbClr val="000000"/>
                        </a:solidFill>
                        <a:effectLst/>
                        <a:latin typeface="Arial" panose="020B0604020202020204" pitchFamily="34" charset="0"/>
                      </a:endParaRPr>
                    </a:p>
                  </a:txBody>
                  <a:tcPr marL="9525" marR="9525" marT="9525" marB="0" anchor="ct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b="1" u="none" strike="noStrike" dirty="0">
                          <a:effectLst/>
                        </a:rPr>
                        <a:t>1,3</a:t>
                      </a:r>
                      <a:endParaRPr lang="it-IT" sz="1600" b="1"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111136604"/>
                  </a:ext>
                </a:extLst>
              </a:tr>
              <a:tr h="324313">
                <a:tc>
                  <a:txBody>
                    <a:bodyPr/>
                    <a:lstStyle/>
                    <a:p>
                      <a:pPr algn="l" rtl="0" fontAlgn="ctr"/>
                      <a:r>
                        <a:rPr lang="it-IT" sz="1600" b="1" u="none" strike="noStrike">
                          <a:effectLst/>
                        </a:rPr>
                        <a:t>PS</a:t>
                      </a:r>
                      <a:endParaRPr lang="it-IT" sz="1600" b="1" i="0" u="none" strike="noStrike">
                        <a:solidFill>
                          <a:srgbClr val="000000"/>
                        </a:solidFill>
                        <a:effectLst/>
                        <a:latin typeface="Arial" panose="020B0604020202020204" pitchFamily="34" charset="0"/>
                      </a:endParaRPr>
                    </a:p>
                  </a:txBody>
                  <a:tcPr marL="9525" marR="9525" marT="9525" marB="0" anchor="ct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b="1" u="none" strike="noStrike" dirty="0">
                          <a:effectLst/>
                        </a:rPr>
                        <a:t>2</a:t>
                      </a:r>
                      <a:endParaRPr lang="it-IT" sz="1600" b="1"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081513216"/>
                  </a:ext>
                </a:extLst>
              </a:tr>
              <a:tr h="324313">
                <a:tc gridSpan="4">
                  <a:txBody>
                    <a:bodyPr/>
                    <a:lstStyle/>
                    <a:p>
                      <a:pPr algn="l" rtl="0" fontAlgn="ctr"/>
                      <a:r>
                        <a:rPr lang="it-IT" sz="1600" b="1" u="none" strike="noStrike">
                          <a:effectLst/>
                        </a:rPr>
                        <a:t>Propano/butano                                 </a:t>
                      </a:r>
                      <a:endParaRPr lang="it-IT" sz="1600" b="1" i="0" u="none" strike="noStrike">
                        <a:solidFill>
                          <a:srgbClr val="000000"/>
                        </a:solidFill>
                        <a:effectLst/>
                        <a:latin typeface="Lucida Sans Regular"/>
                      </a:endParaRPr>
                    </a:p>
                  </a:txBody>
                  <a:tcPr marL="9525" marR="9525" marT="9525" marB="0" anchor="ct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dirty="0">
                          <a:effectLst/>
                        </a:rPr>
                        <a:t>0,8</a:t>
                      </a:r>
                      <a:endParaRPr lang="it-IT" sz="1600" b="1"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484190009"/>
                  </a:ext>
                </a:extLst>
              </a:tr>
              <a:tr h="324313">
                <a:tc>
                  <a:txBody>
                    <a:bodyPr/>
                    <a:lstStyle/>
                    <a:p>
                      <a:pPr algn="l" rtl="0" fontAlgn="ctr"/>
                      <a:r>
                        <a:rPr lang="it-IT" sz="1600" b="1" u="none" strike="noStrike">
                          <a:effectLst/>
                        </a:rPr>
                        <a:t>Vetro</a:t>
                      </a:r>
                      <a:endParaRPr lang="it-IT" sz="1600" b="1" i="0" u="none" strike="noStrike">
                        <a:solidFill>
                          <a:srgbClr val="000000"/>
                        </a:solidFill>
                        <a:effectLst/>
                        <a:latin typeface="Arial" panose="020B0604020202020204" pitchFamily="34" charset="0"/>
                      </a:endParaRPr>
                    </a:p>
                  </a:txBody>
                  <a:tcPr marL="9525" marR="9525" marT="9525" marB="0" anchor="ct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b="1" u="none" strike="noStrike" dirty="0">
                          <a:effectLst/>
                        </a:rPr>
                        <a:t>2</a:t>
                      </a:r>
                      <a:endParaRPr lang="it-IT" sz="1600" b="1"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950323542"/>
                  </a:ext>
                </a:extLst>
              </a:tr>
              <a:tr h="324313">
                <a:tc>
                  <a:txBody>
                    <a:bodyPr/>
                    <a:lstStyle/>
                    <a:p>
                      <a:pPr algn="l" rtl="0" fontAlgn="ctr"/>
                      <a:r>
                        <a:rPr lang="it-IT" sz="1600" b="1" u="none" strike="noStrike" dirty="0">
                          <a:effectLst/>
                        </a:rPr>
                        <a:t>Carta</a:t>
                      </a:r>
                      <a:endParaRPr lang="it-IT" sz="16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it-IT" sz="1600" b="1" u="none" strike="noStrike" dirty="0">
                          <a:effectLst/>
                        </a:rPr>
                        <a:t>0,9</a:t>
                      </a:r>
                      <a:endParaRPr lang="it-IT" sz="1600" b="1"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775914033"/>
                  </a:ext>
                </a:extLst>
              </a:tr>
            </a:tbl>
          </a:graphicData>
        </a:graphic>
      </p:graphicFrame>
      <p:sp>
        <p:nvSpPr>
          <p:cNvPr id="3" name="Rettangolo 2"/>
          <p:cNvSpPr/>
          <p:nvPr/>
        </p:nvSpPr>
        <p:spPr>
          <a:xfrm>
            <a:off x="7804596" y="2884868"/>
            <a:ext cx="4784773" cy="1261884"/>
          </a:xfrm>
          <a:prstGeom prst="rect">
            <a:avLst/>
          </a:prstGeom>
        </p:spPr>
        <p:txBody>
          <a:bodyPr wrap="square">
            <a:spAutoFit/>
          </a:bodyPr>
          <a:lstStyle/>
          <a:p>
            <a:pPr lvl="0" indent="449263" algn="l" defTabSz="914400" eaLnBrk="0" fontAlgn="base">
              <a:spcBef>
                <a:spcPct val="0"/>
              </a:spcBef>
              <a:spcAft>
                <a:spcPct val="0"/>
              </a:spcAft>
            </a:pPr>
            <a:r>
              <a:rPr lang="it-IT" altLang="it-IT" sz="2000" b="1" dirty="0">
                <a:latin typeface="Arial" panose="020B0604020202020204" pitchFamily="34" charset="0"/>
                <a:ea typeface="Times New Roman" panose="02020603050405020304" pitchFamily="18" charset="0"/>
              </a:rPr>
              <a:t>Composizione (peso in kg) totale 48 kg (unità interna + unità esterna)</a:t>
            </a:r>
            <a:endParaRPr lang="it-IT" altLang="it-IT" sz="2000" b="1" dirty="0"/>
          </a:p>
          <a:p>
            <a:pPr lvl="0" indent="449263" algn="l" defTabSz="914400" eaLnBrk="0" fontAlgn="base">
              <a:spcBef>
                <a:spcPct val="0"/>
              </a:spcBef>
              <a:spcAft>
                <a:spcPct val="0"/>
              </a:spcAft>
            </a:pPr>
            <a:endParaRPr lang="it-IT" altLang="it-IT" b="1" dirty="0">
              <a:latin typeface="Arial" panose="020B0604020202020204" pitchFamily="34" charset="0"/>
            </a:endParaRPr>
          </a:p>
        </p:txBody>
      </p:sp>
    </p:spTree>
    <p:extLst>
      <p:ext uri="{BB962C8B-B14F-4D97-AF65-F5344CB8AC3E}">
        <p14:creationId xmlns:p14="http://schemas.microsoft.com/office/powerpoint/2010/main" val="227461950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244C3-6DDD-C641-8258-6F78BEDC0DA5}"/>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E004EFE7-2A30-D02E-0542-1D10E469832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76E0E7E-2AE5-6C95-7E90-03CC8B8676A4}"/>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154</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2098964" y="1375622"/>
            <a:ext cx="8338799" cy="7664520"/>
          </a:xfrm>
          <a:prstGeom prst="rect">
            <a:avLst/>
          </a:prstGeom>
        </p:spPr>
      </p:pic>
      <p:sp>
        <p:nvSpPr>
          <p:cNvPr id="2" name="Titolo 1"/>
          <p:cNvSpPr>
            <a:spLocks noGrp="1"/>
          </p:cNvSpPr>
          <p:nvPr>
            <p:ph type="title"/>
          </p:nvPr>
        </p:nvSpPr>
        <p:spPr>
          <a:xfrm>
            <a:off x="416099" y="194168"/>
            <a:ext cx="11216640" cy="1885245"/>
          </a:xfrm>
        </p:spPr>
        <p:txBody>
          <a:bodyPr/>
          <a:lstStyle/>
          <a:p>
            <a:pPr algn="ctr"/>
            <a:r>
              <a:rPr lang="it-IT" sz="3200" dirty="0"/>
              <a:t>Eco.it   Condizionatore - 4</a:t>
            </a:r>
          </a:p>
        </p:txBody>
      </p:sp>
    </p:spTree>
    <p:extLst>
      <p:ext uri="{BB962C8B-B14F-4D97-AF65-F5344CB8AC3E}">
        <p14:creationId xmlns:p14="http://schemas.microsoft.com/office/powerpoint/2010/main" val="382755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F4D76-2BD4-3B62-07FF-EC16947F8E74}"/>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0063F3C-B43D-C5E5-E229-FC2C97C64E5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6B83937-FE6D-BF50-A5C5-FC265F9A2BC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155</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447145" y="2762040"/>
            <a:ext cx="12110510" cy="4823616"/>
          </a:xfrm>
          <a:prstGeom prst="rect">
            <a:avLst/>
          </a:prstGeom>
        </p:spPr>
      </p:pic>
      <p:sp>
        <p:nvSpPr>
          <p:cNvPr id="2" name="Titolo 1"/>
          <p:cNvSpPr>
            <a:spLocks noGrp="1"/>
          </p:cNvSpPr>
          <p:nvPr>
            <p:ph type="title"/>
          </p:nvPr>
        </p:nvSpPr>
        <p:spPr>
          <a:xfrm>
            <a:off x="894080" y="519290"/>
            <a:ext cx="11216640" cy="1885245"/>
          </a:xfrm>
        </p:spPr>
        <p:txBody>
          <a:bodyPr/>
          <a:lstStyle/>
          <a:p>
            <a:pPr algn="ctr"/>
            <a:r>
              <a:rPr lang="it-IT" sz="4000" dirty="0"/>
              <a:t>Eco.it   Condizionatore - 5</a:t>
            </a:r>
            <a:endParaRPr lang="it-IT" dirty="0"/>
          </a:p>
        </p:txBody>
      </p:sp>
    </p:spTree>
    <p:extLst>
      <p:ext uri="{BB962C8B-B14F-4D97-AF65-F5344CB8AC3E}">
        <p14:creationId xmlns:p14="http://schemas.microsoft.com/office/powerpoint/2010/main" val="87514272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55E2F-6EB2-8919-DE72-557B56C2C56A}"/>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FCE13B3-E175-15A1-553A-8274723C879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AAB9FD6-6E12-57F2-F3EE-6358677A23B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156</a:t>
            </a:fld>
            <a:endParaRPr lang="it-IT" dirty="0">
              <a:solidFill>
                <a:prstClr val="black">
                  <a:tint val="75000"/>
                </a:prstClr>
              </a:solidFill>
              <a:latin typeface="Calibri"/>
            </a:endParaRPr>
          </a:p>
        </p:txBody>
      </p:sp>
      <p:sp>
        <p:nvSpPr>
          <p:cNvPr id="2" name="Titolo 1"/>
          <p:cNvSpPr>
            <a:spLocks noGrp="1"/>
          </p:cNvSpPr>
          <p:nvPr>
            <p:ph type="title"/>
          </p:nvPr>
        </p:nvSpPr>
        <p:spPr>
          <a:xfrm>
            <a:off x="710058" y="2374680"/>
            <a:ext cx="11216640" cy="1885245"/>
          </a:xfrm>
        </p:spPr>
        <p:txBody>
          <a:bodyPr/>
          <a:lstStyle/>
          <a:p>
            <a:pPr algn="ctr"/>
            <a:r>
              <a:rPr lang="it-IT" sz="4000" dirty="0"/>
              <a:t>Eco.it   Condizionatore - 6</a:t>
            </a:r>
            <a:endParaRPr lang="it-IT" dirty="0"/>
          </a:p>
        </p:txBody>
      </p:sp>
      <p:pic>
        <p:nvPicPr>
          <p:cNvPr id="6" name="Immagine 5"/>
          <p:cNvPicPr>
            <a:picLocks noChangeAspect="1"/>
          </p:cNvPicPr>
          <p:nvPr/>
        </p:nvPicPr>
        <p:blipFill>
          <a:blip r:embed="rId3"/>
          <a:stretch>
            <a:fillRect/>
          </a:stretch>
        </p:blipFill>
        <p:spPr>
          <a:xfrm>
            <a:off x="640226" y="4521317"/>
            <a:ext cx="11724347" cy="2665927"/>
          </a:xfrm>
          <a:prstGeom prst="rect">
            <a:avLst/>
          </a:prstGeom>
        </p:spPr>
      </p:pic>
    </p:spTree>
    <p:extLst>
      <p:ext uri="{BB962C8B-B14F-4D97-AF65-F5344CB8AC3E}">
        <p14:creationId xmlns:p14="http://schemas.microsoft.com/office/powerpoint/2010/main" val="422423293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D17EC-9807-0C0F-DE6B-C06E6AB507E6}"/>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CC5EFFA-413B-5DB6-D9D5-2D3B06024EE9}"/>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8AC291E-8CF5-4C80-BB3A-6FAEFDCFEFC1}"/>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157</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4000" dirty="0"/>
              <a:t>Eco.it   Condizionatore - 7</a:t>
            </a:r>
            <a:endParaRPr lang="it-IT" dirty="0"/>
          </a:p>
        </p:txBody>
      </p:sp>
      <p:pic>
        <p:nvPicPr>
          <p:cNvPr id="6" name="Immagine 5"/>
          <p:cNvPicPr>
            <a:picLocks noChangeAspect="1"/>
          </p:cNvPicPr>
          <p:nvPr/>
        </p:nvPicPr>
        <p:blipFill>
          <a:blip r:embed="rId3"/>
          <a:stretch>
            <a:fillRect/>
          </a:stretch>
        </p:blipFill>
        <p:spPr>
          <a:xfrm>
            <a:off x="365141" y="2253803"/>
            <a:ext cx="12325938" cy="5615189"/>
          </a:xfrm>
          <a:prstGeom prst="rect">
            <a:avLst/>
          </a:prstGeom>
        </p:spPr>
      </p:pic>
    </p:spTree>
    <p:extLst>
      <p:ext uri="{BB962C8B-B14F-4D97-AF65-F5344CB8AC3E}">
        <p14:creationId xmlns:p14="http://schemas.microsoft.com/office/powerpoint/2010/main" val="91702881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73E60-0EC4-2C6C-2C97-C27FB5A706F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5FA87239-694B-5404-8559-12B991E9B20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592233C8-BB82-870D-F4CB-4489647D2D1D}"/>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158</a:t>
            </a:fld>
            <a:endParaRPr lang="it-IT" dirty="0">
              <a:solidFill>
                <a:prstClr val="black">
                  <a:tint val="75000"/>
                </a:prstClr>
              </a:solidFill>
              <a:latin typeface="Calibri"/>
            </a:endParaRPr>
          </a:p>
        </p:txBody>
      </p:sp>
      <p:sp>
        <p:nvSpPr>
          <p:cNvPr id="2" name="Titolo 1"/>
          <p:cNvSpPr>
            <a:spLocks noGrp="1"/>
          </p:cNvSpPr>
          <p:nvPr>
            <p:ph type="title"/>
          </p:nvPr>
        </p:nvSpPr>
        <p:spPr>
          <a:xfrm>
            <a:off x="650239" y="474556"/>
            <a:ext cx="11945481" cy="684543"/>
          </a:xfrm>
        </p:spPr>
        <p:txBody>
          <a:bodyPr/>
          <a:lstStyle/>
          <a:p>
            <a:pPr algn="ctr"/>
            <a:r>
              <a:rPr lang="it-IT" sz="4000" dirty="0"/>
              <a:t>Eco.it   Condizionatore - 8</a:t>
            </a:r>
            <a:endParaRPr lang="it-IT" dirty="0"/>
          </a:p>
        </p:txBody>
      </p:sp>
      <p:pic>
        <p:nvPicPr>
          <p:cNvPr id="6" name="Immagine 5"/>
          <p:cNvPicPr>
            <a:picLocks noChangeAspect="1"/>
          </p:cNvPicPr>
          <p:nvPr/>
        </p:nvPicPr>
        <p:blipFill>
          <a:blip r:embed="rId3"/>
          <a:stretch>
            <a:fillRect/>
          </a:stretch>
        </p:blipFill>
        <p:spPr>
          <a:xfrm>
            <a:off x="270457" y="1759559"/>
            <a:ext cx="4881092" cy="7328109"/>
          </a:xfrm>
          <a:prstGeom prst="rect">
            <a:avLst/>
          </a:prstGeom>
        </p:spPr>
      </p:pic>
      <p:pic>
        <p:nvPicPr>
          <p:cNvPr id="7" name="Immagine 6"/>
          <p:cNvPicPr>
            <a:picLocks noChangeAspect="1"/>
          </p:cNvPicPr>
          <p:nvPr/>
        </p:nvPicPr>
        <p:blipFill>
          <a:blip r:embed="rId4"/>
          <a:stretch>
            <a:fillRect/>
          </a:stretch>
        </p:blipFill>
        <p:spPr>
          <a:xfrm>
            <a:off x="5521187" y="4414773"/>
            <a:ext cx="6624637" cy="3119368"/>
          </a:xfrm>
          <a:prstGeom prst="rect">
            <a:avLst/>
          </a:prstGeom>
        </p:spPr>
      </p:pic>
    </p:spTree>
    <p:extLst>
      <p:ext uri="{BB962C8B-B14F-4D97-AF65-F5344CB8AC3E}">
        <p14:creationId xmlns:p14="http://schemas.microsoft.com/office/powerpoint/2010/main" val="412251429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9EA62-67C7-053F-826F-579CC0FF9A5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E43109F2-B06A-19C4-132C-38CDD258802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3A707567-AD7B-983A-BE7A-F7D361C2ACB7}"/>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159</a:t>
            </a:fld>
            <a:endParaRPr lang="it-IT" dirty="0">
              <a:solidFill>
                <a:prstClr val="black">
                  <a:tint val="75000"/>
                </a:prstClr>
              </a:solidFill>
              <a:latin typeface="Calibri"/>
            </a:endParaRPr>
          </a:p>
        </p:txBody>
      </p:sp>
      <p:sp>
        <p:nvSpPr>
          <p:cNvPr id="2" name="Titolo 1"/>
          <p:cNvSpPr>
            <a:spLocks noGrp="1"/>
          </p:cNvSpPr>
          <p:nvPr>
            <p:ph type="title"/>
          </p:nvPr>
        </p:nvSpPr>
        <p:spPr>
          <a:xfrm>
            <a:off x="894080" y="519290"/>
            <a:ext cx="11216640" cy="1885245"/>
          </a:xfrm>
        </p:spPr>
        <p:txBody>
          <a:bodyPr/>
          <a:lstStyle/>
          <a:p>
            <a:pPr algn="ctr"/>
            <a:r>
              <a:rPr lang="it-IT" sz="4000" dirty="0"/>
              <a:t>Eco.it   Condizionatore - 9</a:t>
            </a:r>
            <a:endParaRPr lang="it-IT" dirty="0"/>
          </a:p>
        </p:txBody>
      </p:sp>
      <p:pic>
        <p:nvPicPr>
          <p:cNvPr id="6" name="Immagine 5"/>
          <p:cNvPicPr>
            <a:picLocks noChangeAspect="1"/>
          </p:cNvPicPr>
          <p:nvPr/>
        </p:nvPicPr>
        <p:blipFill>
          <a:blip r:embed="rId3"/>
          <a:stretch>
            <a:fillRect/>
          </a:stretch>
        </p:blipFill>
        <p:spPr>
          <a:xfrm>
            <a:off x="409081" y="2292438"/>
            <a:ext cx="12373150" cy="4816699"/>
          </a:xfrm>
          <a:prstGeom prst="rect">
            <a:avLst/>
          </a:prstGeom>
        </p:spPr>
      </p:pic>
    </p:spTree>
    <p:extLst>
      <p:ext uri="{BB962C8B-B14F-4D97-AF65-F5344CB8AC3E}">
        <p14:creationId xmlns:p14="http://schemas.microsoft.com/office/powerpoint/2010/main" val="270118944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3417-A62E-098D-6F9A-BC6E2C1BE85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6D66AC31-D80C-83C0-416F-9530886AC2FB}"/>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BE9B67AB-F3AF-44B1-45CA-1EBB9C5EDB2A}"/>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160</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2477830" y="1797458"/>
            <a:ext cx="7678757" cy="7351058"/>
          </a:xfrm>
          <a:prstGeom prst="rect">
            <a:avLst/>
          </a:prstGeom>
        </p:spPr>
      </p:pic>
    </p:spTree>
    <p:extLst>
      <p:ext uri="{BB962C8B-B14F-4D97-AF65-F5344CB8AC3E}">
        <p14:creationId xmlns:p14="http://schemas.microsoft.com/office/powerpoint/2010/main" val="422267729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87A4B-40C4-FC51-6E81-9413A6680E98}"/>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93D1E46D-8448-18D6-A3F3-42B836AE2CB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A755440-2273-173E-3416-FBA13BA8A783}"/>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161</a:t>
            </a:fld>
            <a:endParaRPr lang="it-IT" dirty="0">
              <a:solidFill>
                <a:prstClr val="black">
                  <a:tint val="75000"/>
                </a:prstClr>
              </a:solidFill>
              <a:latin typeface="Calibri"/>
            </a:endParaRPr>
          </a:p>
        </p:txBody>
      </p:sp>
      <p:sp>
        <p:nvSpPr>
          <p:cNvPr id="3" name="Segnaposto testo 2"/>
          <p:cNvSpPr txBox="1">
            <a:spLocks/>
          </p:cNvSpPr>
          <p:nvPr/>
        </p:nvSpPr>
        <p:spPr>
          <a:xfrm>
            <a:off x="894080" y="2596444"/>
            <a:ext cx="11216640" cy="618857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pPr marL="0" indent="0">
              <a:buNone/>
            </a:pPr>
            <a:endParaRPr lang="it-IT" dirty="0"/>
          </a:p>
          <a:p>
            <a:endParaRPr lang="it-IT" dirty="0"/>
          </a:p>
          <a:p>
            <a:pPr algn="ctr"/>
            <a:r>
              <a:rPr lang="it-IT" sz="3600" b="1" dirty="0">
                <a:solidFill>
                  <a:srgbClr val="FF0000"/>
                </a:solidFill>
              </a:rPr>
              <a:t>IL SW EUP ECOREPORT (versione  2024)</a:t>
            </a:r>
          </a:p>
        </p:txBody>
      </p:sp>
    </p:spTree>
    <p:extLst>
      <p:ext uri="{BB962C8B-B14F-4D97-AF65-F5344CB8AC3E}">
        <p14:creationId xmlns:p14="http://schemas.microsoft.com/office/powerpoint/2010/main" val="343672105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9D512-EC94-0058-E6A5-C2617184D23E}"/>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4621DFBD-4113-7D16-F859-270D4EEBE16D}"/>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F5C87AA4-DC08-7EAC-1875-E6BB561C5E0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162</a:t>
            </a:fld>
            <a:endParaRPr lang="it-IT" dirty="0">
              <a:solidFill>
                <a:prstClr val="black">
                  <a:tint val="75000"/>
                </a:prstClr>
              </a:solidFill>
              <a:latin typeface="Calibri"/>
            </a:endParaRPr>
          </a:p>
        </p:txBody>
      </p:sp>
      <p:sp>
        <p:nvSpPr>
          <p:cNvPr id="3" name="Segnaposto testo 2"/>
          <p:cNvSpPr txBox="1">
            <a:spLocks/>
          </p:cNvSpPr>
          <p:nvPr/>
        </p:nvSpPr>
        <p:spPr>
          <a:xfrm>
            <a:off x="174171" y="1702921"/>
            <a:ext cx="12656458" cy="7447400"/>
          </a:xfrm>
          <a:prstGeom prst="rect">
            <a:avLst/>
          </a:prstGeom>
        </p:spPr>
        <p:txBody>
          <a:bodyPr vert="horz" lIns="91440" tIns="45720" rIns="91440" bIns="45720" rtlCol="0">
            <a:normAutofit/>
          </a:bodyPr>
          <a:lstStyle>
            <a:lvl1pPr marL="487672" indent="-487672" algn="l" defTabSz="1300460" rtl="0" eaLnBrk="1" latinLnBrk="0" hangingPunct="1">
              <a:spcBef>
                <a:spcPts val="853"/>
              </a:spcBef>
              <a:spcAft>
                <a:spcPts val="853"/>
              </a:spcAft>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a:lstStyle>
          <a:p>
            <a:r>
              <a:rPr lang="it-IT" sz="2400"/>
              <a:t>La metodologia per l'ecodesign dei prodotti correlati all'energia (MEErP d'ora in poi) consiste in una valutazione tecnico-economica - ambientale di uno specifico gruppo di prodotti. Questa valutazione è il principale passaggio analitico nella implementazione della direttiva sull'ecodesign per uno specifico gruppo di prodotti.</a:t>
            </a:r>
          </a:p>
          <a:p>
            <a:r>
              <a:rPr lang="it-IT" sz="2400"/>
              <a:t>Dal 2013 l'attuale metodologia MEErP è in uso e considerata adatta allo scopo. Tuttavia, poiché è già trascorso del tempo in questo campo molto dinamico, è evidente la necessità di un aggiornamento.</a:t>
            </a:r>
          </a:p>
          <a:p>
            <a:r>
              <a:rPr lang="it-IT" sz="2400"/>
              <a:t>L'aggiornamento del MEErP presentato dal JRC su richiesta della DG GROW copre le seguenti aree:</a:t>
            </a:r>
          </a:p>
          <a:p>
            <a:r>
              <a:rPr lang="it-IT" sz="2400"/>
              <a:t>1) l'aggiornamento dello strumento EcoReport;</a:t>
            </a:r>
          </a:p>
          <a:p>
            <a:r>
              <a:rPr lang="it-IT" sz="2400"/>
              <a:t>2) un'inclusione più sistematica degli aspetti di efficienza dei materiali e degli aspetti di impronta ambientale/profilo ecologico nelle opzioni di progettazione e nella curva LLCC;</a:t>
            </a:r>
          </a:p>
          <a:p>
            <a:r>
              <a:rPr lang="it-IT" sz="2400"/>
              <a:t>3) un'inclusione più sistematica dei costi del ciclo di vita della società;</a:t>
            </a:r>
          </a:p>
          <a:p>
            <a:r>
              <a:rPr lang="it-IT" sz="2400"/>
              <a:t>4) una valutazione più raffinata degli impatti economici nel compito 7 del MEErP</a:t>
            </a:r>
            <a:endParaRPr lang="it-IT" sz="2400" dirty="0"/>
          </a:p>
        </p:txBody>
      </p:sp>
    </p:spTree>
    <p:extLst>
      <p:ext uri="{BB962C8B-B14F-4D97-AF65-F5344CB8AC3E}">
        <p14:creationId xmlns:p14="http://schemas.microsoft.com/office/powerpoint/2010/main" val="403242071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0EAF1-7048-8F2A-841B-88AC2AAE6EF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85DCFA81-7011-085A-3859-9E74A62D28D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712AD28D-5F6E-D978-BBB4-AFEF95C85532}"/>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163</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650239" y="2061027"/>
            <a:ext cx="11939131" cy="6983599"/>
          </a:xfrm>
          <a:prstGeom prst="rect">
            <a:avLst/>
          </a:prstGeom>
        </p:spPr>
      </p:pic>
    </p:spTree>
    <p:extLst>
      <p:ext uri="{BB962C8B-B14F-4D97-AF65-F5344CB8AC3E}">
        <p14:creationId xmlns:p14="http://schemas.microsoft.com/office/powerpoint/2010/main" val="353989305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886C4-EB9B-6971-BD82-833D2B7115EF}"/>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2384C7A-6CF0-ED24-09BB-355DBBC54AE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E79DAA0D-2B7F-5E32-B138-500D0BC5D576}"/>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164</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409080" y="1954388"/>
            <a:ext cx="12487505" cy="4968926"/>
          </a:xfrm>
          <a:prstGeom prst="rect">
            <a:avLst/>
          </a:prstGeom>
        </p:spPr>
      </p:pic>
    </p:spTree>
    <p:extLst>
      <p:ext uri="{BB962C8B-B14F-4D97-AF65-F5344CB8AC3E}">
        <p14:creationId xmlns:p14="http://schemas.microsoft.com/office/powerpoint/2010/main" val="35895788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4DAB0-836A-574A-4A41-850584C0E9B2}"/>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C324D571-32EB-9865-16D7-8C02800A2358}"/>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14A7698-E6D6-C71E-E8F8-DB6B071AC17F}"/>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165</a:t>
            </a:fld>
            <a:endParaRPr lang="it-IT" dirty="0">
              <a:solidFill>
                <a:prstClr val="black">
                  <a:tint val="75000"/>
                </a:prstClr>
              </a:solidFill>
              <a:latin typeface="Calibri"/>
            </a:endParaRPr>
          </a:p>
        </p:txBody>
      </p:sp>
      <p:pic>
        <p:nvPicPr>
          <p:cNvPr id="7" name="Immagine 6"/>
          <p:cNvPicPr>
            <a:picLocks noChangeAspect="1"/>
          </p:cNvPicPr>
          <p:nvPr/>
        </p:nvPicPr>
        <p:blipFill>
          <a:blip r:embed="rId3"/>
          <a:stretch>
            <a:fillRect/>
          </a:stretch>
        </p:blipFill>
        <p:spPr>
          <a:xfrm>
            <a:off x="731050" y="3287485"/>
            <a:ext cx="11623510" cy="3178629"/>
          </a:xfrm>
          <a:prstGeom prst="rect">
            <a:avLst/>
          </a:prstGeom>
        </p:spPr>
      </p:pic>
    </p:spTree>
    <p:extLst>
      <p:ext uri="{BB962C8B-B14F-4D97-AF65-F5344CB8AC3E}">
        <p14:creationId xmlns:p14="http://schemas.microsoft.com/office/powerpoint/2010/main" val="270269166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5DE26-871B-738C-24F5-09AA7286BD3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CB4F4585-66CE-8FE5-604E-47E9751B09C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5B5F9D3B-96AC-1BAC-0B74-4AE5E23B7CD5}"/>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166</a:t>
            </a:fld>
            <a:endParaRPr lang="it-IT" dirty="0">
              <a:solidFill>
                <a:prstClr val="black">
                  <a:tint val="75000"/>
                </a:prstClr>
              </a:solidFill>
              <a:latin typeface="Calibri"/>
            </a:endParaRPr>
          </a:p>
        </p:txBody>
      </p:sp>
      <p:pic>
        <p:nvPicPr>
          <p:cNvPr id="7" name="Immagine 6"/>
          <p:cNvPicPr>
            <a:picLocks noChangeAspect="1"/>
          </p:cNvPicPr>
          <p:nvPr/>
        </p:nvPicPr>
        <p:blipFill>
          <a:blip r:embed="rId3"/>
          <a:stretch>
            <a:fillRect/>
          </a:stretch>
        </p:blipFill>
        <p:spPr>
          <a:xfrm>
            <a:off x="522515" y="2508819"/>
            <a:ext cx="12118589" cy="5058402"/>
          </a:xfrm>
          <a:prstGeom prst="rect">
            <a:avLst/>
          </a:prstGeom>
        </p:spPr>
      </p:pic>
    </p:spTree>
    <p:extLst>
      <p:ext uri="{BB962C8B-B14F-4D97-AF65-F5344CB8AC3E}">
        <p14:creationId xmlns:p14="http://schemas.microsoft.com/office/powerpoint/2010/main" val="243020414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E48D2-A178-5EC4-C6D2-C45074280FA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8A829E6-7932-F403-8E58-0E1C95EEFF74}"/>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6A0AA65A-EBEF-1116-D122-D43997D4485B}"/>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167</a:t>
            </a:fld>
            <a:endParaRPr lang="it-IT" dirty="0">
              <a:solidFill>
                <a:prstClr val="black">
                  <a:tint val="75000"/>
                </a:prstClr>
              </a:solidFill>
              <a:latin typeface="Calibri"/>
            </a:endParaRPr>
          </a:p>
        </p:txBody>
      </p:sp>
      <p:pic>
        <p:nvPicPr>
          <p:cNvPr id="7" name="Immagine 6"/>
          <p:cNvPicPr>
            <a:picLocks noChangeAspect="1"/>
          </p:cNvPicPr>
          <p:nvPr/>
        </p:nvPicPr>
        <p:blipFill>
          <a:blip r:embed="rId3"/>
          <a:stretch>
            <a:fillRect/>
          </a:stretch>
        </p:blipFill>
        <p:spPr>
          <a:xfrm>
            <a:off x="409080" y="2206171"/>
            <a:ext cx="12263747" cy="3512458"/>
          </a:xfrm>
          <a:prstGeom prst="rect">
            <a:avLst/>
          </a:prstGeom>
        </p:spPr>
      </p:pic>
    </p:spTree>
    <p:extLst>
      <p:ext uri="{BB962C8B-B14F-4D97-AF65-F5344CB8AC3E}">
        <p14:creationId xmlns:p14="http://schemas.microsoft.com/office/powerpoint/2010/main" val="304512613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2DBD9-40AF-8BA1-09BE-37958E26BAE1}"/>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9E109A4-1195-9137-A74B-E851C532261A}"/>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7BBC03B-93B2-D956-E3AD-42DF0E77B21A}"/>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168</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183588" y="2358377"/>
            <a:ext cx="12637623" cy="4673133"/>
          </a:xfrm>
          <a:prstGeom prst="rect">
            <a:avLst/>
          </a:prstGeom>
        </p:spPr>
      </p:pic>
    </p:spTree>
    <p:extLst>
      <p:ext uri="{BB962C8B-B14F-4D97-AF65-F5344CB8AC3E}">
        <p14:creationId xmlns:p14="http://schemas.microsoft.com/office/powerpoint/2010/main" val="6415824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0A8C1-09C3-C5A6-1C18-3F1BA993BF6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1850C077-3D3B-CD84-C611-117F80C50AB3}"/>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22C00DB6-F91E-152D-07DA-8378C1E50128}"/>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169</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537028" y="2019582"/>
            <a:ext cx="12009523" cy="5382704"/>
          </a:xfrm>
          <a:prstGeom prst="rect">
            <a:avLst/>
          </a:prstGeom>
        </p:spPr>
      </p:pic>
    </p:spTree>
    <p:extLst>
      <p:ext uri="{BB962C8B-B14F-4D97-AF65-F5344CB8AC3E}">
        <p14:creationId xmlns:p14="http://schemas.microsoft.com/office/powerpoint/2010/main" val="84965487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48BC6-E020-FD1A-9694-E26F7CE5B6CC}"/>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755E0B35-34AB-5115-22FA-80532DDB6AF7}"/>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C8989E3F-FA95-7078-F95B-9BC8F33C8479}"/>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170</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650240" y="597092"/>
            <a:ext cx="9655382" cy="8559415"/>
          </a:xfrm>
          <a:prstGeom prst="rect">
            <a:avLst/>
          </a:prstGeom>
        </p:spPr>
      </p:pic>
    </p:spTree>
    <p:extLst>
      <p:ext uri="{BB962C8B-B14F-4D97-AF65-F5344CB8AC3E}">
        <p14:creationId xmlns:p14="http://schemas.microsoft.com/office/powerpoint/2010/main" val="204690180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06D70-8172-5559-50EC-F4E483957F80}"/>
            </a:ext>
          </a:extLst>
        </p:cNvPr>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AF426E45-21E6-EC87-BBD5-851A6B5BF526}"/>
              </a:ext>
            </a:extLst>
          </p:cNvPr>
          <p:cNvSpPr>
            <a:spLocks noGrp="1"/>
          </p:cNvSpPr>
          <p:nvPr>
            <p:ph type="ftr" sz="quarter" idx="11"/>
          </p:nvPr>
        </p:nvSpPr>
        <p:spPr/>
        <p:txBody>
          <a:bodyPr/>
          <a:lstStyle/>
          <a:p>
            <a:pPr defTabSz="1300460"/>
            <a:r>
              <a:rPr lang="it-IT">
                <a:solidFill>
                  <a:prstClr val="black">
                    <a:tint val="75000"/>
                  </a:prstClr>
                </a:solidFill>
                <a:latin typeface="Calibri"/>
              </a:rPr>
              <a:t>www.assoege.it</a:t>
            </a:r>
            <a:endParaRPr lang="it-IT" dirty="0">
              <a:solidFill>
                <a:prstClr val="black">
                  <a:tint val="75000"/>
                </a:prstClr>
              </a:solidFill>
              <a:latin typeface="Calibri"/>
            </a:endParaRPr>
          </a:p>
        </p:txBody>
      </p:sp>
      <p:sp>
        <p:nvSpPr>
          <p:cNvPr id="5" name="Segnaposto numero diapositiva 4">
            <a:extLst>
              <a:ext uri="{FF2B5EF4-FFF2-40B4-BE49-F238E27FC236}">
                <a16:creationId xmlns:a16="http://schemas.microsoft.com/office/drawing/2014/main" id="{AF4DFE6E-D549-0EBF-8F19-E0A09A4B80F0}"/>
              </a:ext>
            </a:extLst>
          </p:cNvPr>
          <p:cNvSpPr>
            <a:spLocks noGrp="1"/>
          </p:cNvSpPr>
          <p:nvPr>
            <p:ph type="sldNum" sz="quarter" idx="12"/>
          </p:nvPr>
        </p:nvSpPr>
        <p:spPr/>
        <p:txBody>
          <a:bodyPr/>
          <a:lstStyle/>
          <a:p>
            <a:pPr defTabSz="1300460"/>
            <a:fld id="{CC42BA41-8CFD-4C0C-B3FB-B1083478E358}" type="slidenum">
              <a:rPr lang="it-IT">
                <a:solidFill>
                  <a:prstClr val="black">
                    <a:tint val="75000"/>
                  </a:prstClr>
                </a:solidFill>
                <a:latin typeface="Calibri"/>
              </a:rPr>
              <a:pPr defTabSz="1300460"/>
              <a:t>171</a:t>
            </a:fld>
            <a:endParaRPr lang="it-IT" dirty="0">
              <a:solidFill>
                <a:prstClr val="black">
                  <a:tint val="75000"/>
                </a:prstClr>
              </a:solidFill>
              <a:latin typeface="Calibri"/>
            </a:endParaRPr>
          </a:p>
        </p:txBody>
      </p:sp>
      <p:pic>
        <p:nvPicPr>
          <p:cNvPr id="6" name="Immagine 5"/>
          <p:cNvPicPr>
            <a:picLocks noChangeAspect="1"/>
          </p:cNvPicPr>
          <p:nvPr/>
        </p:nvPicPr>
        <p:blipFill>
          <a:blip r:embed="rId3"/>
          <a:stretch>
            <a:fillRect/>
          </a:stretch>
        </p:blipFill>
        <p:spPr>
          <a:xfrm>
            <a:off x="409081" y="2061027"/>
            <a:ext cx="12235907" cy="6821715"/>
          </a:xfrm>
          <a:prstGeom prst="rect">
            <a:avLst/>
          </a:prstGeom>
        </p:spPr>
      </p:pic>
    </p:spTree>
    <p:extLst>
      <p:ext uri="{BB962C8B-B14F-4D97-AF65-F5344CB8AC3E}">
        <p14:creationId xmlns:p14="http://schemas.microsoft.com/office/powerpoint/2010/main" val="166146154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5801</TotalTime>
  <Words>9115</Words>
  <Application>Microsoft Office PowerPoint</Application>
  <PresentationFormat>Personalizzato</PresentationFormat>
  <Paragraphs>1934</Paragraphs>
  <Slides>171</Slides>
  <Notes>103</Notes>
  <HiddenSlides>0</HiddenSlides>
  <MMClips>0</MMClips>
  <ScaleCrop>false</ScaleCrop>
  <HeadingPairs>
    <vt:vector size="6" baseType="variant">
      <vt:variant>
        <vt:lpstr>Caratteri utilizzati</vt:lpstr>
      </vt:variant>
      <vt:variant>
        <vt:i4>17</vt:i4>
      </vt:variant>
      <vt:variant>
        <vt:lpstr>Tema</vt:lpstr>
      </vt:variant>
      <vt:variant>
        <vt:i4>1</vt:i4>
      </vt:variant>
      <vt:variant>
        <vt:lpstr>Titoli diapositive</vt:lpstr>
      </vt:variant>
      <vt:variant>
        <vt:i4>171</vt:i4>
      </vt:variant>
    </vt:vector>
  </HeadingPairs>
  <TitlesOfParts>
    <vt:vector size="189" baseType="lpstr">
      <vt:lpstr>SimSun</vt:lpstr>
      <vt:lpstr>Arial</vt:lpstr>
      <vt:lpstr>Arial Unicode MS</vt:lpstr>
      <vt:lpstr>Avenir</vt:lpstr>
      <vt:lpstr>Avenir Roman</vt:lpstr>
      <vt:lpstr>Bookman Old Style</vt:lpstr>
      <vt:lpstr>Calibri</vt:lpstr>
      <vt:lpstr>Helvetica Light</vt:lpstr>
      <vt:lpstr>Helvetica Neue</vt:lpstr>
      <vt:lpstr>Lucida Sans Regular</vt:lpstr>
      <vt:lpstr>Microsoft Sans Serif</vt:lpstr>
      <vt:lpstr>Museo Sans 300</vt:lpstr>
      <vt:lpstr>Roboto</vt:lpstr>
      <vt:lpstr>Tahoma</vt:lpstr>
      <vt:lpstr>Times New Roman</vt:lpstr>
      <vt:lpstr>Verdana</vt:lpstr>
      <vt:lpstr>Wingdings</vt:lpstr>
      <vt:lpstr>1_Tema di Office</vt:lpstr>
      <vt:lpstr>Dalla Diagnosi Energetica alla Carbon Footprint</vt:lpstr>
      <vt:lpstr>Argomenti trattati - 1</vt:lpstr>
      <vt:lpstr>Argomenti trattati - 2</vt:lpstr>
      <vt:lpstr>Presentazione standard di PowerPoint</vt:lpstr>
      <vt:lpstr>DEFINIZIONE DI DIAGNOSI ENERGETICA</vt:lpstr>
      <vt:lpstr>Documenti di base per la esecuzione di una  Diagnosi energetica - 1</vt:lpstr>
      <vt:lpstr>Presentazione standard di PowerPoint</vt:lpstr>
      <vt:lpstr>Documenti di base per la esecuzione di una  Diagnosi energetica - 2</vt:lpstr>
      <vt:lpstr>Documenti di base per la esecuzione di una  Diagnosi energetica - 3</vt:lpstr>
      <vt:lpstr>La norma UNI CEI EN 16247 </vt:lpstr>
      <vt:lpstr>Le fasi della redazione di una Diagnosi Energetica </vt:lpstr>
      <vt:lpstr>Presentazione standard di PowerPoint</vt:lpstr>
      <vt:lpstr>Presentazione standard di PowerPoint</vt:lpstr>
      <vt:lpstr>Linee guida settoriali (sito audit 102 – ENEA)</vt:lpstr>
      <vt:lpstr>Presentazione standard di PowerPoint</vt:lpstr>
      <vt:lpstr>CLUSTERIZZAZIONE (1) Individuazione siti industriali in cui eseguire la DE ed il monitoraggio </vt:lpstr>
      <vt:lpstr>Monitoraggio Industria: livelli di copertura</vt:lpstr>
      <vt:lpstr>CLUSTERIZZAZIONE (2) Individuazione siti civili/terziario in cui eseguire la  DE ed il monitoraggio </vt:lpstr>
      <vt:lpstr>I numeri delle DE in Italia - 1</vt:lpstr>
      <vt:lpstr>I numeri delle DE in Italia - 2</vt:lpstr>
      <vt:lpstr>GLI INTERVENTI INDIVIDUATI NELLA DE PER LE  AZIENDE ENERGIVORE</vt:lpstr>
      <vt:lpstr> LEGGE 27 novembre 2023 , n. 169 - 1 </vt:lpstr>
      <vt:lpstr> LEGGE 27 novembre 2023 , n. 169 - 2 </vt:lpstr>
      <vt:lpstr> LEGGE 27 novembre 2023 , n. 169 - 3 </vt:lpstr>
      <vt:lpstr>Documenti di riferimento per la definizione  degli obblighi delle elettrivore - 1</vt:lpstr>
      <vt:lpstr>Documenti di riferimento per la definizione  degli obblighi delle elettrivore - 2</vt:lpstr>
      <vt:lpstr>Principali chiarimenti derivanti dai documenti di riferimento per elettrivori</vt:lpstr>
      <vt:lpstr>Esempio DE (1)</vt:lpstr>
      <vt:lpstr>Esempio DE (2)</vt:lpstr>
      <vt:lpstr>Presentazione standard di PowerPoint</vt:lpstr>
      <vt:lpstr>Esempio DE (3)</vt:lpstr>
      <vt:lpstr> Esempio DE (4)</vt:lpstr>
      <vt:lpstr>Esempio DE (5)</vt:lpstr>
      <vt:lpstr>Esempio DE (6)</vt:lpstr>
      <vt:lpstr>Esempio DE (7)</vt:lpstr>
      <vt:lpstr> Esempio DE (8)</vt:lpstr>
      <vt:lpstr>Esempio DE (9)</vt:lpstr>
      <vt:lpstr>Esempio DE (10)</vt:lpstr>
      <vt:lpstr>Esempio DE (11)</vt:lpstr>
      <vt:lpstr>Esempio DE (12)</vt:lpstr>
      <vt:lpstr>Esempio DE (13)</vt:lpstr>
      <vt:lpstr>Esempio DE (14)</vt:lpstr>
      <vt:lpstr>Esempio DE (15)</vt:lpstr>
      <vt:lpstr>Esempio DE (16)</vt:lpstr>
      <vt:lpstr> Esempio DE (17)</vt:lpstr>
      <vt:lpstr> Esempio DE (18)</vt:lpstr>
      <vt:lpstr> Esempio DE (19)</vt:lpstr>
      <vt:lpstr> Esempio DE (20)</vt:lpstr>
      <vt:lpstr>Esempio DE (21)</vt:lpstr>
      <vt:lpstr>Esempio DE (22)</vt:lpstr>
      <vt:lpstr>Esempio DE (23)</vt:lpstr>
      <vt:lpstr>Federazione Gomma Plastica</vt:lpstr>
      <vt:lpstr>Esempio DE (25)</vt:lpstr>
      <vt:lpstr>Esempio DE (26)</vt:lpstr>
      <vt:lpstr> Esempio DE (27)</vt:lpstr>
      <vt:lpstr>Esempio DE (28)</vt:lpstr>
      <vt:lpstr> Esempio DE (29)</vt:lpstr>
      <vt:lpstr>Presentazione standard di PowerPoint</vt:lpstr>
      <vt:lpstr>Esempio DE (30)</vt:lpstr>
      <vt:lpstr>Esempio DE (31)</vt:lpstr>
      <vt:lpstr>Presentazione standard di PowerPoint</vt:lpstr>
      <vt:lpstr>Presentazione standard di PowerPoint</vt:lpstr>
      <vt:lpstr>Gestione ed obiettivi sulla riduzione delle emissioni di CO2</vt:lpstr>
      <vt:lpstr>Gestione ed obiettivi sulla riduzione delle emissioni di CO2</vt:lpstr>
      <vt:lpstr>ISO/FDIS 14068  - Carbon neutrality (1)</vt:lpstr>
      <vt:lpstr>ISO/FDIS 14068  - Carbon neutrality (2)</vt:lpstr>
      <vt:lpstr>ISO/FDIS 14068  - Carbon neutrality (3)</vt:lpstr>
      <vt:lpstr>Carbon Net Zero Standard - 1</vt:lpstr>
      <vt:lpstr>Carbon Net Zero Standard - 2</vt:lpstr>
      <vt:lpstr>Carbon Net Zero Standard - 3</vt:lpstr>
      <vt:lpstr>SBTi CORPORATE NET-ZERO STANDARD - 1  </vt:lpstr>
      <vt:lpstr>Carbon Neutrality vs Carbon net Zero   In sintesi</vt:lpstr>
      <vt:lpstr>Presentazione standard di PowerPoint</vt:lpstr>
      <vt:lpstr>Contabilizzazione della CO2 : Carbon footprint  </vt:lpstr>
      <vt:lpstr>Presentazione standard di PowerPoint</vt:lpstr>
      <vt:lpstr>Presentazione standard di PowerPoint</vt:lpstr>
      <vt:lpstr>IL GHG Protocol - 1</vt:lpstr>
      <vt:lpstr>IL GHG Protocol - 2</vt:lpstr>
      <vt:lpstr>IL GHG Protocol - 3</vt:lpstr>
      <vt:lpstr>IL GHG Protocol - 4</vt:lpstr>
      <vt:lpstr>IL GHG Protocol - 5</vt:lpstr>
      <vt:lpstr>La dichiarazione Ambientale di prodotto EPD - 1</vt:lpstr>
      <vt:lpstr>La dichiarazione Ambientale di prodotto EPD - 2</vt:lpstr>
      <vt:lpstr>La UNI EN ISO 14067/2018 CFP - 1</vt:lpstr>
      <vt:lpstr>La UNI EN ISO 14067/2018 CFP - 2</vt:lpstr>
      <vt:lpstr>La UNI EN ISO 14067/2018 CFP - 3</vt:lpstr>
      <vt:lpstr>Product Environmental Footprint   (PEF)</vt:lpstr>
      <vt:lpstr>Made Green in Italy</vt:lpstr>
      <vt:lpstr>Temi ambientali e punteggio PEF</vt:lpstr>
      <vt:lpstr>Carbon Border Adjustment Mechanism - CBAM</vt:lpstr>
      <vt:lpstr>Presentazione standard di PowerPoint</vt:lpstr>
      <vt:lpstr> DEFINIZIONE LCA SECONDO UNI EN ISO 14040</vt:lpstr>
      <vt:lpstr>Presentazione standard di PowerPoint</vt:lpstr>
      <vt:lpstr>Presentazione standard di PowerPoint</vt:lpstr>
      <vt:lpstr>Presentazione standard di PowerPoint</vt:lpstr>
      <vt:lpstr>Presentazione standard di PowerPoint</vt:lpstr>
      <vt:lpstr>Banche dati LCA - 1</vt:lpstr>
      <vt:lpstr>Banche dati LCA - 2</vt:lpstr>
      <vt:lpstr>I software per la LCA</vt:lpstr>
      <vt:lpstr>I libri per la LCA</vt:lpstr>
      <vt:lpstr>I siti per la LCA</vt:lpstr>
      <vt:lpstr>Presentazione standard di PowerPoint</vt:lpstr>
      <vt:lpstr>Basi di calcolo per la CO2 «esterna» al processo produttivo</vt:lpstr>
      <vt:lpstr>Presentazione standard di PowerPoint</vt:lpstr>
      <vt:lpstr>Presentazione standard di PowerPoint</vt:lpstr>
      <vt:lpstr>ABS</vt:lpstr>
      <vt:lpstr>PS</vt:lpstr>
      <vt:lpstr>PE</vt:lpstr>
      <vt:lpstr>PP riciclato</vt:lpstr>
      <vt:lpstr>PP per imballaggio (vergine + estrusione) </vt:lpstr>
      <vt:lpstr>GLICOL </vt:lpstr>
      <vt:lpstr>Acido Acetico </vt:lpstr>
      <vt:lpstr>Polibutadiene</vt:lpstr>
      <vt:lpstr>Presentazione standard di PowerPoint</vt:lpstr>
      <vt:lpstr>Presentazione standard di PowerPoint</vt:lpstr>
      <vt:lpstr>Argomenti trattati</vt:lpstr>
      <vt:lpstr>Il meccanismo dell’emission trading (ETS)</vt:lpstr>
      <vt:lpstr> Campo di applicazione ETS 2 - 1</vt:lpstr>
      <vt:lpstr>Campo di applicazione ETS 2 - 2</vt:lpstr>
      <vt:lpstr>Lo sviluppo del meccanismo ETS 2</vt:lpstr>
      <vt:lpstr>Il Carbon Board Adjustment Mechanism -1</vt:lpstr>
      <vt:lpstr>Il Carbon Board Adjustment Mechanism - 2</vt:lpstr>
      <vt:lpstr>Obblighi derivanti dalla CBAM - 1</vt:lpstr>
      <vt:lpstr>Obblighi derivanti dalla CBAM - 2</vt:lpstr>
      <vt:lpstr>Evoluzione della politica UE sulla CO2</vt:lpstr>
      <vt:lpstr>FIT FOR 55% in sintesi</vt:lpstr>
      <vt:lpstr>Dalla Direttiva EuP alla ErP</vt:lpstr>
      <vt:lpstr>  Ecodesign for Susteinable Product Regulation - ESPR</vt:lpstr>
      <vt:lpstr> Oggetto ed ambito applicazione dell’ ESPR</vt:lpstr>
      <vt:lpstr> Specifiche dell’Ecodesign - 1</vt:lpstr>
      <vt:lpstr> Specifiche dell’Ecodesign - 2</vt:lpstr>
      <vt:lpstr>Informazioni richieste per la ESPR </vt:lpstr>
      <vt:lpstr>Il DPP - 1</vt:lpstr>
      <vt:lpstr>Il DPP - 2</vt:lpstr>
      <vt:lpstr>Il nuovo standard UNI CEI 11339 e la componente ambientale </vt:lpstr>
      <vt:lpstr>UNI CEI 11339:2023  - Compiti ed attività</vt:lpstr>
      <vt:lpstr>UNI CEI 11339:2023  contenuti principali</vt:lpstr>
      <vt:lpstr>Le novità della UNI CEI 11339:2023 - 1</vt:lpstr>
      <vt:lpstr>Le novità della UNI CEI 11339:2023 - 2</vt:lpstr>
      <vt:lpstr>UNI EN ISO 50001 e la componente ambientale</vt:lpstr>
      <vt:lpstr>ISO 50001:2018  e  ISO/CD 24492</vt:lpstr>
      <vt:lpstr>ISO 50001-2018, ETS ed Efficienza Energetica</vt:lpstr>
      <vt:lpstr>Il valore della riduzione delle emissioni di gas climalteranti </vt:lpstr>
      <vt:lpstr>Considerazioni sulla valorizzazione delle emissioni di CO2</vt:lpstr>
      <vt:lpstr>Green conditionalities ed utilizzo emissioni CO2 nei bandi Regionali - 1</vt:lpstr>
      <vt:lpstr>Green conditionalities ed utilizzo emissioni CO2  nei bandi Regionali - 2</vt:lpstr>
      <vt:lpstr>Conclusioni</vt:lpstr>
      <vt:lpstr>Presentazione standard di PowerPoint</vt:lpstr>
      <vt:lpstr>Presentazione standard di PowerPoint</vt:lpstr>
      <vt:lpstr>Presentazione standard di PowerPoint</vt:lpstr>
      <vt:lpstr>Presentazione standard di PowerPoint</vt:lpstr>
      <vt:lpstr>ECO.IT  - 2</vt:lpstr>
      <vt:lpstr>Applicazione al calcolo della CFP di  condizionatore 18.000 btu - 3</vt:lpstr>
      <vt:lpstr>Eco.it   Condizionatore - 4</vt:lpstr>
      <vt:lpstr>Eco.it   Condizionatore - 5</vt:lpstr>
      <vt:lpstr>Eco.it   Condizionatore - 6</vt:lpstr>
      <vt:lpstr>Eco.it   Condizionatore - 7</vt:lpstr>
      <vt:lpstr>Eco.it   Condizionatore - 8</vt:lpstr>
      <vt:lpstr>Eco.it   Condizionatore - 9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User</dc:creator>
  <cp:lastModifiedBy>User</cp:lastModifiedBy>
  <cp:revision>331</cp:revision>
  <cp:lastPrinted>2021-01-04T19:35:20Z</cp:lastPrinted>
  <dcterms:modified xsi:type="dcterms:W3CDTF">2024-12-10T16:47:25Z</dcterms:modified>
</cp:coreProperties>
</file>